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theme/theme25.xml" ContentType="application/vnd.openxmlformats-officedocument.theme+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theme/theme26.xml" ContentType="application/vnd.openxmlformats-officedocument.theme+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theme/theme27.xml" ContentType="application/vnd.openxmlformats-officedocument.theme+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slideLayouts/slideLayout300.xml" ContentType="application/vnd.openxmlformats-officedocument.presentationml.slideLayout+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theme/theme28.xml" ContentType="application/vnd.openxmlformats-officedocument.theme+xml"/>
  <Override PartName="/ppt/slideLayouts/slideLayout309.xml" ContentType="application/vnd.openxmlformats-officedocument.presentationml.slideLayout+xml"/>
  <Override PartName="/ppt/slideLayouts/slideLayout310.xml" ContentType="application/vnd.openxmlformats-officedocument.presentationml.slideLayout+xml"/>
  <Override PartName="/ppt/slideLayouts/slideLayout311.xml" ContentType="application/vnd.openxmlformats-officedocument.presentationml.slideLayout+xml"/>
  <Override PartName="/ppt/slideLayouts/slideLayout312.xml" ContentType="application/vnd.openxmlformats-officedocument.presentationml.slideLayout+xml"/>
  <Override PartName="/ppt/slideLayouts/slideLayout313.xml" ContentType="application/vnd.openxmlformats-officedocument.presentationml.slideLayout+xml"/>
  <Override PartName="/ppt/slideLayouts/slideLayout314.xml" ContentType="application/vnd.openxmlformats-officedocument.presentationml.slideLayout+xml"/>
  <Override PartName="/ppt/slideLayouts/slideLayout315.xml" ContentType="application/vnd.openxmlformats-officedocument.presentationml.slideLayout+xml"/>
  <Override PartName="/ppt/slideLayouts/slideLayout316.xml" ContentType="application/vnd.openxmlformats-officedocument.presentationml.slideLayout+xml"/>
  <Override PartName="/ppt/slideLayouts/slideLayout317.xml" ContentType="application/vnd.openxmlformats-officedocument.presentationml.slideLayout+xml"/>
  <Override PartName="/ppt/slideLayouts/slideLayout318.xml" ContentType="application/vnd.openxmlformats-officedocument.presentationml.slideLayout+xml"/>
  <Override PartName="/ppt/slideLayouts/slideLayout319.xml" ContentType="application/vnd.openxmlformats-officedocument.presentationml.slideLayout+xml"/>
  <Override PartName="/ppt/theme/theme29.xml" ContentType="application/vnd.openxmlformats-officedocument.theme+xml"/>
  <Override PartName="/ppt/theme/theme30.xml" ContentType="application/vnd.openxmlformats-officedocument.theme+xml"/>
  <Override PartName="/ppt/theme/theme3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16" r:id="rId1"/>
    <p:sldMasterId id="2147483828" r:id="rId2"/>
    <p:sldMasterId id="2147483840" r:id="rId3"/>
    <p:sldMasterId id="2147483852" r:id="rId4"/>
    <p:sldMasterId id="2147483864" r:id="rId5"/>
    <p:sldMasterId id="2147483876" r:id="rId6"/>
    <p:sldMasterId id="2147483888" r:id="rId7"/>
    <p:sldMasterId id="2147483900" r:id="rId8"/>
    <p:sldMasterId id="2147483912" r:id="rId9"/>
    <p:sldMasterId id="2147483924" r:id="rId10"/>
    <p:sldMasterId id="2147483936" r:id="rId11"/>
    <p:sldMasterId id="2147483948" r:id="rId12"/>
    <p:sldMasterId id="2147483960" r:id="rId13"/>
    <p:sldMasterId id="2147483972" r:id="rId14"/>
    <p:sldMasterId id="2147484757" r:id="rId15"/>
    <p:sldMasterId id="2147484769" r:id="rId16"/>
    <p:sldMasterId id="2147484781" r:id="rId17"/>
    <p:sldMasterId id="2147484793" r:id="rId18"/>
    <p:sldMasterId id="2147484805" r:id="rId19"/>
    <p:sldMasterId id="2147484817" r:id="rId20"/>
    <p:sldMasterId id="2147484829" r:id="rId21"/>
    <p:sldMasterId id="2147484841" r:id="rId22"/>
    <p:sldMasterId id="2147484853" r:id="rId23"/>
    <p:sldMasterId id="2147484865" r:id="rId24"/>
    <p:sldMasterId id="2147484877" r:id="rId25"/>
    <p:sldMasterId id="2147484889" r:id="rId26"/>
    <p:sldMasterId id="2147484901" r:id="rId27"/>
    <p:sldMasterId id="2147484913" r:id="rId28"/>
    <p:sldMasterId id="2147484925" r:id="rId29"/>
  </p:sldMasterIdLst>
  <p:notesMasterIdLst>
    <p:notesMasterId r:id="rId81"/>
  </p:notesMasterIdLst>
  <p:handoutMasterIdLst>
    <p:handoutMasterId r:id="rId82"/>
  </p:handoutMasterIdLst>
  <p:sldIdLst>
    <p:sldId id="256" r:id="rId30"/>
    <p:sldId id="314" r:id="rId31"/>
    <p:sldId id="550" r:id="rId32"/>
    <p:sldId id="519" r:id="rId33"/>
    <p:sldId id="592" r:id="rId34"/>
    <p:sldId id="311" r:id="rId35"/>
    <p:sldId id="526" r:id="rId36"/>
    <p:sldId id="602" r:id="rId37"/>
    <p:sldId id="549" r:id="rId38"/>
    <p:sldId id="580" r:id="rId39"/>
    <p:sldId id="536" r:id="rId40"/>
    <p:sldId id="508" r:id="rId41"/>
    <p:sldId id="567" r:id="rId42"/>
    <p:sldId id="618" r:id="rId43"/>
    <p:sldId id="606" r:id="rId44"/>
    <p:sldId id="607" r:id="rId45"/>
    <p:sldId id="578" r:id="rId46"/>
    <p:sldId id="609" r:id="rId47"/>
    <p:sldId id="612" r:id="rId48"/>
    <p:sldId id="610" r:id="rId49"/>
    <p:sldId id="611" r:id="rId50"/>
    <p:sldId id="615" r:id="rId51"/>
    <p:sldId id="614" r:id="rId52"/>
    <p:sldId id="576" r:id="rId53"/>
    <p:sldId id="450" r:id="rId54"/>
    <p:sldId id="593" r:id="rId55"/>
    <p:sldId id="603" r:id="rId56"/>
    <p:sldId id="604" r:id="rId57"/>
    <p:sldId id="595" r:id="rId58"/>
    <p:sldId id="596" r:id="rId59"/>
    <p:sldId id="597" r:id="rId60"/>
    <p:sldId id="598" r:id="rId61"/>
    <p:sldId id="599" r:id="rId62"/>
    <p:sldId id="600" r:id="rId63"/>
    <p:sldId id="616" r:id="rId64"/>
    <p:sldId id="617" r:id="rId65"/>
    <p:sldId id="581" r:id="rId66"/>
    <p:sldId id="608" r:id="rId67"/>
    <p:sldId id="574" r:id="rId68"/>
    <p:sldId id="605" r:id="rId69"/>
    <p:sldId id="573" r:id="rId70"/>
    <p:sldId id="570" r:id="rId71"/>
    <p:sldId id="571" r:id="rId72"/>
    <p:sldId id="572" r:id="rId73"/>
    <p:sldId id="566" r:id="rId74"/>
    <p:sldId id="554" r:id="rId75"/>
    <p:sldId id="529" r:id="rId76"/>
    <p:sldId id="537" r:id="rId77"/>
    <p:sldId id="517" r:id="rId78"/>
    <p:sldId id="556" r:id="rId79"/>
    <p:sldId id="558" r:id="rId80"/>
  </p:sldIdLst>
  <p:sldSz cx="6858000" cy="4572000"/>
  <p:notesSz cx="6954838" cy="9240838"/>
  <p:defaultTextStyle>
    <a:defPPr>
      <a:defRPr lang="en-US"/>
    </a:defPPr>
    <a:lvl1pPr algn="ctr" rtl="0" fontAlgn="base">
      <a:spcBef>
        <a:spcPct val="0"/>
      </a:spcBef>
      <a:spcAft>
        <a:spcPct val="0"/>
      </a:spcAft>
      <a:defRPr sz="2100" kern="1200">
        <a:solidFill>
          <a:srgbClr val="000000"/>
        </a:solidFill>
        <a:latin typeface="Gill Sans" charset="0"/>
        <a:ea typeface="ヒラギノ角ゴ ProN W3" charset="0"/>
        <a:cs typeface="ヒラギノ角ゴ ProN W3" charset="0"/>
        <a:sym typeface="Gill Sans" charset="0"/>
      </a:defRPr>
    </a:lvl1pPr>
    <a:lvl2pPr marL="229467" algn="ctr" rtl="0" fontAlgn="base">
      <a:spcBef>
        <a:spcPct val="0"/>
      </a:spcBef>
      <a:spcAft>
        <a:spcPct val="0"/>
      </a:spcAft>
      <a:defRPr sz="2100" kern="1200">
        <a:solidFill>
          <a:srgbClr val="000000"/>
        </a:solidFill>
        <a:latin typeface="Gill Sans" charset="0"/>
        <a:ea typeface="ヒラギノ角ゴ ProN W3" charset="0"/>
        <a:cs typeface="ヒラギノ角ゴ ProN W3" charset="0"/>
        <a:sym typeface="Gill Sans" charset="0"/>
      </a:defRPr>
    </a:lvl2pPr>
    <a:lvl3pPr marL="458937" algn="ctr" rtl="0" fontAlgn="base">
      <a:spcBef>
        <a:spcPct val="0"/>
      </a:spcBef>
      <a:spcAft>
        <a:spcPct val="0"/>
      </a:spcAft>
      <a:defRPr sz="2100" kern="1200">
        <a:solidFill>
          <a:srgbClr val="000000"/>
        </a:solidFill>
        <a:latin typeface="Gill Sans" charset="0"/>
        <a:ea typeface="ヒラギノ角ゴ ProN W3" charset="0"/>
        <a:cs typeface="ヒラギノ角ゴ ProN W3" charset="0"/>
        <a:sym typeface="Gill Sans" charset="0"/>
      </a:defRPr>
    </a:lvl3pPr>
    <a:lvl4pPr marL="688405" algn="ctr" rtl="0" fontAlgn="base">
      <a:spcBef>
        <a:spcPct val="0"/>
      </a:spcBef>
      <a:spcAft>
        <a:spcPct val="0"/>
      </a:spcAft>
      <a:defRPr sz="2100" kern="1200">
        <a:solidFill>
          <a:srgbClr val="000000"/>
        </a:solidFill>
        <a:latin typeface="Gill Sans" charset="0"/>
        <a:ea typeface="ヒラギノ角ゴ ProN W3" charset="0"/>
        <a:cs typeface="ヒラギノ角ゴ ProN W3" charset="0"/>
        <a:sym typeface="Gill Sans" charset="0"/>
      </a:defRPr>
    </a:lvl4pPr>
    <a:lvl5pPr marL="917873" algn="ctr" rtl="0" fontAlgn="base">
      <a:spcBef>
        <a:spcPct val="0"/>
      </a:spcBef>
      <a:spcAft>
        <a:spcPct val="0"/>
      </a:spcAft>
      <a:defRPr sz="2100" kern="1200">
        <a:solidFill>
          <a:srgbClr val="000000"/>
        </a:solidFill>
        <a:latin typeface="Gill Sans" charset="0"/>
        <a:ea typeface="ヒラギノ角ゴ ProN W3" charset="0"/>
        <a:cs typeface="ヒラギノ角ゴ ProN W3" charset="0"/>
        <a:sym typeface="Gill Sans" charset="0"/>
      </a:defRPr>
    </a:lvl5pPr>
    <a:lvl6pPr marL="1147342" algn="l" defTabSz="229467" rtl="0" eaLnBrk="1" latinLnBrk="0" hangingPunct="1">
      <a:defRPr sz="2100" kern="1200">
        <a:solidFill>
          <a:srgbClr val="000000"/>
        </a:solidFill>
        <a:latin typeface="Gill Sans" charset="0"/>
        <a:ea typeface="ヒラギノ角ゴ ProN W3" charset="0"/>
        <a:cs typeface="ヒラギノ角ゴ ProN W3" charset="0"/>
        <a:sym typeface="Gill Sans" charset="0"/>
      </a:defRPr>
    </a:lvl6pPr>
    <a:lvl7pPr marL="1376810" algn="l" defTabSz="229467" rtl="0" eaLnBrk="1" latinLnBrk="0" hangingPunct="1">
      <a:defRPr sz="2100" kern="1200">
        <a:solidFill>
          <a:srgbClr val="000000"/>
        </a:solidFill>
        <a:latin typeface="Gill Sans" charset="0"/>
        <a:ea typeface="ヒラギノ角ゴ ProN W3" charset="0"/>
        <a:cs typeface="ヒラギノ角ゴ ProN W3" charset="0"/>
        <a:sym typeface="Gill Sans" charset="0"/>
      </a:defRPr>
    </a:lvl7pPr>
    <a:lvl8pPr marL="1606277" algn="l" defTabSz="229467" rtl="0" eaLnBrk="1" latinLnBrk="0" hangingPunct="1">
      <a:defRPr sz="2100" kern="1200">
        <a:solidFill>
          <a:srgbClr val="000000"/>
        </a:solidFill>
        <a:latin typeface="Gill Sans" charset="0"/>
        <a:ea typeface="ヒラギノ角ゴ ProN W3" charset="0"/>
        <a:cs typeface="ヒラギノ角ゴ ProN W3" charset="0"/>
        <a:sym typeface="Gill Sans" charset="0"/>
      </a:defRPr>
    </a:lvl8pPr>
    <a:lvl9pPr marL="1835747" algn="l" defTabSz="229467" rtl="0" eaLnBrk="1" latinLnBrk="0" hangingPunct="1">
      <a:defRPr sz="21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AED"/>
    <a:srgbClr val="D2ECFF"/>
    <a:srgbClr val="FFFFFF"/>
    <a:srgbClr val="D2DAF1"/>
    <a:srgbClr val="D3DAEF"/>
    <a:srgbClr val="EBEDF6"/>
    <a:srgbClr val="94AFFA"/>
    <a:srgbClr val="DDF0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08" autoAdjust="0"/>
    <p:restoredTop sz="82897" autoAdjust="0"/>
  </p:normalViewPr>
  <p:slideViewPr>
    <p:cSldViewPr>
      <p:cViewPr varScale="1">
        <p:scale>
          <a:sx n="110" d="100"/>
          <a:sy n="110" d="100"/>
        </p:scale>
        <p:origin x="-1264" y="-104"/>
      </p:cViewPr>
      <p:guideLst>
        <p:guide orient="horz" pos="4176"/>
        <p:guide pos="5904"/>
      </p:guideLst>
    </p:cSldViewPr>
  </p:slideViewPr>
  <p:notesTextViewPr>
    <p:cViewPr>
      <p:scale>
        <a:sx n="100" d="100"/>
        <a:sy n="100" d="100"/>
      </p:scale>
      <p:origin x="0" y="0"/>
    </p:cViewPr>
  </p:notesTextViewPr>
  <p:sorterViewPr>
    <p:cViewPr>
      <p:scale>
        <a:sx n="66" d="100"/>
        <a:sy n="66" d="100"/>
      </p:scale>
      <p:origin x="0" y="3016"/>
    </p:cViewPr>
  </p:sorterViewPr>
  <p:gridSpacing cx="76200" cy="76200"/>
</p:viewPr>
</file>

<file path=ppt/_rels/presentation.xml.rels><?xml version="1.0" encoding="UTF-8" standalone="yes"?>
<Relationships xmlns="http://schemas.openxmlformats.org/package/2006/relationships"><Relationship Id="rId64" Type="http://schemas.openxmlformats.org/officeDocument/2006/relationships/slide" Target="slides/slide35.xml"/><Relationship Id="rId60" Type="http://schemas.openxmlformats.org/officeDocument/2006/relationships/slide" Target="slides/slide31.xml"/><Relationship Id="rId39" Type="http://schemas.openxmlformats.org/officeDocument/2006/relationships/slide" Target="slides/slide10.xml"/><Relationship Id="rId70" Type="http://schemas.openxmlformats.org/officeDocument/2006/relationships/slide" Target="slides/slide41.xml"/><Relationship Id="rId7" Type="http://schemas.openxmlformats.org/officeDocument/2006/relationships/slideMaster" Target="slideMasters/slideMaster7.xml"/><Relationship Id="rId43" Type="http://schemas.openxmlformats.org/officeDocument/2006/relationships/slide" Target="slides/slide14.xml"/><Relationship Id="rId74" Type="http://schemas.openxmlformats.org/officeDocument/2006/relationships/slide" Target="slides/slide45.xml"/><Relationship Id="rId25" Type="http://schemas.openxmlformats.org/officeDocument/2006/relationships/slideMaster" Target="slideMasters/slideMaster25.xml"/><Relationship Id="rId10" Type="http://schemas.openxmlformats.org/officeDocument/2006/relationships/slideMaster" Target="slideMasters/slideMaster10.xml"/><Relationship Id="rId50" Type="http://schemas.openxmlformats.org/officeDocument/2006/relationships/slide" Target="slides/slide21.xml"/><Relationship Id="rId77" Type="http://schemas.openxmlformats.org/officeDocument/2006/relationships/slide" Target="slides/slide48.xml"/><Relationship Id="rId63" Type="http://schemas.openxmlformats.org/officeDocument/2006/relationships/slide" Target="slides/slide34.xml"/><Relationship Id="rId17" Type="http://schemas.openxmlformats.org/officeDocument/2006/relationships/slideMaster" Target="slideMasters/slideMaster17.xml"/><Relationship Id="rId85" Type="http://schemas.openxmlformats.org/officeDocument/2006/relationships/viewProps" Target="viewProps.xml"/><Relationship Id="rId9" Type="http://schemas.openxmlformats.org/officeDocument/2006/relationships/slideMaster" Target="slideMasters/slideMaster9.xml"/><Relationship Id="rId18" Type="http://schemas.openxmlformats.org/officeDocument/2006/relationships/slideMaster" Target="slideMasters/slideMaster18.xml"/><Relationship Id="rId27" Type="http://schemas.openxmlformats.org/officeDocument/2006/relationships/slideMaster" Target="slideMasters/slideMaster27.xml"/><Relationship Id="rId71" Type="http://schemas.openxmlformats.org/officeDocument/2006/relationships/slide" Target="slides/slide42.xml"/><Relationship Id="rId14" Type="http://schemas.openxmlformats.org/officeDocument/2006/relationships/slideMaster" Target="slideMasters/slideMaster14.xml"/><Relationship Id="rId4" Type="http://schemas.openxmlformats.org/officeDocument/2006/relationships/slideMaster" Target="slideMasters/slideMaster4.xml"/><Relationship Id="rId28" Type="http://schemas.openxmlformats.org/officeDocument/2006/relationships/slideMaster" Target="slideMasters/slideMaster28.xml"/><Relationship Id="rId45" Type="http://schemas.openxmlformats.org/officeDocument/2006/relationships/slide" Target="slides/slide16.xml"/><Relationship Id="rId58" Type="http://schemas.openxmlformats.org/officeDocument/2006/relationships/slide" Target="slides/slide29.xml"/><Relationship Id="rId42" Type="http://schemas.openxmlformats.org/officeDocument/2006/relationships/slide" Target="slides/slide13.xml"/><Relationship Id="rId73" Type="http://schemas.openxmlformats.org/officeDocument/2006/relationships/slide" Target="slides/slide44.xml"/><Relationship Id="rId87" Type="http://schemas.openxmlformats.org/officeDocument/2006/relationships/tableStyles" Target="tableStyles.xml"/><Relationship Id="rId6" Type="http://schemas.openxmlformats.org/officeDocument/2006/relationships/slideMaster" Target="slideMasters/slideMaster6.xml"/><Relationship Id="rId49" Type="http://schemas.openxmlformats.org/officeDocument/2006/relationships/slide" Target="slides/slide20.xml"/><Relationship Id="rId44" Type="http://schemas.openxmlformats.org/officeDocument/2006/relationships/slide" Target="slides/slide15.xml"/><Relationship Id="rId82" Type="http://schemas.openxmlformats.org/officeDocument/2006/relationships/handoutMaster" Target="handoutMasters/handoutMaster1.xml"/><Relationship Id="rId69" Type="http://schemas.openxmlformats.org/officeDocument/2006/relationships/slide" Target="slides/slide40.xml"/><Relationship Id="rId19" Type="http://schemas.openxmlformats.org/officeDocument/2006/relationships/slideMaster" Target="slideMasters/slideMaster19.xml"/><Relationship Id="rId38" Type="http://schemas.openxmlformats.org/officeDocument/2006/relationships/slide" Target="slides/slide9.xml"/><Relationship Id="rId20" Type="http://schemas.openxmlformats.org/officeDocument/2006/relationships/slideMaster" Target="slideMasters/slideMaster20.xml"/><Relationship Id="rId2" Type="http://schemas.openxmlformats.org/officeDocument/2006/relationships/slideMaster" Target="slideMasters/slideMaster2.xml"/><Relationship Id="rId46" Type="http://schemas.openxmlformats.org/officeDocument/2006/relationships/slide" Target="slides/slide17.xml"/><Relationship Id="rId57" Type="http://schemas.openxmlformats.org/officeDocument/2006/relationships/slide" Target="slides/slide28.xml"/><Relationship Id="rId59" Type="http://schemas.openxmlformats.org/officeDocument/2006/relationships/slide" Target="slides/slide30.xml"/><Relationship Id="rId35" Type="http://schemas.openxmlformats.org/officeDocument/2006/relationships/slide" Target="slides/slide6.xml"/><Relationship Id="rId51" Type="http://schemas.openxmlformats.org/officeDocument/2006/relationships/slide" Target="slides/slide22.xml"/><Relationship Id="rId55" Type="http://schemas.openxmlformats.org/officeDocument/2006/relationships/slide" Target="slides/slide26.xml"/><Relationship Id="rId31" Type="http://schemas.openxmlformats.org/officeDocument/2006/relationships/slide" Target="slides/slide2.xml"/><Relationship Id="rId34" Type="http://schemas.openxmlformats.org/officeDocument/2006/relationships/slide" Target="slides/slide5.xml"/><Relationship Id="rId40" Type="http://schemas.openxmlformats.org/officeDocument/2006/relationships/slide" Target="slides/slide11.xml"/><Relationship Id="rId62" Type="http://schemas.openxmlformats.org/officeDocument/2006/relationships/slide" Target="slides/slide33.xml"/><Relationship Id="rId66" Type="http://schemas.openxmlformats.org/officeDocument/2006/relationships/slide" Target="slides/slide37.xml"/><Relationship Id="rId36" Type="http://schemas.openxmlformats.org/officeDocument/2006/relationships/slide" Target="slides/slide7.xml"/><Relationship Id="rId72" Type="http://schemas.openxmlformats.org/officeDocument/2006/relationships/slide" Target="slides/slide43.xml"/><Relationship Id="rId1" Type="http://schemas.openxmlformats.org/officeDocument/2006/relationships/slideMaster" Target="slideMasters/slideMaster1.xml"/><Relationship Id="rId24" Type="http://schemas.openxmlformats.org/officeDocument/2006/relationships/slideMaster" Target="slideMasters/slideMaster24.xml"/><Relationship Id="rId47" Type="http://schemas.openxmlformats.org/officeDocument/2006/relationships/slide" Target="slides/slide18.xml"/><Relationship Id="rId56" Type="http://schemas.openxmlformats.org/officeDocument/2006/relationships/slide" Target="slides/slide27.xml"/><Relationship Id="rId48" Type="http://schemas.openxmlformats.org/officeDocument/2006/relationships/slide" Target="slides/slide19.xml"/><Relationship Id="rId75" Type="http://schemas.openxmlformats.org/officeDocument/2006/relationships/slide" Target="slides/slide46.xml"/><Relationship Id="rId8" Type="http://schemas.openxmlformats.org/officeDocument/2006/relationships/slideMaster" Target="slideMasters/slideMaster8.xml"/><Relationship Id="rId13" Type="http://schemas.openxmlformats.org/officeDocument/2006/relationships/slideMaster" Target="slideMasters/slideMaster13.xml"/><Relationship Id="rId32" Type="http://schemas.openxmlformats.org/officeDocument/2006/relationships/slide" Target="slides/slide3.xml"/><Relationship Id="rId37" Type="http://schemas.openxmlformats.org/officeDocument/2006/relationships/slide" Target="slides/slide8.xml"/><Relationship Id="rId52" Type="http://schemas.openxmlformats.org/officeDocument/2006/relationships/slide" Target="slides/slide23.xml"/><Relationship Id="rId65" Type="http://schemas.openxmlformats.org/officeDocument/2006/relationships/slide" Target="slides/slide36.xml"/><Relationship Id="rId67" Type="http://schemas.openxmlformats.org/officeDocument/2006/relationships/slide" Target="slides/slide38.xml"/><Relationship Id="rId54" Type="http://schemas.openxmlformats.org/officeDocument/2006/relationships/slide" Target="slides/slide25.xml"/><Relationship Id="rId12" Type="http://schemas.openxmlformats.org/officeDocument/2006/relationships/slideMaster" Target="slideMasters/slideMaster12.xml"/><Relationship Id="rId76" Type="http://schemas.openxmlformats.org/officeDocument/2006/relationships/slide" Target="slides/slide47.xml"/><Relationship Id="rId79" Type="http://schemas.openxmlformats.org/officeDocument/2006/relationships/slide" Target="slides/slide50.xml"/><Relationship Id="rId80" Type="http://schemas.openxmlformats.org/officeDocument/2006/relationships/slide" Target="slides/slide51.xml"/><Relationship Id="rId81" Type="http://schemas.openxmlformats.org/officeDocument/2006/relationships/notesMaster" Target="notesMasters/notesMaster1.xml"/><Relationship Id="rId3" Type="http://schemas.openxmlformats.org/officeDocument/2006/relationships/slideMaster" Target="slideMasters/slideMaster3.xml"/><Relationship Id="rId86" Type="http://schemas.openxmlformats.org/officeDocument/2006/relationships/theme" Target="theme/theme1.xml"/><Relationship Id="rId23" Type="http://schemas.openxmlformats.org/officeDocument/2006/relationships/slideMaster" Target="slideMasters/slideMaster23.xml"/><Relationship Id="rId61" Type="http://schemas.openxmlformats.org/officeDocument/2006/relationships/slide" Target="slides/slide32.xml"/><Relationship Id="rId53" Type="http://schemas.openxmlformats.org/officeDocument/2006/relationships/slide" Target="slides/slide24.xml"/><Relationship Id="rId84" Type="http://schemas.openxmlformats.org/officeDocument/2006/relationships/presProps" Target="presProps.xml"/><Relationship Id="rId26" Type="http://schemas.openxmlformats.org/officeDocument/2006/relationships/slideMaster" Target="slideMasters/slideMaster26.xml"/><Relationship Id="rId30" Type="http://schemas.openxmlformats.org/officeDocument/2006/relationships/slide" Target="slides/slide1.xml"/><Relationship Id="rId11" Type="http://schemas.openxmlformats.org/officeDocument/2006/relationships/slideMaster" Target="slideMasters/slideMaster11.xml"/><Relationship Id="rId68" Type="http://schemas.openxmlformats.org/officeDocument/2006/relationships/slide" Target="slides/slide39.xml"/><Relationship Id="rId29" Type="http://schemas.openxmlformats.org/officeDocument/2006/relationships/slideMaster" Target="slideMasters/slideMaster29.xml"/><Relationship Id="rId16" Type="http://schemas.openxmlformats.org/officeDocument/2006/relationships/slideMaster" Target="slideMasters/slideMaster16.xml"/><Relationship Id="rId33" Type="http://schemas.openxmlformats.org/officeDocument/2006/relationships/slide" Target="slides/slide4.xml"/><Relationship Id="rId83" Type="http://schemas.openxmlformats.org/officeDocument/2006/relationships/printerSettings" Target="printerSettings/printerSettings1.bin"/><Relationship Id="rId41"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Master" Target="slideMasters/slideMaster15.xml"/><Relationship Id="rId78" Type="http://schemas.openxmlformats.org/officeDocument/2006/relationships/slide" Target="slides/slide49.xml"/><Relationship Id="rId22" Type="http://schemas.openxmlformats.org/officeDocument/2006/relationships/slideMaster" Target="slideMasters/slideMaster22.xml"/><Relationship Id="rId21" Type="http://schemas.openxmlformats.org/officeDocument/2006/relationships/slideMaster" Target="slideMasters/slideMaster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4393" cy="462358"/>
          </a:xfrm>
          <a:prstGeom prst="rect">
            <a:avLst/>
          </a:prstGeom>
        </p:spPr>
        <p:txBody>
          <a:bodyPr vert="horz" lIns="90809" tIns="45405" rIns="90809" bIns="45405" rtlCol="0"/>
          <a:lstStyle>
            <a:lvl1pPr algn="l">
              <a:defRPr sz="1200"/>
            </a:lvl1pPr>
          </a:lstStyle>
          <a:p>
            <a:endParaRPr lang="en-US" dirty="0"/>
          </a:p>
        </p:txBody>
      </p:sp>
      <p:sp>
        <p:nvSpPr>
          <p:cNvPr id="3" name="Date Placeholder 2"/>
          <p:cNvSpPr>
            <a:spLocks noGrp="1"/>
          </p:cNvSpPr>
          <p:nvPr>
            <p:ph type="dt" sz="quarter" idx="1"/>
          </p:nvPr>
        </p:nvSpPr>
        <p:spPr>
          <a:xfrm>
            <a:off x="3938871" y="0"/>
            <a:ext cx="3014393" cy="462358"/>
          </a:xfrm>
          <a:prstGeom prst="rect">
            <a:avLst/>
          </a:prstGeom>
        </p:spPr>
        <p:txBody>
          <a:bodyPr vert="horz" lIns="90809" tIns="45405" rIns="90809" bIns="45405" rtlCol="0"/>
          <a:lstStyle>
            <a:lvl1pPr algn="r">
              <a:defRPr sz="1200"/>
            </a:lvl1pPr>
          </a:lstStyle>
          <a:p>
            <a:fld id="{2A1246E3-0438-4434-BDF7-0A10770D4C24}" type="datetimeFigureOut">
              <a:rPr lang="en-US" smtClean="0"/>
              <a:pPr/>
              <a:t>9/17/13</a:t>
            </a:fld>
            <a:endParaRPr lang="en-US" dirty="0"/>
          </a:p>
        </p:txBody>
      </p:sp>
      <p:sp>
        <p:nvSpPr>
          <p:cNvPr id="4" name="Footer Placeholder 3"/>
          <p:cNvSpPr>
            <a:spLocks noGrp="1"/>
          </p:cNvSpPr>
          <p:nvPr>
            <p:ph type="ftr" sz="quarter" idx="2"/>
          </p:nvPr>
        </p:nvSpPr>
        <p:spPr>
          <a:xfrm>
            <a:off x="1" y="8776902"/>
            <a:ext cx="3014393" cy="462358"/>
          </a:xfrm>
          <a:prstGeom prst="rect">
            <a:avLst/>
          </a:prstGeom>
        </p:spPr>
        <p:txBody>
          <a:bodyPr vert="horz" lIns="90809" tIns="45405" rIns="90809" bIns="4540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8871" y="8776902"/>
            <a:ext cx="3014393" cy="462358"/>
          </a:xfrm>
          <a:prstGeom prst="rect">
            <a:avLst/>
          </a:prstGeom>
        </p:spPr>
        <p:txBody>
          <a:bodyPr vert="horz" lIns="90809" tIns="45405" rIns="90809" bIns="45405" rtlCol="0" anchor="b"/>
          <a:lstStyle>
            <a:lvl1pPr algn="r">
              <a:defRPr sz="1200"/>
            </a:lvl1pPr>
          </a:lstStyle>
          <a:p>
            <a:fld id="{33563C2E-DEF0-4039-A8A6-FF5F990519BF}" type="slidenum">
              <a:rPr lang="en-US" smtClean="0"/>
              <a:pPr/>
              <a:t>‹#›</a:t>
            </a:fld>
            <a:endParaRPr lang="en-US" dirty="0"/>
          </a:p>
        </p:txBody>
      </p:sp>
    </p:spTree>
    <p:extLst>
      <p:ext uri="{BB962C8B-B14F-4D97-AF65-F5344CB8AC3E}">
        <p14:creationId xmlns:p14="http://schemas.microsoft.com/office/powerpoint/2010/main" val="1056049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1"/>
          <p:cNvSpPr>
            <a:spLocks noGrp="1" noRot="1" noChangeAspect="1" noChangeArrowheads="1" noTextEdit="1"/>
          </p:cNvSpPr>
          <p:nvPr>
            <p:ph type="sldImg"/>
          </p:nvPr>
        </p:nvSpPr>
        <p:spPr bwMode="auto">
          <a:xfrm>
            <a:off x="879475" y="692150"/>
            <a:ext cx="5195888"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410" name="Rectangle 2"/>
          <p:cNvSpPr>
            <a:spLocks noGrp="1" noChangeArrowheads="1"/>
          </p:cNvSpPr>
          <p:nvPr>
            <p:ph type="body" sz="quarter" idx="1"/>
          </p:nvPr>
        </p:nvSpPr>
        <p:spPr bwMode="auto">
          <a:xfrm>
            <a:off x="695484" y="4389398"/>
            <a:ext cx="5563870" cy="4158377"/>
          </a:xfrm>
          <a:prstGeom prst="rect">
            <a:avLst/>
          </a:prstGeom>
          <a:noFill/>
          <a:ln w="9525">
            <a:noFill/>
            <a:miter lim="800000"/>
            <a:headEnd/>
            <a:tailEnd/>
          </a:ln>
          <a:effectLst/>
        </p:spPr>
        <p:txBody>
          <a:bodyPr vert="horz" wrap="square" lIns="92534" tIns="46268" rIns="92534" bIns="462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1370382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600" kern="1200">
        <a:solidFill>
          <a:schemeClr val="tx1"/>
        </a:solidFill>
        <a:latin typeface="Gill Sans" charset="0"/>
        <a:ea typeface="MS PGothic" pitchFamily="34" charset="-128"/>
        <a:cs typeface="MS PGothic" charset="0"/>
      </a:defRPr>
    </a:lvl1pPr>
    <a:lvl2pPr marL="229467" algn="l" rtl="0" eaLnBrk="0" fontAlgn="base" hangingPunct="0">
      <a:spcBef>
        <a:spcPct val="0"/>
      </a:spcBef>
      <a:spcAft>
        <a:spcPct val="0"/>
      </a:spcAft>
      <a:defRPr sz="600" kern="1200">
        <a:solidFill>
          <a:schemeClr val="tx1"/>
        </a:solidFill>
        <a:latin typeface="Gill Sans" charset="0"/>
        <a:ea typeface="MS PGothic" pitchFamily="34" charset="-128"/>
        <a:cs typeface="MS PGothic" charset="0"/>
      </a:defRPr>
    </a:lvl2pPr>
    <a:lvl3pPr marL="458937" algn="l" rtl="0" eaLnBrk="0" fontAlgn="base" hangingPunct="0">
      <a:spcBef>
        <a:spcPct val="0"/>
      </a:spcBef>
      <a:spcAft>
        <a:spcPct val="0"/>
      </a:spcAft>
      <a:defRPr sz="600" kern="1200">
        <a:solidFill>
          <a:schemeClr val="tx1"/>
        </a:solidFill>
        <a:latin typeface="Gill Sans" charset="0"/>
        <a:ea typeface="MS PGothic" pitchFamily="34" charset="-128"/>
        <a:cs typeface="MS PGothic" charset="0"/>
      </a:defRPr>
    </a:lvl3pPr>
    <a:lvl4pPr marL="688405" algn="l" rtl="0" eaLnBrk="0" fontAlgn="base" hangingPunct="0">
      <a:spcBef>
        <a:spcPct val="0"/>
      </a:spcBef>
      <a:spcAft>
        <a:spcPct val="0"/>
      </a:spcAft>
      <a:defRPr sz="600" kern="1200">
        <a:solidFill>
          <a:schemeClr val="tx1"/>
        </a:solidFill>
        <a:latin typeface="Gill Sans" charset="0"/>
        <a:ea typeface="MS PGothic" pitchFamily="34" charset="-128"/>
        <a:cs typeface="MS PGothic" charset="0"/>
      </a:defRPr>
    </a:lvl4pPr>
    <a:lvl5pPr marL="917873" algn="l" rtl="0" eaLnBrk="0" fontAlgn="base" hangingPunct="0">
      <a:spcBef>
        <a:spcPct val="0"/>
      </a:spcBef>
      <a:spcAft>
        <a:spcPct val="0"/>
      </a:spcAft>
      <a:defRPr sz="600" kern="1200">
        <a:solidFill>
          <a:schemeClr val="tx1"/>
        </a:solidFill>
        <a:latin typeface="Gill Sans" charset="0"/>
        <a:ea typeface="MS PGothic" pitchFamily="34" charset="-128"/>
        <a:cs typeface="MS PGothic" charset="0"/>
      </a:defRPr>
    </a:lvl5pPr>
    <a:lvl6pPr marL="1147342" algn="l" defTabSz="229467" rtl="0" eaLnBrk="1" latinLnBrk="0" hangingPunct="1">
      <a:defRPr sz="600" kern="1200">
        <a:solidFill>
          <a:schemeClr val="tx1"/>
        </a:solidFill>
        <a:latin typeface="+mn-lt"/>
        <a:ea typeface="+mn-ea"/>
        <a:cs typeface="+mn-cs"/>
      </a:defRPr>
    </a:lvl6pPr>
    <a:lvl7pPr marL="1376810" algn="l" defTabSz="229467" rtl="0" eaLnBrk="1" latinLnBrk="0" hangingPunct="1">
      <a:defRPr sz="600" kern="1200">
        <a:solidFill>
          <a:schemeClr val="tx1"/>
        </a:solidFill>
        <a:latin typeface="+mn-lt"/>
        <a:ea typeface="+mn-ea"/>
        <a:cs typeface="+mn-cs"/>
      </a:defRPr>
    </a:lvl7pPr>
    <a:lvl8pPr marL="1606277" algn="l" defTabSz="229467" rtl="0" eaLnBrk="1" latinLnBrk="0" hangingPunct="1">
      <a:defRPr sz="600" kern="1200">
        <a:solidFill>
          <a:schemeClr val="tx1"/>
        </a:solidFill>
        <a:latin typeface="+mn-lt"/>
        <a:ea typeface="+mn-ea"/>
        <a:cs typeface="+mn-cs"/>
      </a:defRPr>
    </a:lvl8pPr>
    <a:lvl9pPr marL="1835747" algn="l" defTabSz="22946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xfrm>
            <a:off x="879475" y="692150"/>
            <a:ext cx="5195888" cy="3465513"/>
          </a:xfrm>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MS PGothic"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a:buFont typeface="Arial"/>
              <a:buChar char="•"/>
            </a:pPr>
            <a:r>
              <a:rPr lang="en-US" sz="1200" dirty="0">
                <a:latin typeface="Arial"/>
                <a:cs typeface="Arial"/>
              </a:rPr>
              <a:t>Rape crisis service providers were sampled </a:t>
            </a:r>
            <a:r>
              <a:rPr lang="en-US" sz="1200" b="1" dirty="0">
                <a:latin typeface="Arial"/>
                <a:cs typeface="Arial"/>
              </a:rPr>
              <a:t>from two cities in the </a:t>
            </a:r>
            <a:r>
              <a:rPr lang="en-US" sz="1200" b="1" dirty="0" smtClean="0">
                <a:latin typeface="Arial"/>
                <a:cs typeface="Arial"/>
              </a:rPr>
              <a:t>northeast using</a:t>
            </a:r>
            <a:r>
              <a:rPr lang="en-US" sz="1200" b="1" baseline="0" dirty="0" smtClean="0">
                <a:latin typeface="Arial"/>
                <a:cs typeface="Arial"/>
              </a:rPr>
              <a:t> PURPOSIVE SAMPLING TECHNIQUE</a:t>
            </a:r>
            <a:r>
              <a:rPr lang="en-US" sz="1200" b="1" dirty="0" smtClean="0">
                <a:latin typeface="Arial"/>
                <a:cs typeface="Arial"/>
              </a:rPr>
              <a:t>: </a:t>
            </a:r>
            <a:r>
              <a:rPr lang="en-US" sz="1200" b="1" dirty="0">
                <a:latin typeface="Arial"/>
                <a:cs typeface="Arial"/>
              </a:rPr>
              <a:t>(CLICK) </a:t>
            </a:r>
            <a:endParaRPr lang="en-US" sz="1200" b="1" dirty="0" smtClean="0">
              <a:latin typeface="Arial"/>
              <a:cs typeface="Arial"/>
            </a:endParaRPr>
          </a:p>
          <a:p>
            <a:pPr>
              <a:buFont typeface="Arial"/>
              <a:buChar char="•"/>
            </a:pPr>
            <a:endParaRPr lang="en-US" sz="1200" b="1" dirty="0" smtClean="0">
              <a:latin typeface="Arial"/>
              <a:cs typeface="Arial"/>
            </a:endParaRPr>
          </a:p>
          <a:p>
            <a:pPr>
              <a:buFont typeface="Arial"/>
              <a:buChar char="•"/>
            </a:pPr>
            <a:r>
              <a:rPr lang="en-US" sz="1200" b="1" dirty="0" smtClean="0">
                <a:latin typeface="Arial"/>
                <a:cs typeface="Arial"/>
              </a:rPr>
              <a:t>Rape </a:t>
            </a:r>
            <a:r>
              <a:rPr lang="en-US" sz="1200" b="1" dirty="0">
                <a:latin typeface="Arial"/>
                <a:cs typeface="Arial"/>
              </a:rPr>
              <a:t>crisis staff, lawyers, university victim service providers, hospital &amp; community health </a:t>
            </a:r>
            <a:r>
              <a:rPr lang="en-US" sz="1200" b="1" dirty="0" smtClean="0">
                <a:latin typeface="Arial"/>
                <a:cs typeface="Arial"/>
              </a:rPr>
              <a:t>workers from</a:t>
            </a:r>
            <a:r>
              <a:rPr lang="en-US" sz="1200" b="1" baseline="0" dirty="0" smtClean="0">
                <a:latin typeface="Arial"/>
                <a:cs typeface="Arial"/>
              </a:rPr>
              <a:t> 7 agencies; 11 years of experience on avg.</a:t>
            </a:r>
            <a:endParaRPr lang="en-US" sz="1200" b="1" dirty="0" smtClean="0">
              <a:latin typeface="Arial"/>
              <a:cs typeface="Arial"/>
            </a:endParaRPr>
          </a:p>
          <a:p>
            <a:pPr>
              <a:buFont typeface="Arial"/>
              <a:buNone/>
            </a:pPr>
            <a:endParaRPr lang="en-US" sz="1200" dirty="0" smtClean="0">
              <a:latin typeface="Arial"/>
              <a:cs typeface="Arial"/>
            </a:endParaRPr>
          </a:p>
          <a:p>
            <a:pPr>
              <a:buFont typeface="Arial"/>
              <a:buChar char="•"/>
            </a:pPr>
            <a:r>
              <a:rPr lang="en-US" sz="1200" dirty="0" smtClean="0">
                <a:latin typeface="Arial"/>
                <a:cs typeface="Arial"/>
              </a:rPr>
              <a:t>The </a:t>
            </a:r>
            <a:r>
              <a:rPr lang="en-US" sz="1200" dirty="0">
                <a:latin typeface="Arial"/>
                <a:cs typeface="Arial"/>
              </a:rPr>
              <a:t>survivor sample (CLICK) included 9 survivors who were recruited using a convenience sampling </a:t>
            </a:r>
            <a:r>
              <a:rPr lang="en-US" sz="1200" dirty="0" smtClean="0">
                <a:latin typeface="Arial"/>
                <a:cs typeface="Arial"/>
              </a:rPr>
              <a:t>technique (recruited</a:t>
            </a:r>
            <a:r>
              <a:rPr lang="en-US" sz="1200" baseline="0" dirty="0" smtClean="0">
                <a:latin typeface="Arial"/>
                <a:cs typeface="Arial"/>
              </a:rPr>
              <a:t> via flyers at universities, email announcements, assistance from the state DPH, and with help from the agencies)</a:t>
            </a:r>
            <a:r>
              <a:rPr lang="en-US" sz="1200" dirty="0" smtClean="0">
                <a:latin typeface="Arial"/>
                <a:cs typeface="Arial"/>
              </a:rPr>
              <a:t>.</a:t>
            </a:r>
          </a:p>
          <a:p>
            <a:pPr>
              <a:buFont typeface="Arial"/>
              <a:buChar char="•"/>
            </a:pPr>
            <a:endParaRPr lang="en-US" sz="1200" dirty="0">
              <a:latin typeface="Arial"/>
              <a:cs typeface="Arial"/>
            </a:endParaRPr>
          </a:p>
          <a:p>
            <a:pPr lvl="1">
              <a:buFont typeface="Arial"/>
              <a:buChar char="•"/>
            </a:pPr>
            <a:r>
              <a:rPr lang="en-US" sz="1200" dirty="0">
                <a:latin typeface="Arial"/>
                <a:cs typeface="Arial"/>
              </a:rPr>
              <a:t>Goal was to gather initial, rich information on the economic &amp; educational impact of SV, rather than to recruit a random sample. </a:t>
            </a:r>
            <a:endParaRPr lang="en-US" sz="1200" dirty="0" smtClean="0">
              <a:latin typeface="Arial"/>
              <a:cs typeface="Arial"/>
            </a:endParaRPr>
          </a:p>
          <a:p>
            <a:pPr lvl="1">
              <a:buFont typeface="Arial"/>
              <a:buChar char="•"/>
            </a:pPr>
            <a:endParaRPr lang="en-US" sz="1200" dirty="0">
              <a:latin typeface="Arial"/>
              <a:cs typeface="Arial"/>
            </a:endParaRPr>
          </a:p>
          <a:p>
            <a:pPr lvl="1">
              <a:buFont typeface="Arial"/>
              <a:buChar char="•"/>
            </a:pPr>
            <a:r>
              <a:rPr lang="en-US" sz="1200" dirty="0">
                <a:latin typeface="Arial"/>
                <a:cs typeface="Arial"/>
              </a:rPr>
              <a:t>5 of the 9 survivors were </a:t>
            </a:r>
            <a:r>
              <a:rPr lang="en-US" sz="1200" dirty="0" smtClean="0">
                <a:latin typeface="Arial"/>
                <a:cs typeface="Arial"/>
              </a:rPr>
              <a:t>assaulted</a:t>
            </a:r>
            <a:r>
              <a:rPr lang="en-US" sz="1200" baseline="0" dirty="0" smtClean="0">
                <a:latin typeface="Arial"/>
                <a:cs typeface="Arial"/>
              </a:rPr>
              <a:t> by strangers</a:t>
            </a:r>
            <a:r>
              <a:rPr lang="en-US" sz="1200" dirty="0" smtClean="0">
                <a:latin typeface="Arial"/>
                <a:cs typeface="Arial"/>
              </a:rPr>
              <a:t>.</a:t>
            </a:r>
          </a:p>
          <a:p>
            <a:pPr lvl="1">
              <a:buFont typeface="Arial"/>
              <a:buChar char="•"/>
            </a:pPr>
            <a:endParaRPr lang="en-US" sz="1200" dirty="0">
              <a:latin typeface="Arial"/>
              <a:cs typeface="Arial"/>
            </a:endParaRPr>
          </a:p>
          <a:p>
            <a:pPr lvl="1">
              <a:buFont typeface="Arial"/>
              <a:buChar char="•"/>
            </a:pPr>
            <a:r>
              <a:rPr lang="en-US" sz="1200" dirty="0" smtClean="0">
                <a:latin typeface="Arial"/>
                <a:cs typeface="Arial"/>
              </a:rPr>
              <a:t>[</a:t>
            </a:r>
            <a:r>
              <a:rPr lang="en-US" sz="1200" dirty="0">
                <a:latin typeface="Arial"/>
                <a:cs typeface="Arial"/>
              </a:rPr>
              <a:t>Mean number of sexual assaults in lifetime= 4, mode= 3]</a:t>
            </a:r>
          </a:p>
          <a:p>
            <a:pPr lvl="1" defTabSz="908050">
              <a:buFont typeface="Arial"/>
              <a:buChar char="•"/>
              <a:defRPr/>
            </a:pPr>
            <a:r>
              <a:rPr lang="en-US" sz="1200" dirty="0">
                <a:latin typeface="Arial"/>
                <a:cs typeface="Arial"/>
              </a:rPr>
              <a:t>[14 assaults by known perpetrators, 5 by strangers]</a:t>
            </a:r>
          </a:p>
        </p:txBody>
      </p:sp>
      <p:sp>
        <p:nvSpPr>
          <p:cNvPr id="4" name="Slide Number Placeholder 3"/>
          <p:cNvSpPr>
            <a:spLocks noGrp="1"/>
          </p:cNvSpPr>
          <p:nvPr>
            <p:ph type="sldNum" sz="quarter" idx="10"/>
          </p:nvPr>
        </p:nvSpPr>
        <p:spPr>
          <a:xfrm>
            <a:off x="3939467" y="8777193"/>
            <a:ext cx="3013763" cy="462042"/>
          </a:xfrm>
          <a:prstGeom prst="rect">
            <a:avLst/>
          </a:prstGeom>
        </p:spPr>
        <p:txBody>
          <a:bodyPr lIns="92530" tIns="46266" rIns="92530" bIns="46266"/>
          <a:lstStyle/>
          <a:p>
            <a:fld id="{7BE7D238-E4AC-634D-B9D2-554666C64FD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a:buFont typeface="Arial"/>
              <a:buChar char="•"/>
            </a:pPr>
            <a:r>
              <a:rPr lang="en-US" sz="1100" b="1" dirty="0" smtClean="0">
                <a:latin typeface="Arial"/>
                <a:cs typeface="Arial"/>
              </a:rPr>
              <a:t>The first outcome I learned about </a:t>
            </a:r>
            <a:r>
              <a:rPr lang="en-US" sz="1100" b="1" baseline="0" dirty="0" smtClean="0">
                <a:latin typeface="Arial"/>
                <a:cs typeface="Arial"/>
              </a:rPr>
              <a:t>were expenses.</a:t>
            </a:r>
          </a:p>
          <a:p>
            <a:pPr>
              <a:buFont typeface="Arial"/>
              <a:buChar char="•"/>
            </a:pPr>
            <a:endParaRPr lang="en-US" sz="1100" b="1" dirty="0" smtClean="0">
              <a:latin typeface="Arial"/>
              <a:cs typeface="Arial"/>
            </a:endParaRPr>
          </a:p>
          <a:p>
            <a:pPr>
              <a:buFont typeface="Arial"/>
              <a:buChar char="•"/>
            </a:pPr>
            <a:r>
              <a:rPr lang="en-US" sz="1100" b="1" dirty="0" smtClean="0">
                <a:latin typeface="Arial"/>
                <a:cs typeface="Arial"/>
              </a:rPr>
              <a:t>I’ve listed here the top 4 most frequently endorsed </a:t>
            </a:r>
            <a:r>
              <a:rPr lang="en-US" sz="1100" b="1" dirty="0">
                <a:latin typeface="Arial"/>
                <a:cs typeface="Arial"/>
              </a:rPr>
              <a:t>KINDS of </a:t>
            </a:r>
            <a:r>
              <a:rPr lang="en-US" sz="1100" b="1" dirty="0" smtClean="0">
                <a:latin typeface="Arial"/>
                <a:cs typeface="Arial"/>
              </a:rPr>
              <a:t>expenses</a:t>
            </a:r>
          </a:p>
          <a:p>
            <a:pPr lvl="1">
              <a:buFont typeface="Arial"/>
              <a:buChar char="•"/>
            </a:pPr>
            <a:r>
              <a:rPr lang="en-US" sz="1100" dirty="0" smtClean="0">
                <a:latin typeface="Arial"/>
                <a:cs typeface="Arial"/>
              </a:rPr>
              <a:t>Expenses </a:t>
            </a:r>
            <a:r>
              <a:rPr lang="en-US" sz="1100" dirty="0">
                <a:latin typeface="Arial"/>
                <a:cs typeface="Arial"/>
              </a:rPr>
              <a:t>include any financial outlay or charge that respondents reported arose from the assault, such as medical bills or wages lost due to time off from </a:t>
            </a:r>
            <a:r>
              <a:rPr lang="en-US" sz="1100" dirty="0" smtClean="0">
                <a:latin typeface="Arial"/>
                <a:cs typeface="Arial"/>
              </a:rPr>
              <a:t>work</a:t>
            </a:r>
            <a:r>
              <a:rPr lang="en-US" sz="1200" dirty="0">
                <a:latin typeface="Arial"/>
                <a:cs typeface="Arial"/>
              </a:rPr>
              <a:t/>
            </a:r>
            <a:br>
              <a:rPr lang="en-US" sz="1200" dirty="0">
                <a:latin typeface="Arial"/>
                <a:cs typeface="Arial"/>
              </a:rPr>
            </a:br>
            <a:endParaRPr lang="en-US" sz="1200" dirty="0" smtClean="0">
              <a:latin typeface="Arial"/>
              <a:cs typeface="Arial"/>
            </a:endParaRPr>
          </a:p>
          <a:p>
            <a:pPr>
              <a:buFont typeface="Arial"/>
              <a:buChar char="•"/>
            </a:pPr>
            <a:r>
              <a:rPr lang="en-US" sz="1200" b="1" dirty="0" smtClean="0">
                <a:latin typeface="Arial"/>
                <a:cs typeface="Arial"/>
              </a:rPr>
              <a:t>Medical &amp;</a:t>
            </a:r>
            <a:r>
              <a:rPr lang="en-US" sz="1200" b="1" baseline="0" dirty="0" smtClean="0">
                <a:latin typeface="Arial"/>
                <a:cs typeface="Arial"/>
              </a:rPr>
              <a:t> legal costs and lost wages are doubtless unsurprising to you.  </a:t>
            </a:r>
            <a:endParaRPr lang="en-US" sz="1200" b="1" dirty="0">
              <a:latin typeface="Arial"/>
              <a:cs typeface="Arial"/>
            </a:endParaRPr>
          </a:p>
        </p:txBody>
      </p:sp>
      <p:sp>
        <p:nvSpPr>
          <p:cNvPr id="4" name="Slide Number Placeholder 3"/>
          <p:cNvSpPr>
            <a:spLocks noGrp="1"/>
          </p:cNvSpPr>
          <p:nvPr>
            <p:ph type="sldNum" sz="quarter" idx="10"/>
          </p:nvPr>
        </p:nvSpPr>
        <p:spPr>
          <a:xfrm>
            <a:off x="3939466" y="8777193"/>
            <a:ext cx="3013763" cy="462042"/>
          </a:xfrm>
          <a:prstGeom prst="rect">
            <a:avLst/>
          </a:prstGeom>
        </p:spPr>
        <p:txBody>
          <a:bodyPr lIns="92534" tIns="46268" rIns="92534" bIns="46268"/>
          <a:lstStyle/>
          <a:p>
            <a:fld id="{7BE7D238-E4AC-634D-B9D2-554666C64FD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fontScale="92500" lnSpcReduction="10000"/>
          </a:bodyPr>
          <a:lstStyle/>
          <a:p>
            <a:pPr>
              <a:buFont typeface="Arial"/>
              <a:buChar char="•"/>
            </a:pPr>
            <a:r>
              <a:rPr lang="en-US" sz="1100" dirty="0" smtClean="0">
                <a:latin typeface="Arial"/>
                <a:cs typeface="Arial"/>
              </a:rPr>
              <a:t>The second type of outcome I looked at are economic consequences.</a:t>
            </a:r>
          </a:p>
          <a:p>
            <a:pPr>
              <a:buFont typeface="Arial"/>
              <a:buChar char="•"/>
            </a:pPr>
            <a:endParaRPr lang="en-US" sz="1100" dirty="0" smtClean="0">
              <a:latin typeface="Arial"/>
              <a:cs typeface="Arial"/>
            </a:endParaRPr>
          </a:p>
          <a:p>
            <a:pPr>
              <a:buFont typeface="Arial"/>
              <a:buChar char="•"/>
            </a:pPr>
            <a:r>
              <a:rPr lang="en-US" sz="1100" dirty="0" smtClean="0">
                <a:latin typeface="Arial"/>
                <a:cs typeface="Arial"/>
              </a:rPr>
              <a:t>Consequences </a:t>
            </a:r>
            <a:r>
              <a:rPr lang="en-US" sz="1100" dirty="0">
                <a:latin typeface="Arial"/>
                <a:cs typeface="Arial"/>
              </a:rPr>
              <a:t>include outcomes resulting from the assault that have direct or indirect economic effects but are not themselves financial costs.  These include things like impacts on </a:t>
            </a:r>
            <a:r>
              <a:rPr lang="en-US" sz="1100" dirty="0" smtClean="0">
                <a:latin typeface="Arial"/>
                <a:cs typeface="Arial"/>
              </a:rPr>
              <a:t>health, educational </a:t>
            </a:r>
            <a:r>
              <a:rPr lang="en-US" sz="1100" dirty="0">
                <a:latin typeface="Arial"/>
                <a:cs typeface="Arial"/>
              </a:rPr>
              <a:t>or work performance, job </a:t>
            </a:r>
            <a:r>
              <a:rPr lang="en-US" sz="1100" dirty="0" smtClean="0">
                <a:latin typeface="Arial"/>
                <a:cs typeface="Arial"/>
              </a:rPr>
              <a:t>loss. </a:t>
            </a:r>
          </a:p>
          <a:p>
            <a:pPr>
              <a:buFont typeface="Arial"/>
              <a:buChar char="•"/>
            </a:pPr>
            <a:endParaRPr lang="en-US" sz="1100" dirty="0">
              <a:latin typeface="Arial"/>
              <a:cs typeface="Arial"/>
            </a:endParaRPr>
          </a:p>
          <a:p>
            <a:pPr lvl="1">
              <a:buFont typeface="Arial"/>
              <a:buChar char="•"/>
            </a:pPr>
            <a:r>
              <a:rPr lang="en-US" sz="1100" b="1" dirty="0" smtClean="0">
                <a:latin typeface="Arial"/>
                <a:cs typeface="Arial"/>
              </a:rPr>
              <a:t>The </a:t>
            </a:r>
            <a:r>
              <a:rPr lang="en-US" sz="1100" b="1" dirty="0">
                <a:latin typeface="Arial"/>
                <a:cs typeface="Arial"/>
              </a:rPr>
              <a:t>consequences were interrelated and often compounded one another</a:t>
            </a:r>
            <a:r>
              <a:rPr lang="en-US" sz="1100" dirty="0">
                <a:latin typeface="Arial"/>
                <a:cs typeface="Arial"/>
              </a:rPr>
              <a:t>. </a:t>
            </a:r>
            <a:endParaRPr lang="en-US" sz="1100" dirty="0" smtClean="0">
              <a:latin typeface="Arial"/>
              <a:cs typeface="Arial"/>
            </a:endParaRPr>
          </a:p>
          <a:p>
            <a:pPr lvl="1">
              <a:buFont typeface="Arial"/>
              <a:buChar char="•"/>
            </a:pPr>
            <a:endParaRPr lang="en-US" sz="1100" dirty="0" smtClean="0">
              <a:latin typeface="Arial"/>
              <a:cs typeface="Arial"/>
              <a:sym typeface="Century Gothic" pitchFamily="34" charset="0"/>
            </a:endParaRPr>
          </a:p>
          <a:p>
            <a:pPr lvl="1">
              <a:buFont typeface="Arial"/>
              <a:buChar char="•"/>
            </a:pPr>
            <a:r>
              <a:rPr lang="en-US" sz="1100" dirty="0" smtClean="0">
                <a:latin typeface="Arial"/>
                <a:cs typeface="Arial"/>
                <a:sym typeface="Century Gothic" pitchFamily="34" charset="0"/>
              </a:rPr>
              <a:t>Mental</a:t>
            </a:r>
            <a:r>
              <a:rPr lang="en-US" sz="1100" baseline="0" dirty="0" smtClean="0">
                <a:latin typeface="Arial"/>
                <a:cs typeface="Arial"/>
                <a:sym typeface="Century Gothic" pitchFamily="34" charset="0"/>
              </a:rPr>
              <a:t> health consequences are listed as “economic” because they often affect survivors’ ability to work, attend school, and other aspects of their economic wellbeing. </a:t>
            </a:r>
            <a:endParaRPr lang="en-US" sz="1100" dirty="0" smtClean="0">
              <a:latin typeface="Arial"/>
              <a:cs typeface="Arial"/>
              <a:sym typeface="Century Gothic" pitchFamily="34" charset="0"/>
            </a:endParaRPr>
          </a:p>
          <a:p>
            <a:pPr lvl="0">
              <a:buFont typeface="Arial"/>
              <a:buChar char="•"/>
            </a:pPr>
            <a:endParaRPr lang="en-US" sz="1100" dirty="0">
              <a:latin typeface="Arial"/>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lstStyle/>
          <a:p>
            <a:pPr lvl="0">
              <a:buFont typeface="Arial"/>
              <a:buChar char="•"/>
            </a:pPr>
            <a:r>
              <a:rPr lang="en-US" sz="1100" b="1" dirty="0">
                <a:latin typeface="Arial"/>
                <a:cs typeface="Arial"/>
              </a:rPr>
              <a:t>Case: Lee, survivor age 54</a:t>
            </a:r>
          </a:p>
          <a:p>
            <a:pPr lvl="1">
              <a:buFont typeface="Arial"/>
              <a:buChar char="•"/>
            </a:pPr>
            <a:r>
              <a:rPr lang="en-US" sz="1100" dirty="0" smtClean="0">
                <a:latin typeface="Arial"/>
                <a:cs typeface="Arial"/>
              </a:rPr>
              <a:t>At the time of her assault, Lee had a lucrative </a:t>
            </a:r>
            <a:r>
              <a:rPr lang="en-US" sz="1100" dirty="0">
                <a:latin typeface="Arial"/>
                <a:cs typeface="Arial"/>
              </a:rPr>
              <a:t>job </a:t>
            </a:r>
            <a:r>
              <a:rPr lang="en-US" sz="1100" dirty="0" smtClean="0">
                <a:latin typeface="Arial"/>
                <a:cs typeface="Arial"/>
              </a:rPr>
              <a:t>in her dream field.</a:t>
            </a:r>
            <a:r>
              <a:rPr lang="en-US" sz="1100" baseline="0" dirty="0" smtClean="0">
                <a:latin typeface="Arial"/>
                <a:cs typeface="Arial"/>
              </a:rPr>
              <a:t>  When she was raped, her post-assault anxiety affected her ability to work, as she notes in this quote</a:t>
            </a:r>
            <a:r>
              <a:rPr lang="en-US" sz="1100" dirty="0" smtClean="0">
                <a:latin typeface="Arial"/>
                <a:cs typeface="Arial"/>
              </a:rPr>
              <a:t>: [...] </a:t>
            </a:r>
          </a:p>
          <a:p>
            <a:pPr lvl="1">
              <a:buFont typeface="Arial"/>
              <a:buChar char="•"/>
            </a:pPr>
            <a:endParaRPr lang="en-US" sz="1100" dirty="0" smtClean="0">
              <a:latin typeface="Arial"/>
              <a:cs typeface="Arial"/>
            </a:endParaRPr>
          </a:p>
          <a:p>
            <a:pPr marL="229467" marR="0" lvl="1" indent="0" algn="l" defTabSz="914400" rtl="0" eaLnBrk="0" fontAlgn="base" latinLnBrk="0" hangingPunct="0">
              <a:lnSpc>
                <a:spcPct val="100000"/>
              </a:lnSpc>
              <a:spcBef>
                <a:spcPct val="0"/>
              </a:spcBef>
              <a:spcAft>
                <a:spcPct val="0"/>
              </a:spcAft>
              <a:buClrTx/>
              <a:buSzTx/>
              <a:buFont typeface="Arial"/>
              <a:buChar char="•"/>
              <a:tabLst/>
              <a:defRPr/>
            </a:pPr>
            <a:r>
              <a:rPr lang="en-US" sz="1100" dirty="0" smtClean="0">
                <a:latin typeface="Arial"/>
                <a:cs typeface="Arial"/>
              </a:rPr>
              <a:t>Due to her anxiety, Lee quit her job and moved to a different city to live with a family member.  </a:t>
            </a:r>
          </a:p>
          <a:p>
            <a:pPr marL="229467" marR="0" lvl="1" indent="0" algn="l" defTabSz="914400" rtl="0" eaLnBrk="0" fontAlgn="base" latinLnBrk="0" hangingPunct="0">
              <a:lnSpc>
                <a:spcPct val="100000"/>
              </a:lnSpc>
              <a:spcBef>
                <a:spcPct val="0"/>
              </a:spcBef>
              <a:spcAft>
                <a:spcPct val="0"/>
              </a:spcAft>
              <a:buClrTx/>
              <a:buSzTx/>
              <a:buFont typeface="Arial"/>
              <a:buChar char="•"/>
              <a:tabLst/>
              <a:defRPr/>
            </a:pPr>
            <a:endParaRPr lang="en-US" sz="1100" dirty="0" smtClean="0">
              <a:latin typeface="Arial"/>
              <a:cs typeface="Arial"/>
            </a:endParaRPr>
          </a:p>
          <a:p>
            <a:pPr lvl="1">
              <a:buFont typeface="Arial"/>
              <a:buChar char="•"/>
            </a:pPr>
            <a:r>
              <a:rPr lang="en-US" sz="1100" dirty="0" smtClean="0">
                <a:latin typeface="Arial"/>
                <a:cs typeface="Arial"/>
              </a:rPr>
              <a:t>She </a:t>
            </a:r>
            <a:r>
              <a:rPr lang="en-US" sz="1100" dirty="0">
                <a:latin typeface="Arial"/>
                <a:cs typeface="Arial"/>
              </a:rPr>
              <a:t>could only find minimum wage jobs after this, and she never regained her former level of pay.</a:t>
            </a:r>
            <a:br>
              <a:rPr lang="en-US" sz="1100" dirty="0">
                <a:latin typeface="Arial"/>
                <a:cs typeface="Arial"/>
              </a:rPr>
            </a:br>
            <a:endParaRPr lang="en-US" sz="1100" dirty="0">
              <a:latin typeface="Arial"/>
              <a:cs typeface="Arial"/>
            </a:endParaRPr>
          </a:p>
          <a:p>
            <a:pPr marL="170267" indent="-170267">
              <a:buFont typeface="Arial"/>
              <a:buChar char="•"/>
            </a:pPr>
            <a:r>
              <a:rPr lang="en-US" sz="1100" dirty="0" smtClean="0">
                <a:latin typeface="Arial"/>
                <a:cs typeface="Arial"/>
              </a:rPr>
              <a:t>In </a:t>
            </a:r>
            <a:r>
              <a:rPr lang="en-US" sz="1100" dirty="0">
                <a:latin typeface="Arial"/>
                <a:cs typeface="Arial"/>
              </a:rPr>
              <a:t>addition to losing her job, the move created additional financial burdens, as she had to continue paying rent on her former apartment for several months, and she had to leave her newly purchased furniture behind.</a:t>
            </a:r>
          </a:p>
          <a:p>
            <a:endParaRPr lang="en-US" sz="1100" dirty="0">
              <a:latin typeface="Arial"/>
              <a:cs typeface="Arial"/>
            </a:endParaRPr>
          </a:p>
          <a:p>
            <a:pPr marL="170267" indent="-170267" defTabSz="908091">
              <a:buFont typeface="Arial"/>
              <a:buChar char="•"/>
              <a:defRPr/>
            </a:pPr>
            <a:r>
              <a:rPr lang="en-US" sz="1100" b="1" dirty="0">
                <a:latin typeface="Arial"/>
                <a:cs typeface="Arial"/>
              </a:rPr>
              <a:t>“This [rape] was a big, huge redefining moment…But you know what, economically it really did. It changed </a:t>
            </a:r>
            <a:r>
              <a:rPr lang="en-US" sz="1100" b="1" i="1" dirty="0">
                <a:latin typeface="Arial"/>
                <a:cs typeface="Arial"/>
              </a:rPr>
              <a:t>all </a:t>
            </a:r>
            <a:r>
              <a:rPr lang="en-US" sz="1100" b="1" dirty="0">
                <a:latin typeface="Arial"/>
                <a:cs typeface="Arial"/>
              </a:rPr>
              <a:t>the rules</a:t>
            </a:r>
            <a:r>
              <a:rPr lang="en-US" sz="1100" b="1" i="1" dirty="0">
                <a:latin typeface="Arial"/>
                <a:cs typeface="Arial"/>
              </a:rPr>
              <a:t>. It changed my life</a:t>
            </a:r>
            <a:r>
              <a:rPr lang="en-US" sz="1100" b="1" dirty="0">
                <a:latin typeface="Arial"/>
                <a:cs typeface="Arial"/>
              </a:rPr>
              <a:t>.”  </a:t>
            </a:r>
          </a:p>
        </p:txBody>
      </p:sp>
    </p:spTree>
    <p:extLst>
      <p:ext uri="{BB962C8B-B14F-4D97-AF65-F5344CB8AC3E}">
        <p14:creationId xmlns:p14="http://schemas.microsoft.com/office/powerpoint/2010/main" val="4227615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208" indent="-289208" defTabSz="924464" eaLnBrk="1" fontAlgn="auto" hangingPunct="1">
              <a:spcBef>
                <a:spcPts val="0"/>
              </a:spcBef>
              <a:spcAft>
                <a:spcPts val="0"/>
              </a:spcAft>
              <a:buFont typeface="Arial" pitchFamily="34" charset="0"/>
              <a:buChar char="•"/>
              <a:defRPr/>
            </a:pPr>
            <a:r>
              <a:rPr lang="en-US" sz="1100" b="0" baseline="0" dirty="0" smtClean="0">
                <a:latin typeface="Arial"/>
                <a:cs typeface="Arial"/>
              </a:rPr>
              <a:t>This model summarizes the major economic consequences that emerged from my interviews, along with their financial impact on survivors: (walk through).</a:t>
            </a:r>
          </a:p>
        </p:txBody>
      </p:sp>
      <p:sp>
        <p:nvSpPr>
          <p:cNvPr id="4" name="Slide Number Placeholder 3"/>
          <p:cNvSpPr>
            <a:spLocks noGrp="1"/>
          </p:cNvSpPr>
          <p:nvPr>
            <p:ph type="sldNum" sz="quarter" idx="10"/>
          </p:nvPr>
        </p:nvSpPr>
        <p:spPr>
          <a:xfrm>
            <a:off x="3939466" y="8777192"/>
            <a:ext cx="3013763" cy="462042"/>
          </a:xfrm>
          <a:prstGeom prst="rect">
            <a:avLst/>
          </a:prstGeom>
        </p:spPr>
        <p:txBody>
          <a:bodyPr lIns="92546" tIns="46273" rIns="92546" bIns="46273"/>
          <a:lstStyle/>
          <a:p>
            <a:fld id="{F50C8095-96D5-47A6-8D48-C22685499134}" type="slidenum">
              <a:rPr lang="en-US" smtClean="0"/>
              <a:t>15</a:t>
            </a:fld>
            <a:endParaRPr lang="en-US"/>
          </a:p>
        </p:txBody>
      </p:sp>
    </p:spTree>
    <p:extLst>
      <p:ext uri="{BB962C8B-B14F-4D97-AF65-F5344CB8AC3E}">
        <p14:creationId xmlns:p14="http://schemas.microsoft.com/office/powerpoint/2010/main" val="1412050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defTabSz="908091">
              <a:defRPr/>
            </a:pPr>
            <a:r>
              <a:rPr lang="en-US" dirty="0" smtClean="0"/>
              <a:t>[Low-wage workers: (QUOTE):</a:t>
            </a:r>
            <a:br>
              <a:rPr lang="en-US" dirty="0" smtClean="0"/>
            </a:br>
            <a:r>
              <a:rPr lang="en-US" sz="800" dirty="0">
                <a:cs typeface="Century Gothic"/>
              </a:rPr>
              <a:t>The clients that work in the food industry or housekeeping…where you’re not a salaried employee…they usually don’t have much in terms of savings, and they are in jobs where if they don’t show up, they don’t get paid.  Maybe they can take two weeks off, but that means they’re not going to get paid those two weeks.  So that pretty quickly affects someone’s ability to pay their rent and pay their utility bills and buy food and take care of their kids.  And then that also affects them emotionally…I’ve seen a lot of clients in that position really sink into a depression, where even if they could go back to work, they weren't in a position to…And unfortunately, I think those are the clients that are always in danger of becoming homeless…because they didn’t have that much to begin with… (Rape crisis administrator)</a:t>
            </a:r>
          </a:p>
          <a:p>
            <a:endParaRPr lang="en-US" dirty="0" smtClean="0"/>
          </a:p>
          <a:p>
            <a:pPr>
              <a:buFont typeface="Arial"/>
              <a:buChar char="•"/>
            </a:pPr>
            <a:r>
              <a:rPr lang="en-US" dirty="0" smtClean="0"/>
              <a:t>Let’s contrast this to a quote from a counselor who described the options available to her client who had access to assets: </a:t>
            </a:r>
            <a:br>
              <a:rPr lang="en-US" dirty="0" smtClean="0"/>
            </a:br>
            <a:r>
              <a:rPr lang="en-US" sz="800" dirty="0"/>
              <a:t>I have seen somebody…who was able to move [to a new home] because she did have assets.  It was a no-brainer.  It was going to happen, and it happened really quickly, and she didn‘t have to think twice about it.  And it was a huge relief.  So knowing you can afford co-payments for mental health care.  Knowing you could throw away every, you know, the sheet, the comforter, and the pillows and go out and drop a few hundred dollars for new bedding or even a new mattress.  Knowing you could take two weeks off and do nothing or go away, if you want.  (Provider 106, counselor) </a:t>
            </a:r>
            <a:r>
              <a:rPr lang="en-US" sz="800" dirty="0" smtClean="0"/>
              <a:t>]</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200" b="1" dirty="0" smtClean="0">
                <a:latin typeface="Cambria" pitchFamily="18" charset="0"/>
              </a:rPr>
              <a:t>I asked participants what public</a:t>
            </a:r>
            <a:r>
              <a:rPr lang="en-US" sz="1200" b="1" baseline="0" dirty="0" smtClean="0">
                <a:latin typeface="Cambria" pitchFamily="18" charset="0"/>
              </a:rPr>
              <a:t> policies are most </a:t>
            </a:r>
            <a:r>
              <a:rPr lang="en-US" sz="1200" b="1" dirty="0" smtClean="0">
                <a:latin typeface="Cambria" pitchFamily="18" charset="0"/>
              </a:rPr>
              <a:t>Effective at addressing</a:t>
            </a:r>
            <a:r>
              <a:rPr lang="en-US" sz="1200" b="1" baseline="0" dirty="0" smtClean="0">
                <a:latin typeface="Cambria" pitchFamily="18" charset="0"/>
              </a:rPr>
              <a:t> the economic needs of survivors</a:t>
            </a:r>
            <a:r>
              <a:rPr lang="en-US" sz="1200" b="1" dirty="0" smtClean="0">
                <a:latin typeface="Cambria" pitchFamily="18" charset="0"/>
              </a:rPr>
              <a:t>: </a:t>
            </a:r>
          </a:p>
          <a:p>
            <a:pPr lvl="1">
              <a:buFont typeface="Arial"/>
              <a:buNone/>
            </a:pPr>
            <a:endParaRPr lang="en-US" sz="1200" baseline="0" dirty="0" smtClean="0">
              <a:latin typeface="Cambria" pitchFamily="18" charset="0"/>
            </a:endParaRPr>
          </a:p>
          <a:p>
            <a:pPr lvl="0">
              <a:buFont typeface="Arial"/>
              <a:buChar char="•"/>
            </a:pPr>
            <a:r>
              <a:rPr lang="en-US" sz="1200" dirty="0" smtClean="0">
                <a:latin typeface="Cambria" pitchFamily="18" charset="0"/>
              </a:rPr>
              <a:t>The primary ways</a:t>
            </a:r>
            <a:r>
              <a:rPr lang="en-US" sz="1200" baseline="0" dirty="0" smtClean="0">
                <a:latin typeface="Cambria" pitchFamily="18" charset="0"/>
              </a:rPr>
              <a:t> in which public policies help survivors is by providing financial assistance or facilitating access to services. </a:t>
            </a:r>
          </a:p>
        </p:txBody>
      </p:sp>
      <p:sp>
        <p:nvSpPr>
          <p:cNvPr id="4" name="Slide Number Placeholder 3"/>
          <p:cNvSpPr>
            <a:spLocks noGrp="1"/>
          </p:cNvSpPr>
          <p:nvPr>
            <p:ph type="sldNum" sz="quarter" idx="10"/>
          </p:nvPr>
        </p:nvSpPr>
        <p:spPr>
          <a:xfrm>
            <a:off x="3939466" y="8777192"/>
            <a:ext cx="3013763" cy="462042"/>
          </a:xfrm>
          <a:prstGeom prst="rect">
            <a:avLst/>
          </a:prstGeom>
        </p:spPr>
        <p:txBody>
          <a:bodyPr lIns="92546" tIns="46273" rIns="92546" bIns="46273"/>
          <a:lstStyle/>
          <a:p>
            <a:fld id="{7BE7D238-E4AC-634D-B9D2-554666C64FD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fontScale="70000" lnSpcReduction="20000"/>
          </a:bodyPr>
          <a:lstStyle/>
          <a:p>
            <a:pPr lvl="0">
              <a:buFont typeface="Arial"/>
              <a:buChar char="•"/>
            </a:pPr>
            <a:r>
              <a:rPr lang="en-US" sz="1100" u="sng" dirty="0">
                <a:latin typeface="Arial"/>
                <a:cs typeface="Arial"/>
              </a:rPr>
              <a:t>VC: (S</a:t>
            </a:r>
            <a:r>
              <a:rPr lang="en-US" sz="1100" b="1" u="sng" dirty="0">
                <a:latin typeface="Arial"/>
                <a:cs typeface="Arial"/>
              </a:rPr>
              <a:t>tate level): </a:t>
            </a:r>
            <a:r>
              <a:rPr lang="en-US" sz="1100" b="1" dirty="0">
                <a:latin typeface="Arial"/>
                <a:cs typeface="Arial"/>
              </a:rPr>
              <a:t>In most states, VC is the only public source of financial assistance for rape </a:t>
            </a:r>
            <a:r>
              <a:rPr lang="en-US" sz="1100" b="1" dirty="0" smtClean="0">
                <a:latin typeface="Arial"/>
                <a:cs typeface="Arial"/>
              </a:rPr>
              <a:t>survivors – so</a:t>
            </a:r>
            <a:r>
              <a:rPr lang="en-US" sz="1100" b="1" baseline="0" dirty="0" smtClean="0">
                <a:latin typeface="Arial"/>
                <a:cs typeface="Arial"/>
              </a:rPr>
              <a:t> policy is worthy of attention</a:t>
            </a:r>
            <a:r>
              <a:rPr lang="en-US" sz="1100" b="1" dirty="0" smtClean="0">
                <a:latin typeface="Arial"/>
                <a:cs typeface="Arial"/>
              </a:rPr>
              <a:t>. </a:t>
            </a:r>
            <a:endParaRPr lang="en-US" sz="1100" b="1" dirty="0">
              <a:latin typeface="Arial"/>
              <a:cs typeface="Arial"/>
            </a:endParaRPr>
          </a:p>
          <a:p>
            <a:pPr marL="227911" lvl="1" defTabSz="908091">
              <a:buFont typeface="Arial"/>
              <a:buChar char="•"/>
              <a:defRPr/>
            </a:pPr>
            <a:r>
              <a:rPr lang="en-US" sz="1100" b="1" dirty="0" smtClean="0">
                <a:latin typeface="Arial"/>
                <a:cs typeface="Arial"/>
              </a:rPr>
              <a:t>[CO </a:t>
            </a:r>
            <a:r>
              <a:rPr lang="en-US" sz="1100" b="1" dirty="0">
                <a:latin typeface="Arial"/>
                <a:cs typeface="Arial"/>
              </a:rPr>
              <a:t>is an exception: CO’s Office of Victim Assistance operates a to cover survivors’ emergency expenses beyond </a:t>
            </a:r>
            <a:r>
              <a:rPr lang="en-US" sz="1100" b="1" dirty="0" smtClean="0">
                <a:latin typeface="Arial"/>
                <a:cs typeface="Arial"/>
              </a:rPr>
              <a:t>housing]. </a:t>
            </a:r>
            <a:endParaRPr lang="en-US" sz="1100" b="1" dirty="0">
              <a:latin typeface="Arial"/>
              <a:cs typeface="Arial"/>
            </a:endParaRPr>
          </a:p>
          <a:p>
            <a:pPr lvl="1">
              <a:buFont typeface="Arial"/>
              <a:buNone/>
            </a:pPr>
            <a:endParaRPr lang="en-US" sz="1100" b="1" dirty="0">
              <a:latin typeface="Arial"/>
              <a:cs typeface="Arial"/>
            </a:endParaRPr>
          </a:p>
          <a:p>
            <a:pPr lvl="0">
              <a:buFont typeface="Arial"/>
              <a:buChar char="•"/>
            </a:pPr>
            <a:r>
              <a:rPr lang="en-US" sz="1100" dirty="0">
                <a:latin typeface="Arial"/>
                <a:cs typeface="Arial"/>
              </a:rPr>
              <a:t>Expand covered expenses to include those related to moving and housing </a:t>
            </a:r>
            <a:r>
              <a:rPr lang="en-US" sz="1100" b="1" dirty="0">
                <a:latin typeface="Arial"/>
                <a:cs typeface="Arial"/>
              </a:rPr>
              <a:t>(House Bill 394 would have done this)</a:t>
            </a:r>
          </a:p>
          <a:p>
            <a:pPr lvl="1">
              <a:buFont typeface="Arial"/>
              <a:buChar char="•"/>
            </a:pPr>
            <a:r>
              <a:rPr lang="en-US" sz="1100" b="1" dirty="0">
                <a:latin typeface="Arial"/>
                <a:cs typeface="Arial"/>
              </a:rPr>
              <a:t>Several states do this already: </a:t>
            </a:r>
            <a:r>
              <a:rPr lang="en-US" sz="1100" b="1" dirty="0" smtClean="0">
                <a:latin typeface="Arial"/>
                <a:cs typeface="Arial"/>
              </a:rPr>
              <a:t>Florida, </a:t>
            </a:r>
            <a:r>
              <a:rPr lang="en-US" sz="1100" b="1" u="sng" dirty="0" smtClean="0">
                <a:latin typeface="Arial"/>
                <a:cs typeface="Arial"/>
              </a:rPr>
              <a:t>California</a:t>
            </a:r>
            <a:r>
              <a:rPr lang="en-US" sz="1100" b="1" u="sng" dirty="0">
                <a:latin typeface="Arial"/>
                <a:cs typeface="Arial"/>
              </a:rPr>
              <a:t>, Delaware, Texas, Wyoming, D.C. Indiana covers emergency housing expenses</a:t>
            </a:r>
            <a:r>
              <a:rPr lang="en-US" sz="1100" b="1" u="sng" dirty="0" smtClean="0">
                <a:latin typeface="Arial"/>
                <a:cs typeface="Arial"/>
              </a:rPr>
              <a:t>.</a:t>
            </a:r>
            <a:endParaRPr lang="en-US" sz="1100" b="1" u="sng" dirty="0">
              <a:latin typeface="Arial"/>
              <a:cs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fontScale="70000" lnSpcReduction="20000"/>
          </a:bodyPr>
          <a:lstStyle/>
          <a:p>
            <a:pPr marL="0" marR="0" lvl="0" indent="0" algn="l" defTabSz="914400" rtl="0" eaLnBrk="0" fontAlgn="base" latinLnBrk="0" hangingPunct="0">
              <a:lnSpc>
                <a:spcPct val="100000"/>
              </a:lnSpc>
              <a:spcBef>
                <a:spcPct val="0"/>
              </a:spcBef>
              <a:spcAft>
                <a:spcPct val="0"/>
              </a:spcAft>
              <a:buClrTx/>
              <a:buSzTx/>
              <a:buFont typeface="Arial"/>
              <a:buChar char="•"/>
              <a:tabLst/>
              <a:defRPr/>
            </a:pPr>
            <a:r>
              <a:rPr lang="en-US" sz="1100" b="1" dirty="0" smtClean="0">
                <a:latin typeface="Arial"/>
                <a:cs typeface="Arial"/>
              </a:rPr>
              <a:t>Poor</a:t>
            </a:r>
            <a:r>
              <a:rPr lang="en-US" sz="1100" b="1" baseline="0" dirty="0" smtClean="0">
                <a:latin typeface="Arial"/>
                <a:cs typeface="Arial"/>
              </a:rPr>
              <a:t> survivors cannot afford VC because it is a reimbursement model: Pay up front and await reimbursement</a:t>
            </a:r>
            <a:endParaRPr lang="en-US" sz="1100" b="1" dirty="0" smtClean="0">
              <a:latin typeface="Arial"/>
              <a:cs typeface="Arial"/>
            </a:endParaRPr>
          </a:p>
          <a:p>
            <a:pPr marL="0" marR="0" lvl="0" indent="0" algn="l" defTabSz="914400" rtl="0" eaLnBrk="0" fontAlgn="base" latinLnBrk="0" hangingPunct="0">
              <a:lnSpc>
                <a:spcPct val="100000"/>
              </a:lnSpc>
              <a:spcBef>
                <a:spcPct val="0"/>
              </a:spcBef>
              <a:spcAft>
                <a:spcPct val="0"/>
              </a:spcAft>
              <a:buClrTx/>
              <a:buSzTx/>
              <a:buFont typeface="Arial"/>
              <a:buChar char="•"/>
              <a:tabLst/>
              <a:defRPr/>
            </a:pPr>
            <a:endParaRPr lang="en-US" sz="1100" b="1" dirty="0" smtClean="0">
              <a:latin typeface="Arial"/>
              <a:cs typeface="Arial"/>
            </a:endParaRPr>
          </a:p>
          <a:p>
            <a:pPr marL="0" marR="0" lvl="0" indent="0" algn="l" defTabSz="914400" rtl="0" eaLnBrk="0" fontAlgn="base" latinLnBrk="0" hangingPunct="0">
              <a:lnSpc>
                <a:spcPct val="100000"/>
              </a:lnSpc>
              <a:spcBef>
                <a:spcPct val="0"/>
              </a:spcBef>
              <a:spcAft>
                <a:spcPct val="0"/>
              </a:spcAft>
              <a:buClrTx/>
              <a:buSzTx/>
              <a:buFont typeface="Arial"/>
              <a:buChar char="•"/>
              <a:tabLst/>
              <a:defRPr/>
            </a:pPr>
            <a:r>
              <a:rPr lang="en-US" sz="1100" b="1" dirty="0" smtClean="0">
                <a:latin typeface="Arial"/>
                <a:cs typeface="Arial"/>
              </a:rPr>
              <a:t>EX: Several participants noted that their clients cannot access HIV prophylaxis because they can’t afford the up front costs (up</a:t>
            </a:r>
            <a:r>
              <a:rPr lang="en-US" sz="1100" b="1" baseline="0" dirty="0" smtClean="0">
                <a:latin typeface="Arial"/>
                <a:cs typeface="Arial"/>
              </a:rPr>
              <a:t> to $1000)</a:t>
            </a:r>
            <a:r>
              <a:rPr lang="en-US" sz="1100" b="1" dirty="0" smtClean="0">
                <a:latin typeface="Arial"/>
                <a:cs typeface="Arial"/>
              </a:rPr>
              <a:t>, and the time frame for VC is not set up to accommodate these immediate needs.  </a:t>
            </a:r>
          </a:p>
          <a:p>
            <a:pPr marL="0" marR="0" lvl="0" indent="0" algn="l" defTabSz="914400" rtl="0" eaLnBrk="0" fontAlgn="base" latinLnBrk="0" hangingPunct="0">
              <a:lnSpc>
                <a:spcPct val="100000"/>
              </a:lnSpc>
              <a:spcBef>
                <a:spcPct val="0"/>
              </a:spcBef>
              <a:spcAft>
                <a:spcPct val="0"/>
              </a:spcAft>
              <a:buClrTx/>
              <a:buSzTx/>
              <a:buFont typeface="Arial"/>
              <a:buChar char="•"/>
              <a:tabLst/>
              <a:defRPr/>
            </a:pPr>
            <a:endParaRPr lang="en-US" sz="1100" b="1" dirty="0" smtClean="0">
              <a:latin typeface="Arial"/>
              <a:cs typeface="Arial"/>
            </a:endParaRPr>
          </a:p>
          <a:p>
            <a:pPr lvl="0">
              <a:buFont typeface="Arial"/>
              <a:buChar char="•"/>
            </a:pPr>
            <a:r>
              <a:rPr lang="en-US" sz="1100" dirty="0" smtClean="0">
                <a:latin typeface="Arial"/>
                <a:cs typeface="Arial"/>
              </a:rPr>
              <a:t>Create </a:t>
            </a:r>
            <a:r>
              <a:rPr lang="en-US" sz="1100" dirty="0">
                <a:latin typeface="Arial"/>
                <a:cs typeface="Arial"/>
              </a:rPr>
              <a:t>an emergency fund to cover urgent </a:t>
            </a:r>
            <a:r>
              <a:rPr lang="en-US" sz="1100" dirty="0" smtClean="0">
                <a:latin typeface="Arial"/>
                <a:cs typeface="Arial"/>
              </a:rPr>
              <a:t>expenses</a:t>
            </a:r>
          </a:p>
          <a:p>
            <a:pPr lvl="0">
              <a:buFont typeface="Arial"/>
              <a:buChar char="•"/>
            </a:pPr>
            <a:endParaRPr lang="en-US" sz="1100" dirty="0">
              <a:latin typeface="Arial"/>
              <a:cs typeface="Arial"/>
            </a:endParaRPr>
          </a:p>
          <a:p>
            <a:pPr lvl="1">
              <a:buFont typeface="Arial"/>
              <a:buChar char="•"/>
            </a:pPr>
            <a:r>
              <a:rPr lang="en-US" sz="1100" b="1" u="sng" dirty="0" smtClean="0">
                <a:latin typeface="Arial"/>
                <a:cs typeface="Arial"/>
              </a:rPr>
              <a:t>At </a:t>
            </a:r>
            <a:r>
              <a:rPr lang="en-US" sz="1100" b="1" u="sng" dirty="0">
                <a:latin typeface="Arial"/>
                <a:cs typeface="Arial"/>
              </a:rPr>
              <a:t>least 18 states + D.C. have emergency funds through their VC programs for those who would suffer an undue financial hardship without the award</a:t>
            </a:r>
            <a:r>
              <a:rPr lang="en-US" sz="1100" b="1" dirty="0">
                <a:latin typeface="Arial"/>
                <a:cs typeface="Arial"/>
              </a:rPr>
              <a:t>: NY (&lt;$2,500); AK; AZ; CA; </a:t>
            </a:r>
            <a:r>
              <a:rPr lang="en-US" sz="1100" dirty="0">
                <a:latin typeface="Arial"/>
                <a:cs typeface="Arial"/>
              </a:rPr>
              <a:t>CO (&lt;$1,000); FL (&lt;$1,000); IN (&lt;$500); Iowa (&lt;$500); KS; </a:t>
            </a:r>
            <a:r>
              <a:rPr lang="en-US" sz="1100" b="1" dirty="0">
                <a:latin typeface="Arial"/>
                <a:cs typeface="Arial"/>
              </a:rPr>
              <a:t>KY (&lt;$500)</a:t>
            </a:r>
            <a:r>
              <a:rPr lang="en-US" sz="1100" dirty="0">
                <a:latin typeface="Arial"/>
                <a:cs typeface="Arial"/>
              </a:rPr>
              <a:t>; MI (&lt;$500); NJ (&lt;$1000); </a:t>
            </a:r>
            <a:r>
              <a:rPr lang="en-US" sz="1100" b="1" dirty="0">
                <a:latin typeface="Arial"/>
                <a:cs typeface="Arial"/>
              </a:rPr>
              <a:t>South Dakota (&lt;$1000); </a:t>
            </a:r>
            <a:r>
              <a:rPr lang="en-US" sz="1100" dirty="0">
                <a:latin typeface="Arial"/>
                <a:cs typeface="Arial"/>
              </a:rPr>
              <a:t>TN (&lt;$500); TX (&lt;$1500); UT (&lt;$1000); VA (&lt;$2000); WI (&lt;$500); WY; D.C. ($1,000), </a:t>
            </a:r>
            <a:endParaRPr lang="en-US" sz="1100" dirty="0" smtClean="0">
              <a:latin typeface="Arial"/>
              <a:cs typeface="Arial"/>
            </a:endParaRPr>
          </a:p>
          <a:p>
            <a:pPr lvl="1">
              <a:buFont typeface="Arial"/>
              <a:buChar char="•"/>
            </a:pPr>
            <a:endParaRPr lang="en-US" sz="1100" dirty="0">
              <a:latin typeface="Arial"/>
              <a:cs typeface="Arial"/>
            </a:endParaRPr>
          </a:p>
          <a:p>
            <a:pPr lvl="2">
              <a:buFont typeface="Arial"/>
              <a:buChar char="•"/>
            </a:pPr>
            <a:r>
              <a:rPr lang="en-US" sz="1100" b="1" cap="all" dirty="0">
                <a:latin typeface="Arial"/>
                <a:cs typeface="Arial"/>
              </a:rPr>
              <a:t>Federal guidelines allow for this and state that a decision must be made within 72 </a:t>
            </a:r>
            <a:r>
              <a:rPr lang="en-US" sz="1100" b="1" cap="all" dirty="0" smtClean="0">
                <a:latin typeface="Arial"/>
                <a:cs typeface="Arial"/>
              </a:rPr>
              <a:t>hours</a:t>
            </a:r>
          </a:p>
          <a:p>
            <a:pPr lvl="2">
              <a:buFont typeface="Arial"/>
              <a:buChar char="•"/>
            </a:pPr>
            <a:endParaRPr lang="en-US" sz="1100" b="1" cap="all" dirty="0">
              <a:latin typeface="Arial"/>
              <a:cs typeface="Arial"/>
            </a:endParaRPr>
          </a:p>
          <a:p>
            <a:pPr lvl="0">
              <a:buFont typeface="Arial"/>
              <a:buChar char="•"/>
            </a:pPr>
            <a:r>
              <a:rPr lang="en-US" sz="1100" dirty="0">
                <a:latin typeface="Arial"/>
                <a:cs typeface="Arial"/>
              </a:rPr>
              <a:t>Adjust eligibility: </a:t>
            </a:r>
          </a:p>
          <a:p>
            <a:pPr lvl="1">
              <a:buFont typeface="Arial"/>
              <a:buChar char="•"/>
            </a:pPr>
            <a:r>
              <a:rPr lang="en-US" sz="1100" dirty="0">
                <a:latin typeface="Arial"/>
                <a:cs typeface="Arial"/>
              </a:rPr>
              <a:t>States should explore the possibility of alternative methods of certifying victimization status, such as through community agencies where survivors seek services.  Medical and mental health care providers can be specially trained to collect information and verify the survivors’ claims without the use of the forensic exam</a:t>
            </a:r>
            <a:r>
              <a:rPr lang="en-US" sz="1100" dirty="0" smtClean="0">
                <a:latin typeface="Arial"/>
                <a:cs typeface="Arial"/>
              </a:rPr>
              <a:t>.</a:t>
            </a:r>
          </a:p>
          <a:p>
            <a:pPr lvl="1">
              <a:buFont typeface="Arial"/>
              <a:buChar char="•"/>
            </a:pPr>
            <a:endParaRPr lang="en-US" sz="1100" dirty="0">
              <a:latin typeface="Arial"/>
              <a:cs typeface="Arial"/>
            </a:endParaRPr>
          </a:p>
          <a:p>
            <a:pPr lvl="1">
              <a:buFont typeface="Arial"/>
              <a:buChar char="•"/>
            </a:pPr>
            <a:r>
              <a:rPr lang="en-US" sz="1100" b="1" dirty="0" smtClean="0">
                <a:latin typeface="Arial"/>
                <a:cs typeface="Arial"/>
              </a:rPr>
              <a:t>States </a:t>
            </a:r>
            <a:r>
              <a:rPr lang="en-US" sz="1100" b="1" dirty="0">
                <a:latin typeface="Arial"/>
                <a:cs typeface="Arial"/>
              </a:rPr>
              <a:t>have several victim protection laws that accept validation of victim status from actors outside of either criminal justice or hospitals, including </a:t>
            </a:r>
            <a:r>
              <a:rPr lang="en-US" sz="1100" b="1" dirty="0" smtClean="0">
                <a:latin typeface="Arial"/>
                <a:cs typeface="Arial"/>
              </a:rPr>
              <a:t>counselors</a:t>
            </a:r>
            <a:r>
              <a:rPr lang="en-US" sz="1100" b="1" dirty="0">
                <a:latin typeface="Arial"/>
                <a:cs typeface="Arial"/>
              </a:rPr>
              <a:t>, shelter staff, and </a:t>
            </a:r>
            <a:r>
              <a:rPr lang="en-US" sz="1100" b="1" dirty="0" smtClean="0">
                <a:latin typeface="Arial"/>
                <a:cs typeface="Arial"/>
              </a:rPr>
              <a:t>clergy e.g., UI for IPV victims</a:t>
            </a:r>
            <a:r>
              <a:rPr lang="en-US" sz="1100" dirty="0" smtClean="0">
                <a:latin typeface="Arial"/>
                <a:cs typeface="Arial"/>
              </a:rPr>
              <a:t>.</a:t>
            </a:r>
            <a:r>
              <a:rPr lang="en-US" sz="1100" dirty="0">
                <a:latin typeface="Arial"/>
                <a:cs typeface="Arial"/>
              </a:rP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marL="170267" indent="-170267">
              <a:buFont typeface="Arial"/>
              <a:buChar char="•"/>
            </a:pPr>
            <a:r>
              <a:rPr lang="en-US" dirty="0" smtClean="0"/>
              <a:t>TANF</a:t>
            </a:r>
            <a:r>
              <a:rPr lang="en-US" baseline="0" dirty="0" smtClean="0"/>
              <a:t> is the federal cash assistance program, commonly known as “welfare”</a:t>
            </a:r>
          </a:p>
          <a:p>
            <a:pPr marL="170267" indent="-170267">
              <a:buFont typeface="Arial"/>
              <a:buChar char="•"/>
            </a:pPr>
            <a:endParaRPr lang="en-US" baseline="0" dirty="0" smtClean="0"/>
          </a:p>
          <a:p>
            <a:pPr marL="170267" indent="-170267">
              <a:buFont typeface="Arial"/>
              <a:buChar char="•"/>
            </a:pPr>
            <a:r>
              <a:rPr lang="en-US" dirty="0" smtClean="0"/>
              <a:t>The </a:t>
            </a:r>
            <a:r>
              <a:rPr lang="en-US" dirty="0"/>
              <a:t>TANF Family Violence Option (FVO) allows states to waive certain requirements for victims of family violence </a:t>
            </a:r>
            <a:r>
              <a:rPr lang="en-US" b="1" dirty="0"/>
              <a:t>in order prevent undue burden and deter future violence. </a:t>
            </a:r>
            <a:endParaRPr lang="en-US" b="1" dirty="0" smtClean="0"/>
          </a:p>
          <a:p>
            <a:pPr marL="170267" indent="-170267">
              <a:buFont typeface="Arial"/>
              <a:buChar char="•"/>
            </a:pPr>
            <a:endParaRPr lang="en-US" b="1" dirty="0" smtClean="0"/>
          </a:p>
          <a:p>
            <a:pPr marL="399734" lvl="1" indent="-170267">
              <a:buFont typeface="Arial"/>
              <a:buChar char="•"/>
            </a:pPr>
            <a:r>
              <a:rPr lang="en-US" b="1" dirty="0" smtClean="0"/>
              <a:t>Under </a:t>
            </a:r>
            <a:r>
              <a:rPr lang="en-US" b="1" dirty="0"/>
              <a:t>the FVO, states can waive time limits, work and residency requirements, child support cooperation agreements, and family cap provisions</a:t>
            </a:r>
            <a:r>
              <a:rPr lang="en-US" b="1" dirty="0" smtClean="0"/>
              <a:t>.</a:t>
            </a:r>
          </a:p>
          <a:p>
            <a:pPr marL="399734" lvl="1" indent="-170267">
              <a:buFont typeface="Arial"/>
              <a:buChar char="•"/>
            </a:pPr>
            <a:endParaRPr lang="en-US" b="1" dirty="0"/>
          </a:p>
          <a:p>
            <a:pPr marL="170267" indent="-170267">
              <a:buFont typeface="Arial"/>
              <a:buChar char="•"/>
            </a:pPr>
            <a:r>
              <a:rPr lang="en-US" b="1" dirty="0"/>
              <a:t>Federal law defines a victim of family violence as “one who has been ‘battered or subject to extreme cruelty’” and does not specify the perpetrator’s relationship to the victim </a:t>
            </a:r>
            <a:r>
              <a:rPr lang="en-US" dirty="0"/>
              <a:t>(Legal Momentum 2004), thus implicitly allowing states to include non-IPV sexual assault survivors under their FVO waivers. </a:t>
            </a:r>
            <a:endParaRPr lang="en-US" dirty="0" smtClean="0"/>
          </a:p>
          <a:p>
            <a:pPr marL="170267" indent="-170267">
              <a:buFont typeface="Arial"/>
              <a:buChar char="•"/>
            </a:pPr>
            <a:endParaRPr lang="en-US" dirty="0" smtClean="0"/>
          </a:p>
          <a:p>
            <a:pPr marL="170267" indent="-170267">
              <a:buFont typeface="Arial"/>
              <a:buChar char="•"/>
            </a:pPr>
            <a:r>
              <a:rPr lang="en-US" dirty="0" smtClean="0"/>
              <a:t>So even though many survivors cannot work and</a:t>
            </a:r>
            <a:r>
              <a:rPr lang="en-US" baseline="0" dirty="0" smtClean="0"/>
              <a:t> thus must turn to public assistance,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
          <p:cNvSpPr>
            <a:spLocks noGrp="1" noRot="1" noChangeAspect="1" noChangeArrowheads="1" noTextEdit="1"/>
          </p:cNvSpPr>
          <p:nvPr>
            <p:ph type="sldImg"/>
          </p:nvPr>
        </p:nvSpPr>
        <p:spPr>
          <a:xfrm>
            <a:off x="879475" y="692150"/>
            <a:ext cx="5195888" cy="3465513"/>
          </a:xfrm>
          <a:solidFill>
            <a:srgbClr val="FFFFFF"/>
          </a:solidFill>
          <a:ln/>
        </p:spPr>
      </p:sp>
      <p:sp>
        <p:nvSpPr>
          <p:cNvPr id="12185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Helvetica" charset="0"/>
              <a:ea typeface="MS PGothic" charset="0"/>
              <a:sym typeface="Helvetica"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marL="687488" indent="-227010" defTabSz="908041">
              <a:buFont typeface="Arial"/>
              <a:buChar char="•"/>
              <a:defRPr/>
            </a:pPr>
            <a:r>
              <a:rPr lang="en-US" sz="1100" b="1" dirty="0" smtClean="0">
                <a:latin typeface="Arial"/>
                <a:cs typeface="Arial"/>
              </a:rPr>
              <a:t>9 </a:t>
            </a:r>
            <a:r>
              <a:rPr lang="en-US" sz="1100" b="1" dirty="0">
                <a:latin typeface="Arial"/>
                <a:cs typeface="Arial"/>
              </a:rPr>
              <a:t>states + D.C. have laws in place to protect the employment rights of non-IPV sexual violence survivors</a:t>
            </a:r>
            <a:r>
              <a:rPr lang="en-US" sz="1100" dirty="0">
                <a:latin typeface="Arial"/>
                <a:cs typeface="Arial"/>
              </a:rPr>
              <a:t>, including such rights as time off for recovery and protection against termination related to the victimization.</a:t>
            </a:r>
          </a:p>
          <a:p>
            <a:pPr marL="921863" indent="-227010" defTabSz="908041">
              <a:buFont typeface="Arial"/>
              <a:buChar char="•"/>
              <a:defRPr/>
            </a:pPr>
            <a:r>
              <a:rPr lang="en-US" sz="1100" dirty="0">
                <a:latin typeface="Arial"/>
                <a:cs typeface="Arial"/>
              </a:rPr>
              <a:t>States with protected leave laws: </a:t>
            </a:r>
            <a:r>
              <a:rPr lang="en-US" sz="1100" b="1" dirty="0">
                <a:latin typeface="Arial"/>
                <a:cs typeface="Arial"/>
              </a:rPr>
              <a:t>CA</a:t>
            </a:r>
            <a:r>
              <a:rPr lang="en-US" sz="1100" dirty="0">
                <a:latin typeface="Arial"/>
                <a:cs typeface="Arial"/>
              </a:rPr>
              <a:t>, CO, DC, FL, HI, IL, </a:t>
            </a:r>
            <a:r>
              <a:rPr lang="en-US" sz="1100" b="1" dirty="0">
                <a:latin typeface="Arial"/>
                <a:cs typeface="Arial"/>
              </a:rPr>
              <a:t>KS, </a:t>
            </a:r>
            <a:r>
              <a:rPr lang="en-US" sz="1100" dirty="0">
                <a:latin typeface="Arial"/>
                <a:cs typeface="Arial"/>
              </a:rPr>
              <a:t>ME, OR, WA. </a:t>
            </a:r>
          </a:p>
          <a:p>
            <a:pPr marL="921863" indent="-227010" defTabSz="908041">
              <a:buFont typeface="Arial"/>
              <a:buChar char="•"/>
              <a:defRPr/>
            </a:pPr>
            <a:r>
              <a:rPr lang="en-US" sz="1100" dirty="0">
                <a:latin typeface="Arial"/>
                <a:cs typeface="Arial"/>
              </a:rPr>
              <a:t>S. 918 would have created unpaid leave for rape victims in </a:t>
            </a:r>
            <a:r>
              <a:rPr lang="en-US" sz="1100" dirty="0" smtClean="0">
                <a:latin typeface="Arial"/>
                <a:cs typeface="Arial"/>
              </a:rPr>
              <a:t>MA</a:t>
            </a:r>
          </a:p>
          <a:p>
            <a:pPr marL="921863" indent="-227010" defTabSz="908041">
              <a:buFont typeface="Arial"/>
              <a:buChar char="•"/>
              <a:defRPr/>
            </a:pPr>
            <a:endParaRPr lang="en-US" sz="1100" dirty="0">
              <a:latin typeface="Arial"/>
              <a:cs typeface="Arial"/>
            </a:endParaRPr>
          </a:p>
          <a:p>
            <a:pPr marL="921863" indent="-227010" defTabSz="908041">
              <a:buFont typeface="Arial"/>
              <a:buChar char="•"/>
              <a:defRPr/>
            </a:pPr>
            <a:r>
              <a:rPr lang="en-US" sz="1100" b="1" dirty="0">
                <a:latin typeface="Arial"/>
                <a:cs typeface="Arial"/>
              </a:rPr>
              <a:t>33 states, </a:t>
            </a:r>
            <a:r>
              <a:rPr lang="en-US" sz="1100" b="1" u="sng" dirty="0">
                <a:latin typeface="Arial"/>
                <a:cs typeface="Arial"/>
              </a:rPr>
              <a:t>including MA</a:t>
            </a:r>
            <a:r>
              <a:rPr lang="en-US" sz="1100" b="1" dirty="0">
                <a:latin typeface="Arial"/>
                <a:cs typeface="Arial"/>
              </a:rPr>
              <a:t>, have crime victim job protection laws, which prohibit employers from punishing employees who take time off to attend court under some circumstances, such as responding to a subpoena. </a:t>
            </a:r>
            <a:r>
              <a:rPr lang="en-US" sz="1100" dirty="0">
                <a:latin typeface="Arial"/>
                <a:cs typeface="Arial"/>
              </a:rPr>
              <a:t> </a:t>
            </a:r>
          </a:p>
          <a:p>
            <a:pPr marL="921863" indent="-227010" defTabSz="908041">
              <a:defRPr/>
            </a:pPr>
            <a:endParaRPr lang="en-US" sz="1100" dirty="0">
              <a:latin typeface="Arial"/>
              <a:cs typeface="Arial"/>
            </a:endParaRPr>
          </a:p>
          <a:p>
            <a:pPr marL="687488" indent="-227010" defTabSz="908041">
              <a:buFont typeface="Arial"/>
              <a:buChar char="•"/>
              <a:defRPr/>
            </a:pPr>
            <a:r>
              <a:rPr lang="en-US" sz="1100" b="1" dirty="0" smtClean="0">
                <a:latin typeface="Arial"/>
                <a:cs typeface="Arial"/>
              </a:rPr>
              <a:t>9 </a:t>
            </a:r>
            <a:r>
              <a:rPr lang="en-US" sz="1100" b="1" dirty="0">
                <a:latin typeface="Arial"/>
                <a:cs typeface="Arial"/>
              </a:rPr>
              <a:t>states give access to UI to SA survivors: Alaska, Hawaii, Indiana, Montana, New Mexico, N. Carolina, N. Dakota, Oregon, </a:t>
            </a:r>
            <a:r>
              <a:rPr lang="en-US" sz="1100" b="1" dirty="0" smtClean="0">
                <a:latin typeface="Arial"/>
                <a:cs typeface="Arial"/>
              </a:rPr>
              <a:t>VT</a:t>
            </a:r>
          </a:p>
          <a:p>
            <a:pPr marL="687488" indent="-227010" defTabSz="908041">
              <a:buFont typeface="Arial"/>
              <a:buChar char="•"/>
              <a:defRPr/>
            </a:pPr>
            <a:endParaRPr lang="en-US" sz="1100" b="1" dirty="0">
              <a:latin typeface="Arial"/>
              <a:cs typeface="Arial"/>
            </a:endParaRPr>
          </a:p>
          <a:p>
            <a:pPr marL="687488" indent="-227010" defTabSz="908041">
              <a:buFont typeface="Arial"/>
              <a:buChar char="•"/>
              <a:defRPr/>
            </a:pPr>
            <a:r>
              <a:rPr lang="en-US" sz="1100" b="1" dirty="0">
                <a:latin typeface="Arial"/>
                <a:cs typeface="Arial"/>
              </a:rPr>
              <a:t>Many states has a law protecting DV survivors, which can be expanded to include non-IPV SA </a:t>
            </a:r>
            <a:r>
              <a:rPr lang="en-US" sz="1100" b="1" dirty="0" smtClean="0">
                <a:latin typeface="Arial"/>
                <a:cs typeface="Arial"/>
              </a:rPr>
              <a:t>survivors </a:t>
            </a:r>
          </a:p>
          <a:p>
            <a:pPr marL="916955" lvl="1" indent="-227010" defTabSz="908041">
              <a:buFont typeface="Arial"/>
              <a:buChar char="•"/>
              <a:defRPr/>
            </a:pPr>
            <a:r>
              <a:rPr lang="en-US" sz="1100" b="1" dirty="0" smtClean="0">
                <a:latin typeface="Arial"/>
                <a:cs typeface="Arial"/>
              </a:rPr>
              <a:t>DV laws can be used as</a:t>
            </a:r>
            <a:r>
              <a:rPr lang="en-US" sz="1100" b="1" baseline="0" dirty="0" smtClean="0">
                <a:latin typeface="Arial"/>
                <a:cs typeface="Arial"/>
              </a:rPr>
              <a:t> a model.</a:t>
            </a:r>
            <a:endParaRPr lang="en-US" sz="1100" b="1" dirty="0">
              <a:latin typeface="Arial"/>
              <a:cs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marL="227010" marR="0" indent="-227010" algn="l" defTabSz="908041" rtl="0" eaLnBrk="0" fontAlgn="base" latinLnBrk="0" hangingPunct="0">
              <a:lnSpc>
                <a:spcPct val="100000"/>
              </a:lnSpc>
              <a:spcBef>
                <a:spcPct val="0"/>
              </a:spcBef>
              <a:spcAft>
                <a:spcPct val="0"/>
              </a:spcAft>
              <a:buClrTx/>
              <a:buSzTx/>
              <a:buFont typeface="Arial"/>
              <a:buChar char="•"/>
              <a:tabLst/>
              <a:defRPr/>
            </a:pPr>
            <a:r>
              <a:rPr lang="en-US" sz="1100" b="1" dirty="0" smtClean="0">
                <a:latin typeface="Arial"/>
                <a:cs typeface="Arial"/>
              </a:rPr>
              <a:t>Shelter: non-IPV survivors have different needs, which may not correspond to IPV shelter rules (e.g., keep car, continue working)</a:t>
            </a:r>
            <a:endParaRPr lang="en-US" sz="1100" dirty="0" smtClean="0">
              <a:latin typeface="Arial"/>
              <a:cs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fontScale="55000" lnSpcReduction="20000"/>
          </a:bodyPr>
          <a:lstStyle/>
          <a:p>
            <a:pPr marL="227010" indent="-227010" defTabSz="908041">
              <a:buFont typeface="Arial"/>
              <a:buChar char="•"/>
              <a:defRPr/>
            </a:pPr>
            <a:r>
              <a:rPr lang="en-US" sz="1000" b="1" dirty="0" smtClean="0">
                <a:latin typeface="Arial"/>
                <a:cs typeface="Arial"/>
              </a:rPr>
              <a:t>CLOSING </a:t>
            </a:r>
            <a:r>
              <a:rPr lang="en-US" sz="1000" b="1" dirty="0">
                <a:latin typeface="Arial"/>
                <a:cs typeface="Arial"/>
              </a:rPr>
              <a:t>IDEA: Survivors of this type of violence often experience major economic consequences, and there are several straightforward ways to address this problem using state policy.</a:t>
            </a:r>
          </a:p>
          <a:p>
            <a:pPr marL="1135051" lvl="2" indent="-227010" defTabSz="908041">
              <a:buFont typeface="+mj-lt"/>
              <a:buAutoNum type="alphaLcParenR"/>
              <a:defRPr/>
            </a:pPr>
            <a:endParaRPr lang="en-US" sz="1200" dirty="0">
              <a:latin typeface="Arial"/>
              <a:cs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Grp="1" noRot="1" noChangeAspect="1" noChangeArrowheads="1" noTextEdit="1"/>
          </p:cNvSpPr>
          <p:nvPr>
            <p:ph type="sldImg"/>
          </p:nvPr>
        </p:nvSpPr>
        <p:spPr>
          <a:xfrm>
            <a:off x="879475" y="692150"/>
            <a:ext cx="5195888" cy="3465513"/>
          </a:xfrm>
          <a:solidFill>
            <a:srgbClr val="FFFFFF"/>
          </a:solidFill>
          <a:ln/>
        </p:spPr>
      </p:sp>
      <p:sp>
        <p:nvSpPr>
          <p:cNvPr id="14745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latin typeface="Helvetica" charset="0"/>
              <a:ea typeface="MS PGothic" charset="0"/>
              <a:sym typeface="Helvetica"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
          <p:cNvSpPr>
            <a:spLocks noGrp="1" noRot="1" noChangeAspect="1" noChangeArrowheads="1" noTextEdit="1"/>
          </p:cNvSpPr>
          <p:nvPr>
            <p:ph type="sldImg"/>
          </p:nvPr>
        </p:nvSpPr>
        <p:spPr>
          <a:xfrm>
            <a:off x="879475" y="692150"/>
            <a:ext cx="5195888" cy="3465513"/>
          </a:xfrm>
          <a:solidFill>
            <a:srgbClr val="FFFFFF"/>
          </a:solidFill>
          <a:ln/>
        </p:spPr>
      </p:sp>
      <p:sp>
        <p:nvSpPr>
          <p:cNvPr id="12288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marL="230176" indent="-230176" eaLnBrk="1" hangingPunct="1">
              <a:buFont typeface="Arial"/>
              <a:buChar char="•"/>
              <a:defRPr/>
            </a:pPr>
            <a:r>
              <a:rPr lang="en-US" sz="1200" dirty="0">
                <a:latin typeface="Arial"/>
                <a:cs typeface="Arial"/>
                <a:sym typeface="Century Gothic" pitchFamily="34" charset="0"/>
              </a:rPr>
              <a:t>SV </a:t>
            </a:r>
            <a:r>
              <a:rPr lang="en-US" sz="1200" dirty="0">
                <a:latin typeface="Arial"/>
                <a:cs typeface="Arial"/>
                <a:sym typeface="Wingdings"/>
              </a:rPr>
              <a:t> </a:t>
            </a:r>
            <a:r>
              <a:rPr lang="en-US" sz="1200" dirty="0">
                <a:latin typeface="Arial"/>
                <a:cs typeface="Arial"/>
                <a:sym typeface="Century Gothic" pitchFamily="34" charset="0"/>
              </a:rPr>
              <a:t>Mental &amp; physical health outcomes (e.g., PTSD, substance abuse)</a:t>
            </a:r>
          </a:p>
          <a:p>
            <a:pPr marL="458087" lvl="1" indent="-230176" eaLnBrk="1" hangingPunct="1">
              <a:buFont typeface="Arial"/>
              <a:buChar char="•"/>
              <a:defRPr/>
            </a:pPr>
            <a:r>
              <a:rPr lang="en-US" sz="1200" kern="0" dirty="0">
                <a:solidFill>
                  <a:prstClr val="black"/>
                </a:solidFill>
                <a:latin typeface="Arial"/>
                <a:ea typeface="ヒラギノ明朝 ProN W3"/>
                <a:cs typeface="Arial"/>
                <a:sym typeface="Century Gothic" pitchFamily="34" charset="0"/>
              </a:rPr>
              <a:t>33-94% develop PTSD </a:t>
            </a:r>
          </a:p>
          <a:p>
            <a:pPr marL="458087" lvl="1" indent="-230176" defTabSz="908091" eaLnBrk="1" hangingPunct="1">
              <a:buFont typeface="Arial"/>
              <a:buChar char="•"/>
              <a:defRPr/>
            </a:pPr>
            <a:r>
              <a:rPr lang="en-US" sz="1200" kern="0" dirty="0">
                <a:solidFill>
                  <a:prstClr val="black"/>
                </a:solidFill>
                <a:latin typeface="Arial"/>
                <a:ea typeface="ヒラギノ明朝 ProN W3"/>
                <a:cs typeface="Arial"/>
                <a:sym typeface="Century Gothic" pitchFamily="34" charset="0"/>
              </a:rPr>
              <a:t>6x more likely to consider suicide</a:t>
            </a:r>
          </a:p>
          <a:p>
            <a:pPr marL="458087" lvl="1" indent="-230176" defTabSz="908091" eaLnBrk="1" hangingPunct="1">
              <a:buFont typeface="Arial"/>
              <a:buChar char="•"/>
              <a:defRPr/>
            </a:pPr>
            <a:r>
              <a:rPr lang="en-US" sz="1200" dirty="0">
                <a:latin typeface="Arial"/>
                <a:ea typeface="MS PGothic" charset="0"/>
                <a:cs typeface="Arial"/>
                <a:sym typeface="Helvetica" charset="0"/>
              </a:rPr>
              <a:t>Mental &amp; physical health consequences are likely to impact survivors’ ability to work and/or attend school, yet very little research examines this dimension of trauma.</a:t>
            </a:r>
            <a:endParaRPr lang="en-US" sz="1200" kern="0" dirty="0">
              <a:solidFill>
                <a:prstClr val="black"/>
              </a:solidFill>
              <a:latin typeface="Arial"/>
              <a:ea typeface="ヒラギノ明朝 ProN W3"/>
              <a:cs typeface="Arial"/>
              <a:sym typeface="Century Gothic" pitchFamily="34" charset="0"/>
            </a:endParaRPr>
          </a:p>
          <a:p>
            <a:pPr marL="458087" lvl="1" indent="-230176" eaLnBrk="1" hangingPunct="1">
              <a:buFont typeface="Arial"/>
              <a:buChar char="•"/>
              <a:defRPr/>
            </a:pPr>
            <a:endParaRPr lang="en-US" sz="1200" dirty="0">
              <a:latin typeface="Arial"/>
              <a:cs typeface="Arial"/>
              <a:sym typeface="Century Gothic" pitchFamily="34" charset="0"/>
            </a:endParaRPr>
          </a:p>
          <a:p>
            <a:pPr marL="230176" indent="-230176" eaLnBrk="1" hangingPunct="1">
              <a:buFont typeface="Arial"/>
              <a:buChar char="•"/>
              <a:defRPr/>
            </a:pPr>
            <a:r>
              <a:rPr lang="en-US" sz="1200" dirty="0">
                <a:latin typeface="Arial"/>
                <a:cs typeface="Arial"/>
                <a:sym typeface="Century Gothic" pitchFamily="34" charset="0"/>
              </a:rPr>
              <a:t>SV </a:t>
            </a:r>
            <a:r>
              <a:rPr lang="en-US" sz="1200" dirty="0">
                <a:latin typeface="Arial"/>
                <a:cs typeface="Arial"/>
                <a:sym typeface="Wingdings"/>
              </a:rPr>
              <a:t> </a:t>
            </a:r>
            <a:r>
              <a:rPr lang="en-US" sz="1200" dirty="0">
                <a:latin typeface="Arial"/>
                <a:cs typeface="Arial"/>
                <a:sym typeface="Century Gothic" pitchFamily="34" charset="0"/>
              </a:rPr>
              <a:t>Costs (Miller, Cohen, &amp; </a:t>
            </a:r>
            <a:r>
              <a:rPr lang="en-US" sz="1200" dirty="0" err="1">
                <a:latin typeface="Arial"/>
                <a:cs typeface="Arial"/>
                <a:sym typeface="Century Gothic" pitchFamily="34" charset="0"/>
              </a:rPr>
              <a:t>Weirsma</a:t>
            </a:r>
            <a:r>
              <a:rPr lang="en-US" sz="1200" dirty="0">
                <a:latin typeface="Arial"/>
                <a:cs typeface="Arial"/>
                <a:sym typeface="Century Gothic" pitchFamily="34" charset="0"/>
              </a:rPr>
              <a:t>, 1996; Post, </a:t>
            </a:r>
            <a:r>
              <a:rPr lang="en-US" sz="1200" dirty="0" err="1">
                <a:latin typeface="Arial"/>
                <a:cs typeface="Arial"/>
                <a:sym typeface="Century Gothic" pitchFamily="34" charset="0"/>
              </a:rPr>
              <a:t>Mezey</a:t>
            </a:r>
            <a:r>
              <a:rPr lang="en-US" sz="1200" dirty="0">
                <a:latin typeface="Arial"/>
                <a:cs typeface="Arial"/>
                <a:sym typeface="Century Gothic" pitchFamily="34" charset="0"/>
              </a:rPr>
              <a:t>, Maxwell, &amp; </a:t>
            </a:r>
            <a:r>
              <a:rPr lang="en-US" sz="1200" dirty="0" err="1">
                <a:latin typeface="Arial"/>
                <a:cs typeface="Arial"/>
                <a:sym typeface="Century Gothic" pitchFamily="34" charset="0"/>
              </a:rPr>
              <a:t>Wibert</a:t>
            </a:r>
            <a:r>
              <a:rPr lang="en-US" sz="1200" dirty="0">
                <a:latin typeface="Arial"/>
                <a:cs typeface="Arial"/>
                <a:sym typeface="Century Gothic" pitchFamily="34" charset="0"/>
              </a:rPr>
              <a:t>, 2002)  </a:t>
            </a:r>
            <a:r>
              <a:rPr lang="en-US" sz="1200" b="1" dirty="0">
                <a:latin typeface="Arial"/>
                <a:cs typeface="Arial"/>
                <a:sym typeface="Century Gothic" pitchFamily="34" charset="0"/>
              </a:rPr>
              <a:t>Many have replicated this study at the state level (MI, IL)</a:t>
            </a:r>
            <a:endParaRPr lang="en-US" sz="1200" dirty="0">
              <a:latin typeface="Arial"/>
              <a:cs typeface="Arial"/>
              <a:sym typeface="Century Gothic" pitchFamily="34" charset="0"/>
            </a:endParaRPr>
          </a:p>
          <a:p>
            <a:pPr marL="458087" lvl="1" indent="-230176" eaLnBrk="1" hangingPunct="1">
              <a:buFont typeface="Arial"/>
              <a:buChar char="•"/>
              <a:defRPr/>
            </a:pPr>
            <a:r>
              <a:rPr lang="en-US" sz="1200" dirty="0">
                <a:latin typeface="Arial"/>
                <a:cs typeface="Arial"/>
                <a:sym typeface="Century Gothic" pitchFamily="34" charset="0"/>
              </a:rPr>
              <a:t>The aggregated annual cost of rape was the highest of all crimes they studied. </a:t>
            </a:r>
          </a:p>
          <a:p>
            <a:pPr marL="458087" lvl="1" indent="-230176" eaLnBrk="1" hangingPunct="1">
              <a:buFont typeface="Arial"/>
              <a:buChar char="•"/>
              <a:defRPr/>
            </a:pPr>
            <a:r>
              <a:rPr lang="en-US" sz="1200" dirty="0">
                <a:latin typeface="Arial"/>
                <a:cs typeface="Arial"/>
                <a:sym typeface="Century Gothic" pitchFamily="34" charset="0"/>
              </a:rPr>
              <a:t>These are 1993 dollars. For comparison, this translates to $125,684per victimization in 2012 dollars and </a:t>
            </a:r>
            <a:r>
              <a:rPr lang="en-US" sz="1200" b="1" dirty="0">
                <a:latin typeface="Arial"/>
                <a:cs typeface="Arial"/>
                <a:sym typeface="Century Gothic" pitchFamily="34" charset="0"/>
              </a:rPr>
              <a:t>aggregates to $203.3B today</a:t>
            </a:r>
          </a:p>
          <a:p>
            <a:pPr marL="458087" lvl="1" indent="-230176" eaLnBrk="1" hangingPunct="1">
              <a:buFont typeface="Arial"/>
              <a:buChar char="•"/>
              <a:defRPr/>
            </a:pPr>
            <a:r>
              <a:rPr lang="en-US" sz="1200" b="1" dirty="0">
                <a:latin typeface="Arial"/>
                <a:cs typeface="Arial"/>
                <a:sym typeface="Century Gothic" pitchFamily="34" charset="0"/>
              </a:rPr>
              <a:t>LIMITATIONS OF MILLER STUDY: </a:t>
            </a:r>
          </a:p>
          <a:p>
            <a:pPr marL="458087" lvl="1" indent="-230176" eaLnBrk="1" hangingPunct="1">
              <a:buFont typeface="Arial"/>
              <a:buChar char="•"/>
              <a:defRPr/>
            </a:pPr>
            <a:r>
              <a:rPr lang="en-US" sz="1200" b="1" dirty="0">
                <a:latin typeface="Arial"/>
                <a:cs typeface="Arial"/>
                <a:sym typeface="Century Gothic" pitchFamily="34" charset="0"/>
              </a:rPr>
              <a:t>This study failed to consider  WHO PAYS for the costs, so it does not tell us about the economic impact for survivors.</a:t>
            </a:r>
          </a:p>
          <a:p>
            <a:pPr marL="458087" lvl="1" indent="-230176" eaLnBrk="1" hangingPunct="1">
              <a:buFont typeface="Arial"/>
              <a:buChar char="•"/>
              <a:defRPr/>
            </a:pPr>
            <a:r>
              <a:rPr lang="en-US" sz="1200" b="1" dirty="0">
                <a:latin typeface="Arial"/>
                <a:cs typeface="Arial"/>
                <a:sym typeface="Century Gothic" pitchFamily="34" charset="0"/>
              </a:rPr>
              <a:t>It also relies on jury awards for pain and suffering to estimate the overall costs to victims, but these are hard to interpret for most survivors</a:t>
            </a:r>
          </a:p>
          <a:p>
            <a:pPr eaLnBrk="1" hangingPunct="1"/>
            <a:endParaRPr lang="en-US" sz="1200" dirty="0">
              <a:latin typeface="Arial"/>
              <a:ea typeface="MS PGothic" charset="0"/>
              <a:cs typeface="Arial"/>
              <a:sym typeface="Helvetica"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xfrm>
            <a:off x="879475" y="692150"/>
            <a:ext cx="5195888" cy="3465513"/>
          </a:xfrm>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buFont typeface="Arial"/>
              <a:buChar char="•"/>
            </a:pPr>
            <a:r>
              <a:rPr lang="en-US" sz="1200" u="sng" dirty="0">
                <a:latin typeface="Arial"/>
                <a:ea typeface="MS PGothic" charset="0"/>
                <a:cs typeface="Arial"/>
              </a:rPr>
              <a:t>Quantitative: </a:t>
            </a:r>
          </a:p>
          <a:p>
            <a:pPr lvl="1">
              <a:buFont typeface="Arial"/>
              <a:buChar char="•"/>
            </a:pPr>
            <a:r>
              <a:rPr lang="en-US" sz="1200" dirty="0">
                <a:latin typeface="Arial"/>
                <a:ea typeface="MS PGothic" charset="0"/>
                <a:cs typeface="Arial"/>
              </a:rPr>
              <a:t>Data: </a:t>
            </a:r>
            <a:r>
              <a:rPr lang="en-US" sz="1200" dirty="0" smtClean="0">
                <a:latin typeface="Arial"/>
                <a:ea typeface="MS PGothic" charset="0"/>
                <a:cs typeface="Arial"/>
              </a:rPr>
              <a:t>N</a:t>
            </a:r>
            <a:r>
              <a:rPr lang="en-US" sz="1200" dirty="0">
                <a:latin typeface="Arial"/>
                <a:ea typeface="MS PGothic" charset="0"/>
                <a:cs typeface="Arial"/>
              </a:rPr>
              <a:t>= 20,013 – the sample I analyzed was </a:t>
            </a:r>
            <a:r>
              <a:rPr lang="en-US" sz="1200" dirty="0" smtClean="0">
                <a:latin typeface="Arial"/>
                <a:ea typeface="MS PGothic" charset="0"/>
                <a:cs typeface="Arial"/>
              </a:rPr>
              <a:t>8,239 </a:t>
            </a:r>
            <a:r>
              <a:rPr lang="en-US" sz="1200" dirty="0">
                <a:latin typeface="Arial"/>
                <a:ea typeface="MS PGothic" charset="0"/>
                <a:cs typeface="Arial"/>
              </a:rPr>
              <a:t>women with complete data</a:t>
            </a:r>
          </a:p>
          <a:p>
            <a:pPr lvl="1">
              <a:buFont typeface="Arial"/>
              <a:buChar char="•"/>
            </a:pPr>
            <a:r>
              <a:rPr lang="en-US" sz="1200" b="1" dirty="0">
                <a:latin typeface="Arial"/>
                <a:ea typeface="MS PGothic" charset="0"/>
                <a:cs typeface="Arial"/>
              </a:rPr>
              <a:t>Linear and logistic regression </a:t>
            </a:r>
            <a:r>
              <a:rPr lang="en-US" sz="1200" b="1" dirty="0" smtClean="0">
                <a:latin typeface="Arial"/>
                <a:ea typeface="MS PGothic" charset="0"/>
                <a:cs typeface="Arial"/>
              </a:rPr>
              <a:t>models</a:t>
            </a:r>
            <a:endParaRPr lang="en-US" sz="1200" b="1" dirty="0">
              <a:latin typeface="Arial"/>
              <a:ea typeface="MS PGothic" charset="0"/>
              <a:cs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r>
              <a:rPr lang="en-US" sz="1200" dirty="0">
                <a:latin typeface="Arial"/>
                <a:cs typeface="Arial"/>
              </a:rPr>
              <a:t>This is where the qualitative portion of the study comes in.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100" dirty="0" smtClean="0">
                <a:latin typeface="Arial"/>
                <a:cs typeface="Arial"/>
              </a:rPr>
              <a:t>The first</a:t>
            </a:r>
            <a:r>
              <a:rPr lang="en-US" sz="1100" baseline="0" dirty="0" smtClean="0">
                <a:latin typeface="Arial"/>
                <a:cs typeface="Arial"/>
              </a:rPr>
              <a:t> question I asked was whether rape had an effect on survivors’ income. </a:t>
            </a:r>
          </a:p>
          <a:p>
            <a:pPr lvl="0">
              <a:buFont typeface="Arial"/>
              <a:buChar char="•"/>
            </a:pPr>
            <a:endParaRPr lang="en-US" sz="1100" dirty="0" smtClean="0">
              <a:latin typeface="Arial"/>
              <a:cs typeface="Arial"/>
            </a:endParaRPr>
          </a:p>
          <a:p>
            <a:pPr lvl="0">
              <a:buFont typeface="Arial"/>
              <a:buChar char="•"/>
            </a:pPr>
            <a:r>
              <a:rPr lang="en-US" sz="1100" dirty="0" smtClean="0">
                <a:latin typeface="Arial"/>
                <a:cs typeface="Arial"/>
              </a:rPr>
              <a:t>(</a:t>
            </a:r>
            <a:r>
              <a:rPr lang="en-US" sz="1100" dirty="0">
                <a:latin typeface="Arial"/>
                <a:cs typeface="Arial"/>
              </a:rPr>
              <a:t>CLICK) </a:t>
            </a:r>
            <a:r>
              <a:rPr lang="en-US" sz="1100" b="1" dirty="0">
                <a:latin typeface="Arial"/>
                <a:cs typeface="Arial"/>
              </a:rPr>
              <a:t>In a linear regression model, rape within 20 years is associated with significantly lower household income by about $6000.  </a:t>
            </a:r>
            <a:endParaRPr lang="en-US" sz="1100" b="1" dirty="0" smtClean="0">
              <a:latin typeface="Arial"/>
              <a:cs typeface="Arial"/>
            </a:endParaRPr>
          </a:p>
          <a:p>
            <a:pPr lvl="0">
              <a:buFont typeface="Arial"/>
              <a:buChar char="•"/>
            </a:pPr>
            <a:endParaRPr lang="en-US" sz="1100" b="1" dirty="0">
              <a:latin typeface="Arial"/>
              <a:cs typeface="Arial"/>
            </a:endParaRPr>
          </a:p>
          <a:p>
            <a:pPr lvl="1">
              <a:buFont typeface="Arial"/>
              <a:buChar char="•"/>
            </a:pPr>
            <a:r>
              <a:rPr lang="en-US" sz="1100" dirty="0">
                <a:latin typeface="Arial"/>
                <a:cs typeface="Arial"/>
              </a:rPr>
              <a:t>(CLICK) It appears that the recentness of rape is important, as rape that occurred more than 21 years ago has no significant effect on income. </a:t>
            </a:r>
            <a:br>
              <a:rPr lang="en-US" sz="1100" dirty="0">
                <a:latin typeface="Arial"/>
                <a:cs typeface="Arial"/>
              </a:rPr>
            </a:br>
            <a:endParaRPr lang="en-US" sz="1100" dirty="0">
              <a:latin typeface="Arial"/>
              <a:cs typeface="Arial"/>
            </a:endParaRPr>
          </a:p>
          <a:p>
            <a:pPr marL="227911" lvl="1" defTabSz="908091">
              <a:buFont typeface="Arial"/>
              <a:buChar char="•"/>
              <a:defRPr/>
            </a:pPr>
            <a:r>
              <a:rPr lang="en-US" sz="1100" dirty="0">
                <a:latin typeface="Arial"/>
                <a:cs typeface="Arial"/>
              </a:rPr>
              <a:t>20 years may seem like a long period of time, but in the CPES, the mean years since first assault is 26 years, and most cluster around 20 years.  </a:t>
            </a:r>
            <a:r>
              <a:rPr lang="en-US" sz="1100" dirty="0" smtClean="0">
                <a:latin typeface="Arial"/>
                <a:cs typeface="Arial"/>
              </a:rPr>
              <a:t/>
            </a:r>
            <a:br>
              <a:rPr lang="en-US" sz="1100" dirty="0" smtClean="0">
                <a:latin typeface="Arial"/>
                <a:cs typeface="Arial"/>
              </a:rPr>
            </a:br>
            <a:endParaRPr lang="en-US" sz="1100" dirty="0" smtClean="0">
              <a:latin typeface="Arial"/>
              <a:cs typeface="Arial"/>
            </a:endParaRPr>
          </a:p>
          <a:p>
            <a:pPr marL="0" lvl="0" indent="-1556" defTabSz="908091">
              <a:buFont typeface="Arial"/>
              <a:buChar char="•"/>
              <a:defRPr/>
            </a:pPr>
            <a:r>
              <a:rPr lang="en-US" sz="1100" dirty="0" smtClean="0">
                <a:latin typeface="Arial"/>
                <a:cs typeface="Arial"/>
              </a:rPr>
              <a:t>Next, I included</a:t>
            </a:r>
            <a:r>
              <a:rPr lang="en-US" sz="1100" baseline="0" dirty="0" smtClean="0">
                <a:latin typeface="Arial"/>
                <a:cs typeface="Arial"/>
              </a:rPr>
              <a:t> variables on mental health to see whether mental health effects helped explain how rape affects income.  (CLICK)</a:t>
            </a:r>
            <a:endParaRPr lang="en-US" sz="1100" dirty="0">
              <a:latin typeface="Arial"/>
              <a:cs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200" b="1" dirty="0" smtClean="0">
                <a:latin typeface="Arial"/>
                <a:cs typeface="Arial"/>
              </a:rPr>
              <a:t>Mental health outcomes explain part of the income difference: </a:t>
            </a:r>
            <a:r>
              <a:rPr lang="en-US" sz="1200" dirty="0" smtClean="0">
                <a:latin typeface="Arial"/>
                <a:cs typeface="Arial"/>
              </a:rPr>
              <a:t>The </a:t>
            </a:r>
            <a:r>
              <a:rPr lang="en-US" sz="1200" dirty="0">
                <a:latin typeface="Arial"/>
                <a:cs typeface="Arial"/>
              </a:rPr>
              <a:t>rape20years coefficient decreases markedly </a:t>
            </a:r>
            <a:r>
              <a:rPr lang="en-US" sz="1200" dirty="0" smtClean="0">
                <a:latin typeface="Arial"/>
                <a:cs typeface="Arial"/>
              </a:rPr>
              <a:t>(15%) when </a:t>
            </a:r>
            <a:r>
              <a:rPr lang="en-US" sz="1200" dirty="0">
                <a:latin typeface="Arial"/>
                <a:cs typeface="Arial"/>
              </a:rPr>
              <a:t>PTSD and other mental health variables are included (Model 2).  </a:t>
            </a:r>
          </a:p>
          <a:p>
            <a:pPr lvl="2">
              <a:buFont typeface="Arial"/>
              <a:buChar char="•"/>
            </a:pPr>
            <a:r>
              <a:rPr lang="en-US" sz="1200" dirty="0">
                <a:latin typeface="Arial"/>
                <a:cs typeface="Arial"/>
              </a:rPr>
              <a:t>This same pattern persists throughout the different parts of this </a:t>
            </a:r>
            <a:r>
              <a:rPr lang="en-US" sz="1200" dirty="0" smtClean="0">
                <a:latin typeface="Arial"/>
                <a:cs typeface="Arial"/>
              </a:rPr>
              <a:t>analysis</a:t>
            </a:r>
          </a:p>
          <a:p>
            <a:pPr lvl="2">
              <a:buFont typeface="Arial"/>
              <a:buChar char="•"/>
            </a:pPr>
            <a:endParaRPr lang="en-US" sz="1200" dirty="0">
              <a:latin typeface="Arial"/>
              <a:cs typeface="Arial"/>
            </a:endParaRPr>
          </a:p>
          <a:p>
            <a:pPr lvl="2">
              <a:buFont typeface="Arial"/>
              <a:buChar char="•"/>
            </a:pPr>
            <a:r>
              <a:rPr lang="en-US" sz="1200" dirty="0">
                <a:latin typeface="Arial"/>
                <a:cs typeface="Arial"/>
              </a:rPr>
              <a:t>Based on this, I suggest that </a:t>
            </a:r>
            <a:r>
              <a:rPr lang="en-US" sz="1200" dirty="0" smtClean="0">
                <a:latin typeface="Arial"/>
                <a:cs typeface="Arial"/>
              </a:rPr>
              <a:t>rape </a:t>
            </a:r>
            <a:r>
              <a:rPr lang="en-US" sz="1200" dirty="0">
                <a:latin typeface="Arial"/>
                <a:cs typeface="Arial"/>
              </a:rPr>
              <a:t>may act on income in part through </a:t>
            </a:r>
            <a:r>
              <a:rPr lang="en-US" sz="1200" dirty="0" smtClean="0">
                <a:latin typeface="Arial"/>
                <a:cs typeface="Arial"/>
              </a:rPr>
              <a:t>PTSD and other mental health effects. </a:t>
            </a:r>
            <a:endParaRPr lang="en-US" sz="1200" dirty="0">
              <a:latin typeface="Arial"/>
              <a:cs typeface="Arial"/>
            </a:endParaRPr>
          </a:p>
          <a:p>
            <a:pPr lvl="2">
              <a:buFont typeface="Arial"/>
              <a:buChar char="•"/>
            </a:pPr>
            <a:endParaRPr lang="en-US" sz="800" dirty="0" smtClean="0">
              <a:solidFill>
                <a:schemeClr val="bg1">
                  <a:lumMod val="65000"/>
                </a:schemeClr>
              </a:solidFill>
            </a:endParaRPr>
          </a:p>
          <a:p>
            <a:pPr lvl="2">
              <a:buFont typeface="Arial"/>
              <a:buChar char="•"/>
            </a:pPr>
            <a:r>
              <a:rPr lang="en-US" sz="1100" b="1" dirty="0" smtClean="0">
                <a:solidFill>
                  <a:schemeClr val="tx1"/>
                </a:solidFill>
                <a:latin typeface="Arial"/>
                <a:cs typeface="Arial"/>
              </a:rPr>
              <a:t>Next,</a:t>
            </a:r>
            <a:r>
              <a:rPr lang="en-US" sz="1100" b="1" baseline="0" dirty="0" smtClean="0">
                <a:solidFill>
                  <a:schemeClr val="tx1"/>
                </a:solidFill>
                <a:latin typeface="Arial"/>
                <a:cs typeface="Arial"/>
              </a:rPr>
              <a:t> I asked whether this income effect would persist if I controlled for prior economic status. (CLICK)</a:t>
            </a:r>
            <a:endParaRPr lang="en-US" sz="1100" b="1" dirty="0" smtClean="0">
              <a:solidFill>
                <a:schemeClr val="tx1"/>
              </a:solidFill>
              <a:latin typeface="Arial"/>
              <a:cs typeface="Arial"/>
            </a:endParaRPr>
          </a:p>
          <a:p>
            <a:pPr lvl="2">
              <a:buFont typeface="Arial"/>
              <a:buChar char="•"/>
            </a:pPr>
            <a:endParaRPr lang="en-US" sz="800" dirty="0" smtClean="0">
              <a:solidFill>
                <a:schemeClr val="bg1">
                  <a:lumMod val="65000"/>
                </a:schemeClr>
              </a:solidFill>
            </a:endParaRPr>
          </a:p>
          <a:p>
            <a:pPr lvl="2">
              <a:buFont typeface="Arial"/>
              <a:buChar char="•"/>
            </a:pPr>
            <a:r>
              <a:rPr lang="en-US" sz="800" dirty="0" smtClean="0">
                <a:solidFill>
                  <a:schemeClr val="bg1">
                    <a:lumMod val="65000"/>
                  </a:schemeClr>
                </a:solidFill>
              </a:rPr>
              <a:t>[comparing </a:t>
            </a:r>
            <a:r>
              <a:rPr lang="en-US" sz="800" dirty="0">
                <a:solidFill>
                  <a:schemeClr val="bg1">
                    <a:lumMod val="65000"/>
                  </a:schemeClr>
                </a:solidFill>
              </a:rPr>
              <a:t>the tolerance and Variance Inflation Factor (VIF) of rape with and without the mental health and substance abuse variables. The tolerance of rape with all </a:t>
            </a:r>
            <a:r>
              <a:rPr lang="en-US" sz="800" dirty="0" err="1">
                <a:solidFill>
                  <a:schemeClr val="bg1">
                    <a:lumMod val="65000"/>
                  </a:schemeClr>
                </a:solidFill>
              </a:rPr>
              <a:t>x</a:t>
            </a:r>
            <a:r>
              <a:rPr lang="en-US" sz="800" dirty="0">
                <a:solidFill>
                  <a:schemeClr val="bg1">
                    <a:lumMod val="65000"/>
                  </a:schemeClr>
                </a:solidFill>
              </a:rPr>
              <a:t> variables was 0.87 (VIF=1.15). When PTSD, MDE, alcohol, and drug were removed, the tolerance increased to 0.93 (VIF 1.08). This suggests that without the mental and behavioral health variables, 7% of the variance (1 – 0.93) in rape was caused by the other </a:t>
            </a:r>
            <a:r>
              <a:rPr lang="en-US" sz="800" dirty="0" err="1">
                <a:solidFill>
                  <a:schemeClr val="bg1">
                    <a:lumMod val="65000"/>
                  </a:schemeClr>
                </a:solidFill>
              </a:rPr>
              <a:t>x</a:t>
            </a:r>
            <a:r>
              <a:rPr lang="en-US" sz="800" dirty="0">
                <a:solidFill>
                  <a:schemeClr val="bg1">
                    <a:lumMod val="65000"/>
                  </a:schemeClr>
                </a:solidFill>
              </a:rPr>
              <a:t> variables.  When the mental and behavioral health variables were included, the x variables contributed to 13% of the variance in </a:t>
            </a:r>
            <a:r>
              <a:rPr lang="en-US" sz="800" dirty="0" smtClean="0">
                <a:solidFill>
                  <a:schemeClr val="bg1">
                    <a:lumMod val="65000"/>
                  </a:schemeClr>
                </a:solidFill>
              </a:rPr>
              <a:t>rape].</a:t>
            </a:r>
            <a:endParaRPr lang="en-US" sz="800" dirty="0">
              <a:solidFill>
                <a:schemeClr val="bg1">
                  <a:lumMod val="65000"/>
                </a:schemeClr>
              </a:solidFill>
              <a:latin typeface="Arial"/>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
          <p:cNvSpPr>
            <a:spLocks noGrp="1" noRot="1" noChangeAspect="1" noChangeArrowheads="1" noTextEdit="1"/>
          </p:cNvSpPr>
          <p:nvPr>
            <p:ph type="sldImg"/>
          </p:nvPr>
        </p:nvSpPr>
        <p:spPr>
          <a:xfrm>
            <a:off x="879475" y="692150"/>
            <a:ext cx="5195888" cy="3465513"/>
          </a:xfrm>
          <a:solidFill>
            <a:srgbClr val="FFFFFF"/>
          </a:solidFill>
          <a:ln/>
        </p:spPr>
      </p:sp>
      <p:sp>
        <p:nvSpPr>
          <p:cNvPr id="12288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marL="230176" indent="-230176" eaLnBrk="1" hangingPunct="1">
              <a:buFont typeface="Arial"/>
              <a:buChar char="•"/>
              <a:defRPr/>
            </a:pPr>
            <a:r>
              <a:rPr lang="en-US" sz="1200" b="1" dirty="0">
                <a:latin typeface="Arial"/>
                <a:cs typeface="Arial"/>
                <a:sym typeface="Century Gothic" pitchFamily="34" charset="0"/>
              </a:rPr>
              <a:t>According to recent data from the CDC, nearly 1/5 of women have experienced rape or attempted rape [an estimated 21.8 million women]</a:t>
            </a:r>
            <a:r>
              <a:rPr lang="en-US" sz="1200" b="1" dirty="0" smtClean="0">
                <a:latin typeface="Arial"/>
                <a:cs typeface="Arial"/>
                <a:sym typeface="Century Gothic" pitchFamily="34" charset="0"/>
              </a:rPr>
              <a:t>,</a:t>
            </a:r>
          </a:p>
          <a:p>
            <a:pPr marL="230176" indent="-230176" eaLnBrk="1" hangingPunct="1">
              <a:buFont typeface="Arial"/>
              <a:buChar char="•"/>
              <a:defRPr/>
            </a:pPr>
            <a:endParaRPr lang="en-US" sz="1200" b="1" dirty="0">
              <a:latin typeface="Arial"/>
              <a:cs typeface="Arial"/>
              <a:sym typeface="Century Gothic" pitchFamily="34" charset="0"/>
            </a:endParaRPr>
          </a:p>
          <a:p>
            <a:pPr marL="458087" lvl="1" indent="-230176" eaLnBrk="1" hangingPunct="1">
              <a:buFont typeface="Arial"/>
              <a:buChar char="•"/>
              <a:defRPr/>
            </a:pPr>
            <a:r>
              <a:rPr lang="en-US" sz="1200" b="1" dirty="0">
                <a:latin typeface="Arial"/>
                <a:cs typeface="Arial"/>
                <a:sym typeface="Century Gothic" pitchFamily="34" charset="0"/>
              </a:rPr>
              <a:t> and nearly half have experienced other sexual violence [53.1 million women]</a:t>
            </a:r>
          </a:p>
          <a:p>
            <a:pPr marL="686001" lvl="2" indent="-230176" eaLnBrk="1" hangingPunct="1">
              <a:buFont typeface="Arial"/>
              <a:buChar char="•"/>
              <a:defRPr/>
            </a:pPr>
            <a:r>
              <a:rPr lang="en-US" sz="1200" dirty="0">
                <a:latin typeface="Arial"/>
                <a:cs typeface="Arial"/>
                <a:sym typeface="Century Gothic" pitchFamily="34" charset="0"/>
              </a:rPr>
              <a:t>(made to penetrate, sexual coercion, unwanted sexual contact, non-contact unwanted sexual experiences)</a:t>
            </a:r>
            <a:r>
              <a:rPr lang="en-US" sz="1200" dirty="0" smtClean="0">
                <a:latin typeface="Arial"/>
                <a:cs typeface="Arial"/>
                <a:sym typeface="Century Gothic" pitchFamily="34" charset="0"/>
              </a:rPr>
              <a:t>.</a:t>
            </a:r>
          </a:p>
          <a:p>
            <a:pPr marL="686001" lvl="2" indent="-230176" eaLnBrk="1" hangingPunct="1">
              <a:buFont typeface="Arial"/>
              <a:buChar char="•"/>
              <a:defRPr/>
            </a:pPr>
            <a:r>
              <a:rPr lang="en-US" sz="1200" dirty="0">
                <a:latin typeface="Arial"/>
                <a:cs typeface="Arial"/>
                <a:sym typeface="Century Gothic" pitchFamily="34" charset="0"/>
              </a:rPr>
              <a:t>	</a:t>
            </a:r>
          </a:p>
          <a:p>
            <a:pPr marL="230176" indent="-230176" eaLnBrk="1" hangingPunct="1">
              <a:buFont typeface="Arial"/>
              <a:buChar char="•"/>
              <a:defRPr/>
            </a:pPr>
            <a:r>
              <a:rPr lang="en-US" sz="1200" dirty="0">
                <a:latin typeface="Arial"/>
                <a:cs typeface="Arial"/>
                <a:sym typeface="Century Gothic" pitchFamily="34" charset="0"/>
              </a:rPr>
              <a:t>Among men, the numbers are lower: </a:t>
            </a:r>
          </a:p>
          <a:p>
            <a:pPr marL="458087" lvl="1" indent="-230176" eaLnBrk="1" hangingPunct="1">
              <a:buFont typeface="Arial"/>
              <a:buChar char="•"/>
              <a:defRPr/>
            </a:pPr>
            <a:r>
              <a:rPr lang="en-US" sz="1200" dirty="0">
                <a:latin typeface="Arial"/>
                <a:cs typeface="Arial"/>
                <a:sym typeface="Century Gothic" pitchFamily="34" charset="0"/>
              </a:rPr>
              <a:t>1.4% rape or attempted rape [an estimated 1.5 million men], </a:t>
            </a:r>
          </a:p>
          <a:p>
            <a:pPr marL="458087" lvl="1" indent="-230176" eaLnBrk="1" hangingPunct="1">
              <a:buFont typeface="Arial"/>
              <a:buChar char="•"/>
              <a:defRPr/>
            </a:pPr>
            <a:r>
              <a:rPr lang="en-US" sz="1200" dirty="0">
                <a:latin typeface="Arial"/>
                <a:cs typeface="Arial"/>
                <a:sym typeface="Century Gothic" pitchFamily="34" charset="0"/>
              </a:rPr>
              <a:t>22.2% other sexual violence [25.1 million men]</a:t>
            </a:r>
            <a:r>
              <a:rPr lang="en-US" sz="1200" dirty="0" smtClean="0">
                <a:latin typeface="Arial"/>
                <a:cs typeface="Arial"/>
                <a:sym typeface="Century Gothic" pitchFamily="34" charset="0"/>
              </a:rPr>
              <a:t>.</a:t>
            </a:r>
          </a:p>
          <a:p>
            <a:pPr marL="458087" lvl="1" indent="-230176" eaLnBrk="1" hangingPunct="1">
              <a:buFont typeface="Arial"/>
              <a:buChar char="•"/>
              <a:defRPr/>
            </a:pPr>
            <a:endParaRPr lang="en-US" sz="1200" dirty="0">
              <a:latin typeface="Arial"/>
              <a:cs typeface="Arial"/>
              <a:sym typeface="Century Gothic" pitchFamily="34" charset="0"/>
            </a:endParaRPr>
          </a:p>
          <a:p>
            <a:pPr marL="230176" indent="-230176" eaLnBrk="1" hangingPunct="1">
              <a:buFont typeface="Arial"/>
              <a:buChar char="•"/>
              <a:defRPr/>
            </a:pPr>
            <a:r>
              <a:rPr lang="en-US" sz="1200" b="1" dirty="0">
                <a:latin typeface="Arial"/>
                <a:cs typeface="Arial"/>
                <a:sym typeface="Century Gothic" pitchFamily="34" charset="0"/>
              </a:rPr>
              <a:t>This is a problem that is affecting our society in epidemic proportions. </a:t>
            </a:r>
          </a:p>
          <a:p>
            <a:pPr marL="458087" lvl="1" indent="-230176" eaLnBrk="1" hangingPunct="1">
              <a:buFont typeface="Arial"/>
              <a:buChar char="•"/>
              <a:defRPr/>
            </a:pPr>
            <a:endParaRPr lang="en-US" sz="1200" dirty="0">
              <a:latin typeface="Arial"/>
              <a:cs typeface="Arial"/>
              <a:sym typeface="Century Gothic"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200" b="1" dirty="0" smtClean="0">
                <a:latin typeface="Arial"/>
                <a:cs typeface="Arial"/>
              </a:rPr>
              <a:t>I used welfare receipt in childhood as a proxy for childhood economic status.  </a:t>
            </a:r>
          </a:p>
          <a:p>
            <a:pPr lvl="0">
              <a:buFont typeface="Arial"/>
              <a:buChar char="•"/>
            </a:pPr>
            <a:endParaRPr lang="en-US" sz="1200" b="1" dirty="0" smtClean="0">
              <a:latin typeface="Arial"/>
              <a:cs typeface="Arial"/>
            </a:endParaRPr>
          </a:p>
          <a:p>
            <a:pPr lvl="0">
              <a:buFont typeface="Arial"/>
              <a:buChar char="•"/>
            </a:pPr>
            <a:r>
              <a:rPr lang="en-US" sz="1200" b="1" dirty="0" smtClean="0">
                <a:latin typeface="Arial"/>
                <a:cs typeface="Arial"/>
              </a:rPr>
              <a:t>Data </a:t>
            </a:r>
            <a:r>
              <a:rPr lang="en-US" sz="1200" b="1" dirty="0">
                <a:latin typeface="Arial"/>
                <a:cs typeface="Arial"/>
              </a:rPr>
              <a:t>on welfare receipt in childhood was collected for only some populations and was not asked of all </a:t>
            </a:r>
            <a:r>
              <a:rPr lang="en-US" sz="1200" b="1" dirty="0" smtClean="0">
                <a:latin typeface="Arial"/>
                <a:cs typeface="Arial"/>
              </a:rPr>
              <a:t>respondents, so I analyzed the black</a:t>
            </a:r>
            <a:r>
              <a:rPr lang="en-US" sz="1200" b="1" baseline="0" dirty="0" smtClean="0">
                <a:latin typeface="Arial"/>
                <a:cs typeface="Arial"/>
              </a:rPr>
              <a:t> and white subpopulations separately</a:t>
            </a:r>
            <a:r>
              <a:rPr lang="en-US" sz="1200" b="1" dirty="0" smtClean="0">
                <a:latin typeface="Arial"/>
                <a:cs typeface="Arial"/>
              </a:rPr>
              <a:t>.  </a:t>
            </a:r>
          </a:p>
          <a:p>
            <a:pPr lvl="0">
              <a:buFont typeface="Arial"/>
              <a:buChar char="•"/>
            </a:pPr>
            <a:endParaRPr lang="en-US" sz="1200" b="1" dirty="0">
              <a:latin typeface="Arial"/>
              <a:cs typeface="Arial"/>
            </a:endParaRPr>
          </a:p>
          <a:p>
            <a:pPr lvl="0">
              <a:buFont typeface="Arial"/>
              <a:buChar char="•"/>
            </a:pPr>
            <a:r>
              <a:rPr lang="en-US" sz="1200" dirty="0">
                <a:latin typeface="Arial"/>
                <a:cs typeface="Arial"/>
              </a:rPr>
              <a:t>When welfare use in childhood is </a:t>
            </a:r>
            <a:r>
              <a:rPr lang="en-US" sz="1200" dirty="0" smtClean="0">
                <a:latin typeface="Arial"/>
                <a:cs typeface="Arial"/>
              </a:rPr>
              <a:t>included, </a:t>
            </a:r>
            <a:endParaRPr lang="en-US" sz="1200" dirty="0">
              <a:latin typeface="Arial"/>
              <a:cs typeface="Arial"/>
            </a:endParaRPr>
          </a:p>
          <a:p>
            <a:pPr lvl="1">
              <a:buFont typeface="Arial"/>
              <a:buChar char="•"/>
            </a:pPr>
            <a:r>
              <a:rPr lang="en-US" sz="1200" b="1" dirty="0">
                <a:latin typeface="Arial"/>
                <a:cs typeface="Arial"/>
              </a:rPr>
              <a:t>Rape is associated significantly lower income for white survivors (-$7,000) BUT </a:t>
            </a:r>
            <a:endParaRPr lang="en-US" sz="1200" b="1" dirty="0" smtClean="0">
              <a:latin typeface="Arial"/>
              <a:cs typeface="Arial"/>
            </a:endParaRPr>
          </a:p>
          <a:p>
            <a:pPr lvl="1">
              <a:buFont typeface="Arial"/>
              <a:buChar char="•"/>
            </a:pPr>
            <a:endParaRPr lang="en-US" sz="1200" b="1" dirty="0">
              <a:latin typeface="Arial"/>
              <a:cs typeface="Arial"/>
            </a:endParaRPr>
          </a:p>
          <a:p>
            <a:pPr lvl="1">
              <a:buFont typeface="Arial"/>
              <a:buChar char="•"/>
            </a:pPr>
            <a:r>
              <a:rPr lang="en-US" sz="1200" b="1" dirty="0">
                <a:latin typeface="Arial"/>
                <a:cs typeface="Arial"/>
              </a:rPr>
              <a:t>rape no longer has a significant effect on income for black participants. </a:t>
            </a:r>
            <a:endParaRPr lang="en-US" sz="1200" b="1" dirty="0" smtClean="0">
              <a:latin typeface="Arial"/>
              <a:cs typeface="Arial"/>
            </a:endParaRPr>
          </a:p>
          <a:p>
            <a:pPr lvl="1">
              <a:buFont typeface="Arial"/>
              <a:buChar char="•"/>
            </a:pPr>
            <a:endParaRPr lang="en-US" sz="1200" b="1" dirty="0">
              <a:latin typeface="Arial"/>
              <a:cs typeface="Arial"/>
            </a:endParaRPr>
          </a:p>
          <a:p>
            <a:pPr lvl="0">
              <a:buFont typeface="Arial"/>
              <a:buChar char="•"/>
            </a:pPr>
            <a:r>
              <a:rPr lang="en-US" sz="1200" b="1" dirty="0">
                <a:latin typeface="Arial"/>
                <a:cs typeface="Arial"/>
              </a:rPr>
              <a:t>I suggest this may be due to the Black population’s overall significantly lower income, so any income losses may be too small to detect using this data set.  </a:t>
            </a:r>
          </a:p>
          <a:p>
            <a:pPr lvl="0">
              <a:buFont typeface="Arial"/>
              <a:buChar char="•"/>
            </a:pPr>
            <a:r>
              <a:rPr lang="en-US" sz="1200" b="1" dirty="0">
                <a:latin typeface="Arial"/>
                <a:cs typeface="Arial"/>
              </a:rPr>
              <a:t>White participants have higher income and may have “further to fall.”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200" dirty="0">
                <a:latin typeface="Arial"/>
                <a:cs typeface="Arial"/>
              </a:rPr>
              <a:t>Household income does not necessarily tell us about economic </a:t>
            </a:r>
            <a:r>
              <a:rPr lang="en-US" sz="1200" dirty="0" smtClean="0">
                <a:latin typeface="Arial"/>
                <a:cs typeface="Arial"/>
              </a:rPr>
              <a:t>wellbeing and </a:t>
            </a:r>
            <a:r>
              <a:rPr lang="en-US" sz="1200" dirty="0">
                <a:latin typeface="Arial"/>
                <a:cs typeface="Arial"/>
              </a:rPr>
              <a:t>might not capture the full effect of rape in earnings.  </a:t>
            </a:r>
            <a:endParaRPr lang="en-US" sz="1200" dirty="0" smtClean="0">
              <a:latin typeface="Arial"/>
              <a:cs typeface="Arial"/>
            </a:endParaRPr>
          </a:p>
          <a:p>
            <a:pPr lvl="0">
              <a:buFont typeface="Arial"/>
              <a:buNone/>
            </a:pPr>
            <a:endParaRPr lang="en-US" sz="1200" dirty="0">
              <a:latin typeface="Arial"/>
              <a:cs typeface="Arial"/>
            </a:endParaRPr>
          </a:p>
          <a:p>
            <a:pPr lvl="1">
              <a:buFont typeface="Arial"/>
              <a:buChar char="•"/>
            </a:pPr>
            <a:r>
              <a:rPr lang="en-US" sz="1200" dirty="0">
                <a:latin typeface="Arial"/>
                <a:cs typeface="Arial"/>
              </a:rPr>
              <a:t>So I ran some similar models </a:t>
            </a:r>
            <a:r>
              <a:rPr lang="en-US" sz="1200" b="1" dirty="0">
                <a:latin typeface="Arial"/>
                <a:cs typeface="Arial"/>
              </a:rPr>
              <a:t>using a 0-1 variable for welfare use since age 18</a:t>
            </a:r>
            <a:r>
              <a:rPr lang="en-US" sz="1200" b="1" dirty="0" smtClean="0">
                <a:latin typeface="Arial"/>
                <a:cs typeface="Arial"/>
              </a:rPr>
              <a:t>.</a:t>
            </a:r>
          </a:p>
          <a:p>
            <a:pPr lvl="1">
              <a:buFont typeface="Arial"/>
              <a:buChar char="•"/>
            </a:pPr>
            <a:endParaRPr lang="en-US" sz="1200" b="1" dirty="0">
              <a:latin typeface="Arial"/>
              <a:cs typeface="Arial"/>
            </a:endParaRPr>
          </a:p>
          <a:p>
            <a:pPr lvl="0">
              <a:buFont typeface="Arial"/>
              <a:buChar char="•"/>
            </a:pPr>
            <a:r>
              <a:rPr lang="en-US" sz="1200" dirty="0">
                <a:latin typeface="Arial"/>
                <a:cs typeface="Arial"/>
              </a:rPr>
              <a:t>(CLICK</a:t>
            </a:r>
            <a:r>
              <a:rPr lang="en-US" sz="1200" dirty="0" smtClean="0">
                <a:latin typeface="Arial"/>
                <a:cs typeface="Arial"/>
              </a:rPr>
              <a:t>) </a:t>
            </a:r>
            <a:r>
              <a:rPr lang="en-US" sz="1200" b="1" dirty="0" smtClean="0">
                <a:latin typeface="Arial"/>
                <a:cs typeface="Arial"/>
              </a:rPr>
              <a:t>These are odds ratios, so the way you interpret this is that those who have been raped are</a:t>
            </a:r>
            <a:r>
              <a:rPr lang="en-US" sz="1200" b="1" baseline="0" dirty="0" smtClean="0">
                <a:latin typeface="Arial"/>
                <a:cs typeface="Arial"/>
              </a:rPr>
              <a:t> 2x as likely to have used welfare since turning 18 than non-victims.</a:t>
            </a:r>
            <a:endParaRPr lang="en-US" sz="1200" b="1" dirty="0">
              <a:latin typeface="Arial"/>
              <a:cs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200" b="1" u="sng" dirty="0">
                <a:latin typeface="Arial"/>
                <a:cs typeface="Arial"/>
              </a:rPr>
              <a:t> Controlling for childhood welfare receipt: </a:t>
            </a:r>
            <a:endParaRPr lang="en-US" sz="1200" b="1" u="sng" dirty="0" smtClean="0">
              <a:latin typeface="Arial"/>
              <a:cs typeface="Arial"/>
            </a:endParaRPr>
          </a:p>
          <a:p>
            <a:pPr lvl="0">
              <a:buFont typeface="Arial"/>
              <a:buChar char="•"/>
            </a:pPr>
            <a:endParaRPr lang="en-US" sz="1200" b="1" u="sng" dirty="0">
              <a:latin typeface="Arial"/>
              <a:cs typeface="Arial"/>
            </a:endParaRPr>
          </a:p>
          <a:p>
            <a:pPr lvl="0">
              <a:buFont typeface="Arial"/>
              <a:buChar char="•"/>
            </a:pPr>
            <a:r>
              <a:rPr lang="en-US" sz="1200" dirty="0">
                <a:latin typeface="Arial"/>
                <a:cs typeface="Arial"/>
              </a:rPr>
              <a:t>(CLICK) </a:t>
            </a:r>
            <a:r>
              <a:rPr lang="en-US" sz="1200" b="1" dirty="0">
                <a:latin typeface="Arial"/>
                <a:cs typeface="Arial"/>
              </a:rPr>
              <a:t>In a logistic regression that controls for welfare use in childhood: </a:t>
            </a:r>
          </a:p>
          <a:p>
            <a:pPr lvl="1">
              <a:buFont typeface="Arial"/>
              <a:buChar char="•"/>
            </a:pPr>
            <a:r>
              <a:rPr lang="en-US" sz="1200" b="1" dirty="0">
                <a:latin typeface="Arial"/>
                <a:cs typeface="Arial"/>
              </a:rPr>
              <a:t>White rape survivors are more than twice as likely to have utilized welfare since turning 18 compared to non-</a:t>
            </a:r>
            <a:r>
              <a:rPr lang="en-US" sz="1200" b="1" dirty="0" smtClean="0">
                <a:latin typeface="Arial"/>
                <a:cs typeface="Arial"/>
              </a:rPr>
              <a:t>victims (ODDS RATIO)</a:t>
            </a:r>
            <a:endParaRPr lang="en-US" sz="1200" b="1" dirty="0">
              <a:latin typeface="Arial"/>
              <a:cs typeface="Arial"/>
            </a:endParaRPr>
          </a:p>
          <a:p>
            <a:pPr lvl="1">
              <a:buFont typeface="Arial"/>
              <a:buNone/>
            </a:pPr>
            <a:endParaRPr lang="en-US" sz="1200" b="1" dirty="0">
              <a:latin typeface="Arial"/>
              <a:cs typeface="Arial"/>
            </a:endParaRPr>
          </a:p>
          <a:p>
            <a:pPr lvl="0">
              <a:buFont typeface="Arial"/>
              <a:buChar char="•"/>
            </a:pPr>
            <a:r>
              <a:rPr lang="en-US" sz="1200" dirty="0" smtClean="0">
                <a:latin typeface="Arial"/>
                <a:cs typeface="Arial"/>
              </a:rPr>
              <a:t>[Mean </a:t>
            </a:r>
            <a:r>
              <a:rPr lang="en-US" sz="1200" dirty="0">
                <a:latin typeface="Arial"/>
                <a:cs typeface="Arial"/>
              </a:rPr>
              <a:t>age at first assault in the sample is 14.5 years, and mean years since first assault is 26 years</a:t>
            </a:r>
            <a:r>
              <a:rPr lang="en-US" sz="1200" dirty="0" smtClean="0">
                <a:latin typeface="Arial"/>
                <a:cs typeface="Arial"/>
              </a:rPr>
              <a:t>.]</a:t>
            </a:r>
            <a:endParaRPr lang="en-US" sz="1200" dirty="0">
              <a:latin typeface="Arial"/>
              <a:cs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200" dirty="0">
                <a:latin typeface="Arial"/>
                <a:cs typeface="Arial"/>
              </a:rPr>
              <a:t>This also holds </a:t>
            </a:r>
            <a:r>
              <a:rPr lang="en-US" sz="1200" b="1" dirty="0">
                <a:latin typeface="Arial"/>
                <a:cs typeface="Arial"/>
              </a:rPr>
              <a:t>true for black participants: Rape is associated with a 67% higher likelihood of using welfare as an adult.  </a:t>
            </a:r>
            <a:endParaRPr lang="en-US" sz="1200" b="1" dirty="0" smtClean="0">
              <a:latin typeface="Arial"/>
              <a:cs typeface="Arial"/>
            </a:endParaRPr>
          </a:p>
          <a:p>
            <a:pPr lvl="0">
              <a:buFont typeface="Arial"/>
              <a:buChar char="•"/>
            </a:pPr>
            <a:endParaRPr lang="en-US" sz="1200" b="1" dirty="0">
              <a:latin typeface="Arial"/>
              <a:cs typeface="Arial"/>
            </a:endParaRPr>
          </a:p>
          <a:p>
            <a:pPr lvl="1">
              <a:buFont typeface="Arial"/>
              <a:buChar char="•"/>
            </a:pPr>
            <a:r>
              <a:rPr lang="en-US" sz="1200" b="1" dirty="0">
                <a:latin typeface="Arial"/>
                <a:cs typeface="Arial"/>
              </a:rPr>
              <a:t>For both Black and white participants, child welfare use is  also a significant predictor of adult welfare use, although the effect is larger for Black women</a:t>
            </a:r>
            <a:r>
              <a:rPr lang="en-US" sz="1200" b="1" dirty="0" smtClean="0">
                <a:latin typeface="Arial"/>
                <a:cs typeface="Arial"/>
              </a:rPr>
              <a:t>.</a:t>
            </a:r>
            <a:endParaRPr lang="en-US" sz="1200" b="1" dirty="0">
              <a:latin typeface="Arial"/>
              <a:cs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marL="227010" indent="-227010" defTabSz="908041">
              <a:buFont typeface="Arial"/>
              <a:buChar char="•"/>
              <a:defRPr/>
            </a:pPr>
            <a:r>
              <a:rPr lang="en-US" sz="1100" u="sng" dirty="0" smtClean="0">
                <a:latin typeface="Arial"/>
                <a:cs typeface="Arial"/>
              </a:rPr>
              <a:t>Subsidized housing (</a:t>
            </a:r>
            <a:r>
              <a:rPr lang="en-US" sz="1100" b="1" u="sng" dirty="0" smtClean="0">
                <a:latin typeface="Arial"/>
                <a:cs typeface="Arial"/>
              </a:rPr>
              <a:t>State)</a:t>
            </a:r>
            <a:endParaRPr lang="en-US" sz="1100" u="sng" dirty="0" smtClean="0">
              <a:latin typeface="Arial"/>
              <a:cs typeface="Arial"/>
            </a:endParaRPr>
          </a:p>
          <a:p>
            <a:pPr marL="226110" indent="0" defTabSz="908041">
              <a:buFont typeface="+mj-lt"/>
              <a:buNone/>
              <a:defRPr/>
            </a:pPr>
            <a:r>
              <a:rPr lang="en-US" sz="1100" b="1" dirty="0" smtClean="0">
                <a:latin typeface="Arial"/>
                <a:cs typeface="Arial"/>
              </a:rPr>
              <a:t>Shelter: non-IPV survivors have different needs, which may not correspond to IPV shelter rules (e.g., keep car, continue working)</a:t>
            </a:r>
            <a:endParaRPr lang="en-US" sz="1100" dirty="0" smtClean="0">
              <a:latin typeface="Arial"/>
              <a:cs typeface="Arial"/>
            </a:endParaRPr>
          </a:p>
          <a:p>
            <a:pPr marL="687488" indent="-227010" defTabSz="908041">
              <a:buFont typeface="Arial"/>
              <a:buChar char="•"/>
              <a:defRPr/>
            </a:pPr>
            <a:endParaRPr lang="en-US" sz="1100" dirty="0">
              <a:latin typeface="Arial"/>
              <a:cs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0"/>
              </a:spcBef>
              <a:spcAft>
                <a:spcPct val="0"/>
              </a:spcAft>
              <a:buClrTx/>
              <a:buSzTx/>
              <a:buFontTx/>
              <a:buNone/>
              <a:tabLst/>
              <a:defRPr/>
            </a:pPr>
            <a:r>
              <a:rPr lang="en-US" dirty="0" smtClean="0"/>
              <a:t>[Rape</a:t>
            </a:r>
            <a:r>
              <a:rPr lang="en-US" baseline="0" dirty="0" smtClean="0"/>
              <a:t> definition from CPES: </a:t>
            </a:r>
            <a:r>
              <a:rPr lang="en-US" sz="1500" dirty="0" smtClean="0"/>
              <a:t>“Someone either having sexual intercourse with you or penetrating your body with a finger or object when you did not want them to, either by threatening you or using force, or when you were so young that you didn’t know what was happening” ]</a:t>
            </a:r>
          </a:p>
          <a:p>
            <a:endParaRPr lang="en-US" dirty="0"/>
          </a:p>
        </p:txBody>
      </p:sp>
    </p:spTree>
    <p:extLst>
      <p:ext uri="{BB962C8B-B14F-4D97-AF65-F5344CB8AC3E}">
        <p14:creationId xmlns:p14="http://schemas.microsoft.com/office/powerpoint/2010/main" val="29661992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a:buFont typeface="Arial"/>
              <a:buChar char="•"/>
            </a:pPr>
            <a:r>
              <a:rPr lang="en-US" sz="1200" dirty="0">
                <a:latin typeface="Arial"/>
                <a:cs typeface="Arial"/>
              </a:rPr>
              <a:t>Rape crisis service providers were sampled </a:t>
            </a:r>
            <a:r>
              <a:rPr lang="en-US" sz="1200" b="1" dirty="0">
                <a:latin typeface="Arial"/>
                <a:cs typeface="Arial"/>
              </a:rPr>
              <a:t>from two cities in the northeast.</a:t>
            </a:r>
          </a:p>
          <a:p>
            <a:pPr>
              <a:buFont typeface="Arial"/>
              <a:buChar char="•"/>
            </a:pPr>
            <a:r>
              <a:rPr lang="en-US" sz="1200" dirty="0">
                <a:latin typeface="Arial"/>
                <a:cs typeface="Arial"/>
              </a:rPr>
              <a:t>Survivors could reside anywhere </a:t>
            </a:r>
            <a:br>
              <a:rPr lang="en-US" sz="1200" dirty="0">
                <a:latin typeface="Arial"/>
                <a:cs typeface="Arial"/>
              </a:rPr>
            </a:br>
            <a:endParaRPr lang="en-US" sz="1200" dirty="0">
              <a:latin typeface="Arial"/>
              <a:cs typeface="Arial"/>
            </a:endParaRPr>
          </a:p>
          <a:p>
            <a:pPr>
              <a:buFont typeface="Arial"/>
              <a:buChar char="•"/>
            </a:pPr>
            <a:r>
              <a:rPr lang="en-US" sz="1200" dirty="0">
                <a:latin typeface="Arial"/>
                <a:cs typeface="Arial"/>
              </a:rPr>
              <a:t>The survivor sample was more diverse than the provider sample, which reflects the staffing of the agencies in which I conducted interviews.  </a:t>
            </a:r>
          </a:p>
          <a:p>
            <a:pPr>
              <a:buFont typeface="Arial"/>
              <a:buChar char="•"/>
            </a:pPr>
            <a:r>
              <a:rPr lang="en-US" sz="1200" dirty="0">
                <a:latin typeface="Arial"/>
                <a:cs typeface="Arial"/>
              </a:rPr>
              <a:t>Mean number of sexual assaults in lifetime= 4, mode= 3</a:t>
            </a:r>
          </a:p>
          <a:p>
            <a:pPr defTabSz="908091">
              <a:buFont typeface="Arial"/>
              <a:buChar char="•"/>
              <a:defRPr/>
            </a:pPr>
            <a:r>
              <a:rPr lang="en-US" sz="1200" dirty="0">
                <a:latin typeface="Arial"/>
                <a:cs typeface="Arial"/>
              </a:rPr>
              <a:t>14 assaults by known perpetrators, 5 by strangers</a:t>
            </a:r>
          </a:p>
          <a:p>
            <a:pPr defTabSz="908091">
              <a:buFont typeface="Arial"/>
              <a:buChar char="•"/>
              <a:defRPr/>
            </a:pPr>
            <a:endParaRPr lang="en-US" sz="1200" dirty="0">
              <a:latin typeface="Arial"/>
              <a:cs typeface="Arial"/>
            </a:endParaRPr>
          </a:p>
          <a:p>
            <a:pPr defTabSz="908091">
              <a:buFont typeface="Arial"/>
              <a:buChar char="•"/>
              <a:defRPr/>
            </a:pPr>
            <a:r>
              <a:rPr lang="en-US" sz="1200" b="1" dirty="0">
                <a:latin typeface="Arial"/>
                <a:cs typeface="Arial"/>
              </a:rPr>
              <a:t>ANALYSIS METHOD: Modified Grounded Theory Approach: I cam in with a priori questions hypotheses and also allowed for themes to emerge from the data.</a:t>
            </a:r>
          </a:p>
          <a:p>
            <a:pPr lvl="1">
              <a:buFont typeface="Arial"/>
              <a:buChar char="•"/>
            </a:pPr>
            <a:endParaRPr lang="en-US" sz="1200" dirty="0">
              <a:latin typeface="Arial"/>
              <a:cs typeface="Arial"/>
            </a:endParaRPr>
          </a:p>
        </p:txBody>
      </p:sp>
      <p:sp>
        <p:nvSpPr>
          <p:cNvPr id="4" name="Slide Number Placeholder 3"/>
          <p:cNvSpPr>
            <a:spLocks noGrp="1"/>
          </p:cNvSpPr>
          <p:nvPr>
            <p:ph type="sldNum" sz="quarter" idx="10"/>
          </p:nvPr>
        </p:nvSpPr>
        <p:spPr>
          <a:xfrm>
            <a:off x="3939466" y="8777193"/>
            <a:ext cx="3013763" cy="462042"/>
          </a:xfrm>
          <a:prstGeom prst="rect">
            <a:avLst/>
          </a:prstGeom>
        </p:spPr>
        <p:txBody>
          <a:bodyPr lIns="92534" tIns="46268" rIns="92534" bIns="46268"/>
          <a:lstStyle/>
          <a:p>
            <a:fld id="{7BE7D238-E4AC-634D-B9D2-554666C64FDD}"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3738"/>
            <a:ext cx="5195888" cy="3463925"/>
          </a:xfrm>
        </p:spPr>
      </p:sp>
      <p:sp>
        <p:nvSpPr>
          <p:cNvPr id="3" name="Notes Placeholder 2"/>
          <p:cNvSpPr>
            <a:spLocks noGrp="1"/>
          </p:cNvSpPr>
          <p:nvPr>
            <p:ph type="body" idx="1"/>
          </p:nvPr>
        </p:nvSpPr>
        <p:spPr/>
        <p:txBody>
          <a:bodyPr>
            <a:normAutofit fontScale="92500"/>
          </a:bodyPr>
          <a:lstStyle/>
          <a:p>
            <a:pPr defTabSz="908158">
              <a:buFont typeface="Arial"/>
              <a:buChar char="•"/>
              <a:defRPr/>
            </a:pPr>
            <a:r>
              <a:rPr lang="en-US" sz="1100" b="1" dirty="0" smtClean="0">
                <a:latin typeface="Arial"/>
                <a:cs typeface="Arial"/>
              </a:rPr>
              <a:t>Another theme that came out of these interviews is that low-income</a:t>
            </a:r>
            <a:r>
              <a:rPr lang="en-US" sz="1100" b="1" baseline="0" dirty="0" smtClean="0">
                <a:latin typeface="Arial"/>
                <a:cs typeface="Arial"/>
              </a:rPr>
              <a:t> survivors are particularly vulnerable to the negative economic impacts of SV</a:t>
            </a:r>
            <a:r>
              <a:rPr lang="en-US" sz="1100" b="1" dirty="0" smtClean="0">
                <a:latin typeface="Arial"/>
                <a:cs typeface="Arial"/>
              </a:rPr>
              <a:t>.</a:t>
            </a:r>
          </a:p>
          <a:p>
            <a:pPr defTabSz="908158">
              <a:buFont typeface="Arial"/>
              <a:buChar char="•"/>
              <a:defRPr/>
            </a:pPr>
            <a:endParaRPr lang="en-US" sz="1100" b="1" dirty="0" smtClean="0">
              <a:latin typeface="Arial"/>
              <a:cs typeface="Arial"/>
            </a:endParaRPr>
          </a:p>
          <a:p>
            <a:pPr lvl="1" defTabSz="908158">
              <a:buFont typeface="Arial"/>
              <a:buChar char="•"/>
              <a:defRPr/>
            </a:pPr>
            <a:r>
              <a:rPr lang="en-US" sz="1100" b="1" baseline="0" dirty="0" smtClean="0">
                <a:latin typeface="Arial"/>
                <a:cs typeface="Arial"/>
              </a:rPr>
              <a:t> Immigrant survivors &amp; survivors of color also face additional barriers. </a:t>
            </a:r>
          </a:p>
          <a:p>
            <a:pPr lvl="1" defTabSz="908158">
              <a:buFont typeface="Arial"/>
              <a:buChar char="•"/>
              <a:defRPr/>
            </a:pPr>
            <a:endParaRPr lang="en-US" sz="1100" b="1" dirty="0">
              <a:latin typeface="Arial"/>
              <a:cs typeface="Arial"/>
            </a:endParaRPr>
          </a:p>
          <a:p>
            <a:pPr defTabSz="908158">
              <a:buFont typeface="Arial"/>
              <a:buChar char="•"/>
              <a:defRPr/>
            </a:pPr>
            <a:r>
              <a:rPr lang="en-US" sz="1100" u="sng" dirty="0">
                <a:latin typeface="Arial"/>
                <a:cs typeface="Arial"/>
              </a:rPr>
              <a:t>Employment</a:t>
            </a:r>
            <a:r>
              <a:rPr lang="en-US" sz="1100" dirty="0">
                <a:latin typeface="Arial"/>
                <a:cs typeface="Arial"/>
              </a:rPr>
              <a:t>: </a:t>
            </a:r>
            <a:r>
              <a:rPr lang="en-US" sz="1100" b="1" dirty="0" smtClean="0">
                <a:latin typeface="Arial"/>
                <a:cs typeface="Arial"/>
              </a:rPr>
              <a:t>Low-wage,</a:t>
            </a:r>
            <a:r>
              <a:rPr lang="en-US" sz="1100" b="1" baseline="0" dirty="0" smtClean="0">
                <a:latin typeface="Arial"/>
                <a:cs typeface="Arial"/>
              </a:rPr>
              <a:t> hourly workers, immigrants, &amp; women of color are overrepresented in these kinds of jobs.  If a survivor misses days of work, they risk losing their job.  </a:t>
            </a:r>
          </a:p>
          <a:p>
            <a:pPr defTabSz="908158">
              <a:buFont typeface="Arial"/>
              <a:buChar char="•"/>
              <a:defRPr/>
            </a:pPr>
            <a:endParaRPr lang="en-US" sz="1100" dirty="0" smtClean="0">
              <a:latin typeface="Arial"/>
              <a:cs typeface="Arial"/>
            </a:endParaRPr>
          </a:p>
          <a:p>
            <a:pPr defTabSz="908158">
              <a:buFont typeface="Arial"/>
              <a:buChar char="•"/>
              <a:defRPr/>
            </a:pPr>
            <a:r>
              <a:rPr lang="en-US" sz="1100" u="sng" dirty="0" smtClean="0">
                <a:latin typeface="Arial"/>
                <a:cs typeface="Arial"/>
              </a:rPr>
              <a:t>Housing</a:t>
            </a:r>
            <a:r>
              <a:rPr lang="en-US" sz="1100" b="1" dirty="0">
                <a:latin typeface="Arial"/>
                <a:cs typeface="Arial"/>
              </a:rPr>
              <a:t>: No protections against eviction due to </a:t>
            </a:r>
            <a:r>
              <a:rPr lang="en-US" sz="1100" b="1" dirty="0" smtClean="0">
                <a:latin typeface="Arial"/>
                <a:cs typeface="Arial"/>
              </a:rPr>
              <a:t>victimization in most states, so... </a:t>
            </a:r>
          </a:p>
          <a:p>
            <a:pPr defTabSz="908158">
              <a:buFont typeface="Arial"/>
              <a:buChar char="•"/>
              <a:defRPr/>
            </a:pPr>
            <a:endParaRPr lang="en-US" sz="1100" b="1" dirty="0" smtClean="0">
              <a:latin typeface="Arial"/>
              <a:cs typeface="Arial"/>
            </a:endParaRPr>
          </a:p>
          <a:p>
            <a:pPr defTabSz="908158">
              <a:buFont typeface="Arial"/>
              <a:buChar char="•"/>
              <a:defRPr/>
            </a:pPr>
            <a:r>
              <a:rPr lang="en-US" sz="1100" u="sng" dirty="0" smtClean="0">
                <a:latin typeface="Arial"/>
                <a:cs typeface="Arial"/>
              </a:rPr>
              <a:t>Health</a:t>
            </a:r>
            <a:r>
              <a:rPr lang="en-US" sz="1100" dirty="0">
                <a:latin typeface="Arial"/>
                <a:cs typeface="Arial"/>
              </a:rPr>
              <a:t>: </a:t>
            </a:r>
            <a:r>
              <a:rPr lang="en-US" sz="1100" b="1" dirty="0" smtClean="0">
                <a:latin typeface="Arial"/>
                <a:cs typeface="Arial"/>
              </a:rPr>
              <a:t>Not accessing appropriate</a:t>
            </a:r>
            <a:r>
              <a:rPr lang="en-US" sz="1100" b="1" baseline="0" dirty="0" smtClean="0">
                <a:latin typeface="Arial"/>
                <a:cs typeface="Arial"/>
              </a:rPr>
              <a:t> treatments can make a survivor less productive, less able to work</a:t>
            </a:r>
            <a:endParaRPr lang="en-US" sz="1100" b="1" dirty="0">
              <a:latin typeface="Arial"/>
              <a:cs typeface="Arial"/>
            </a:endParaRPr>
          </a:p>
          <a:p>
            <a:pPr defTabSz="908158">
              <a:buFont typeface="Arial"/>
              <a:buChar char="•"/>
              <a:defRPr/>
            </a:pPr>
            <a:endParaRPr lang="en-US" sz="1100" dirty="0">
              <a:latin typeface="Arial"/>
              <a:cs typeface="Arial"/>
            </a:endParaRPr>
          </a:p>
          <a:p>
            <a:pPr defTabSz="908158">
              <a:buFont typeface="Arial"/>
              <a:buChar char="•"/>
              <a:defRPr/>
            </a:pPr>
            <a:r>
              <a:rPr lang="en-US" sz="1100" dirty="0">
                <a:latin typeface="Arial"/>
                <a:cs typeface="Arial"/>
              </a:rPr>
              <a:t>Example from Provider 107, an administrator: </a:t>
            </a:r>
            <a:r>
              <a:rPr lang="en-US" sz="1100" dirty="0" smtClean="0">
                <a:latin typeface="Arial"/>
                <a:cs typeface="Arial"/>
              </a:rPr>
              <a:t>[…]</a:t>
            </a:r>
            <a:endParaRPr lang="en-US" sz="1100" dirty="0">
              <a:latin typeface="Arial"/>
              <a:cs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lstStyle/>
          <a:p>
            <a:pPr marL="170267" indent="-170267">
              <a:buFont typeface="Arial"/>
              <a:buChar char="•"/>
            </a:pPr>
            <a:r>
              <a:rPr lang="en-US" dirty="0"/>
              <a:t>Brooke, a 35-year-old survivor, was raped at age 16 by a man with whom she had developed an online friendship. She explained her inability to work this way (Quote)</a:t>
            </a:r>
          </a:p>
          <a:p>
            <a:pPr marL="170267" indent="-170267">
              <a:buFont typeface="Arial"/>
              <a:buChar char="•"/>
            </a:pPr>
            <a:r>
              <a:rPr lang="en-US" dirty="0"/>
              <a:t>Brooke’s experience shows the overlapping impact of post-traumatic mental health concerns, ability to work, and (implicitly) economic wellbeing. </a:t>
            </a:r>
          </a:p>
          <a:p>
            <a:pPr marL="398178" lvl="1" indent="-170267">
              <a:buFont typeface="Arial"/>
              <a:buChar char="•"/>
            </a:pPr>
            <a:r>
              <a:rPr lang="en-US" dirty="0"/>
              <a:t>She relied on the goodwill of friends to provide food and shelter for years after the assault. Survivors who don’t have a strong social network that is able to provide help of this kind are likely to end up homeless. </a:t>
            </a:r>
          </a:p>
          <a:p>
            <a:endParaRPr lang="en-US" dirty="0"/>
          </a:p>
        </p:txBody>
      </p:sp>
    </p:spTree>
    <p:extLst>
      <p:ext uri="{BB962C8B-B14F-4D97-AF65-F5344CB8AC3E}">
        <p14:creationId xmlns:p14="http://schemas.microsoft.com/office/powerpoint/2010/main" val="10142305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100" kern="1200" dirty="0" smtClean="0">
                <a:solidFill>
                  <a:schemeClr val="tx1"/>
                </a:solidFill>
                <a:effectLst/>
                <a:latin typeface="Arial"/>
                <a:ea typeface="MS PGothic" pitchFamily="34" charset="-128"/>
                <a:cs typeface="Arial"/>
              </a:rPr>
              <a:t>Most</a:t>
            </a:r>
            <a:r>
              <a:rPr lang="en-US" sz="1100" kern="1200" baseline="0" dirty="0" smtClean="0">
                <a:solidFill>
                  <a:schemeClr val="tx1"/>
                </a:solidFill>
                <a:effectLst/>
                <a:latin typeface="Arial"/>
                <a:ea typeface="MS PGothic" pitchFamily="34" charset="-128"/>
                <a:cs typeface="Arial"/>
              </a:rPr>
              <a:t> assaults are committed by a known perpetrator: Example: Many providers </a:t>
            </a:r>
            <a:r>
              <a:rPr lang="en-US" sz="1100" b="1" kern="1200" baseline="0" dirty="0" smtClean="0">
                <a:solidFill>
                  <a:schemeClr val="tx1"/>
                </a:solidFill>
                <a:effectLst/>
                <a:latin typeface="Arial"/>
                <a:ea typeface="MS PGothic" pitchFamily="34" charset="-128"/>
                <a:cs typeface="Arial"/>
              </a:rPr>
              <a:t>described landlords, maintenance people, and neighbors perpetrating the violence. </a:t>
            </a:r>
          </a:p>
          <a:p>
            <a:pPr marL="171450" indent="-171450">
              <a:buFont typeface="Arial" pitchFamily="34" charset="0"/>
              <a:buChar char="•"/>
            </a:pPr>
            <a:endParaRPr lang="en-US" sz="1100" b="1" kern="1200" baseline="0" dirty="0" smtClean="0">
              <a:solidFill>
                <a:schemeClr val="tx1"/>
              </a:solidFill>
              <a:effectLst/>
              <a:latin typeface="Arial"/>
              <a:ea typeface="MS PGothic" pitchFamily="34" charset="-128"/>
              <a:cs typeface="Arial"/>
            </a:endParaRPr>
          </a:p>
          <a:p>
            <a:pPr marL="400917" lvl="1" indent="-171450">
              <a:buFont typeface="Arial" pitchFamily="34" charset="0"/>
              <a:buChar char="•"/>
            </a:pPr>
            <a:r>
              <a:rPr lang="en-US" sz="1100" kern="1200" baseline="0" dirty="0" smtClean="0">
                <a:solidFill>
                  <a:schemeClr val="tx1"/>
                </a:solidFill>
                <a:effectLst/>
                <a:latin typeface="Arial"/>
                <a:ea typeface="MS PGothic" pitchFamily="34" charset="-128"/>
                <a:cs typeface="Arial"/>
              </a:rPr>
              <a:t>Landlords &amp; maintenance people </a:t>
            </a:r>
            <a:r>
              <a:rPr lang="en-US" sz="1100" b="1" kern="1200" baseline="0" dirty="0" smtClean="0">
                <a:solidFill>
                  <a:schemeClr val="tx1"/>
                </a:solidFill>
                <a:effectLst/>
                <a:latin typeface="Arial"/>
                <a:ea typeface="MS PGothic" pitchFamily="34" charset="-128"/>
                <a:cs typeface="Arial"/>
              </a:rPr>
              <a:t>often have keys to tenants’ homes</a:t>
            </a:r>
            <a:r>
              <a:rPr lang="en-US" sz="1100" kern="1200" baseline="0" dirty="0" smtClean="0">
                <a:solidFill>
                  <a:schemeClr val="tx1"/>
                </a:solidFill>
                <a:effectLst/>
                <a:latin typeface="Arial"/>
                <a:ea typeface="MS PGothic" pitchFamily="34" charset="-128"/>
                <a:cs typeface="Arial"/>
              </a:rPr>
              <a:t>, presenting clear and persistent danger.</a:t>
            </a:r>
          </a:p>
          <a:p>
            <a:pPr marL="400917" lvl="1" indent="-171450">
              <a:buFont typeface="Arial" pitchFamily="34" charset="0"/>
              <a:buChar char="•"/>
            </a:pPr>
            <a:endParaRPr lang="en-US" sz="1100" kern="1200" dirty="0" smtClean="0">
              <a:solidFill>
                <a:schemeClr val="tx1"/>
              </a:solidFill>
              <a:effectLst/>
              <a:latin typeface="Arial"/>
              <a:ea typeface="MS PGothic" pitchFamily="34" charset="-128"/>
              <a:cs typeface="Arial"/>
            </a:endParaRPr>
          </a:p>
          <a:p>
            <a:pPr marL="171450" indent="-171450">
              <a:buFont typeface="Arial" pitchFamily="34" charset="0"/>
              <a:buChar char="•"/>
            </a:pPr>
            <a:r>
              <a:rPr lang="en-US" sz="1100" kern="1200" dirty="0" smtClean="0">
                <a:solidFill>
                  <a:schemeClr val="tx1"/>
                </a:solidFill>
                <a:effectLst/>
                <a:latin typeface="Arial"/>
                <a:ea typeface="MS PGothic" pitchFamily="34" charset="-128"/>
                <a:cs typeface="Arial"/>
              </a:rPr>
              <a:t>Examples</a:t>
            </a:r>
            <a:r>
              <a:rPr lang="en-US" sz="1100" kern="1200" baseline="0" dirty="0" smtClean="0">
                <a:solidFill>
                  <a:schemeClr val="tx1"/>
                </a:solidFill>
                <a:effectLst/>
                <a:latin typeface="Arial"/>
                <a:ea typeface="MS PGothic" pitchFamily="34" charset="-128"/>
                <a:cs typeface="Arial"/>
              </a:rPr>
              <a:t> of </a:t>
            </a:r>
            <a:r>
              <a:rPr lang="en-US" sz="1100" b="1" kern="1200" baseline="0" dirty="0" smtClean="0">
                <a:solidFill>
                  <a:schemeClr val="tx1"/>
                </a:solidFill>
                <a:effectLst/>
                <a:latin typeface="Arial"/>
                <a:ea typeface="MS PGothic" pitchFamily="34" charset="-128"/>
                <a:cs typeface="Arial"/>
              </a:rPr>
              <a:t>non-IPV survivors raped by strangers who needed to move for safety reasons</a:t>
            </a:r>
            <a:r>
              <a:rPr lang="en-US" sz="1100" kern="1200" baseline="0" dirty="0" smtClean="0">
                <a:solidFill>
                  <a:schemeClr val="tx1"/>
                </a:solidFill>
                <a:effectLst/>
                <a:latin typeface="Arial"/>
                <a:ea typeface="MS PGothic" pitchFamily="34" charset="-128"/>
                <a:cs typeface="Arial"/>
              </a:rPr>
              <a:t>: </a:t>
            </a:r>
          </a:p>
          <a:p>
            <a:pPr marL="400917" lvl="1" indent="-171450">
              <a:buFont typeface="Arial" pitchFamily="34" charset="0"/>
              <a:buChar char="•"/>
            </a:pPr>
            <a:r>
              <a:rPr lang="en-US" sz="1100" kern="1200" dirty="0" smtClean="0">
                <a:solidFill>
                  <a:schemeClr val="tx1"/>
                </a:solidFill>
                <a:effectLst/>
                <a:latin typeface="Arial"/>
                <a:ea typeface="MS PGothic" pitchFamily="34" charset="-128"/>
                <a:cs typeface="Arial"/>
              </a:rPr>
              <a:t>Lil’ Miss: was raped by a stranger in her own home, reported that the perpetrator came back at least twice – once she found him looking in her window, and once he broke into her neighbor’s house and raped her.  </a:t>
            </a:r>
            <a:r>
              <a:rPr lang="en-US" sz="1100" b="1" kern="1200" dirty="0" smtClean="0">
                <a:solidFill>
                  <a:schemeClr val="tx1"/>
                </a:solidFill>
                <a:effectLst/>
                <a:latin typeface="Arial"/>
                <a:ea typeface="MS PGothic" pitchFamily="34" charset="-128"/>
                <a:cs typeface="Arial"/>
              </a:rPr>
              <a:t>Clear ongoing danger similar to IPV.  </a:t>
            </a:r>
          </a:p>
          <a:p>
            <a:pPr marL="400917" lvl="1" indent="-171450">
              <a:buFont typeface="Arial" pitchFamily="34" charset="0"/>
              <a:buChar char="•"/>
            </a:pPr>
            <a:endParaRPr lang="en-US" sz="1100" b="1" kern="1200" dirty="0" smtClean="0">
              <a:solidFill>
                <a:schemeClr val="tx1"/>
              </a:solidFill>
              <a:effectLst/>
              <a:latin typeface="Arial"/>
              <a:ea typeface="MS PGothic" pitchFamily="34" charset="-128"/>
              <a:cs typeface="Arial"/>
            </a:endParaRPr>
          </a:p>
          <a:p>
            <a:pPr marL="400917" lvl="1" indent="-171450">
              <a:buFont typeface="Arial" pitchFamily="34" charset="0"/>
              <a:buChar char="•"/>
            </a:pPr>
            <a:r>
              <a:rPr lang="en-US" sz="1100" kern="1200" dirty="0" smtClean="0">
                <a:solidFill>
                  <a:schemeClr val="tx1"/>
                </a:solidFill>
                <a:effectLst/>
                <a:latin typeface="Arial"/>
                <a:ea typeface="MS PGothic" pitchFamily="34" charset="-128"/>
                <a:cs typeface="Arial"/>
              </a:rPr>
              <a:t>Lee: was raped by a stranger on her way home from work.  The perpetrator took her identification card before letting her go, so he knew her address.  </a:t>
            </a:r>
          </a:p>
          <a:p>
            <a:pPr marL="400917" lvl="1" indent="-171450">
              <a:buFont typeface="Arial" pitchFamily="34" charset="0"/>
              <a:buChar char="•"/>
            </a:pPr>
            <a:endParaRPr lang="en-US" sz="1100" kern="1200" dirty="0" smtClean="0">
              <a:solidFill>
                <a:schemeClr val="tx1"/>
              </a:solidFill>
              <a:effectLst/>
              <a:latin typeface="Arial"/>
              <a:ea typeface="MS PGothic" pitchFamily="34" charset="-128"/>
              <a:cs typeface="Arial"/>
            </a:endParaRPr>
          </a:p>
          <a:p>
            <a:pPr marL="400917" lvl="1" indent="-171450">
              <a:buFont typeface="Arial" pitchFamily="34" charset="0"/>
              <a:buChar char="•"/>
            </a:pPr>
            <a:r>
              <a:rPr lang="en-US" sz="1100" kern="1200" dirty="0" smtClean="0">
                <a:solidFill>
                  <a:schemeClr val="tx1"/>
                </a:solidFill>
                <a:effectLst/>
                <a:latin typeface="Arial"/>
                <a:ea typeface="MS PGothic" pitchFamily="34" charset="-128"/>
                <a:cs typeface="Arial"/>
              </a:rPr>
              <a:t>Two other survivors in the sample were raped by strangers in their own homes as well.  With the exception of Lil’ Miss, all of these survivors moved out of their homes shortly after the assault due to safety concerns.</a:t>
            </a:r>
            <a:endParaRPr lang="en-US" sz="1100" dirty="0">
              <a:latin typeface="Arial"/>
              <a:cs typeface="Arial"/>
            </a:endParaRPr>
          </a:p>
        </p:txBody>
      </p:sp>
    </p:spTree>
    <p:extLst>
      <p:ext uri="{BB962C8B-B14F-4D97-AF65-F5344CB8AC3E}">
        <p14:creationId xmlns:p14="http://schemas.microsoft.com/office/powerpoint/2010/main" val="266668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
          <p:cNvSpPr>
            <a:spLocks noGrp="1" noRot="1" noChangeAspect="1" noChangeArrowheads="1" noTextEdit="1"/>
          </p:cNvSpPr>
          <p:nvPr>
            <p:ph type="sldImg"/>
          </p:nvPr>
        </p:nvSpPr>
        <p:spPr>
          <a:xfrm>
            <a:off x="879475" y="692150"/>
            <a:ext cx="5195888" cy="3465513"/>
          </a:xfrm>
          <a:solidFill>
            <a:srgbClr val="FFFFFF"/>
          </a:solidFill>
          <a:ln/>
        </p:spPr>
      </p:sp>
      <p:sp>
        <p:nvSpPr>
          <p:cNvPr id="12288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marL="230176" indent="-230176" eaLnBrk="1" hangingPunct="1">
              <a:buFont typeface="Arial"/>
              <a:buChar char="•"/>
              <a:defRPr/>
            </a:pPr>
            <a:r>
              <a:rPr lang="en-US" sz="1200" dirty="0">
                <a:latin typeface="Arial"/>
                <a:cs typeface="Arial"/>
                <a:sym typeface="Century Gothic" pitchFamily="34" charset="0"/>
              </a:rPr>
              <a:t>Economic impact of IPV has been studied, but very little research has examined the economic dimension of non-IPV sexual violence</a:t>
            </a:r>
          </a:p>
          <a:p>
            <a:pPr defTabSz="453665" eaLnBrk="1" fontAlgn="auto" hangingPunct="1">
              <a:spcBef>
                <a:spcPts val="0"/>
              </a:spcBef>
              <a:spcAft>
                <a:spcPts val="0"/>
              </a:spcAft>
              <a:buFont typeface="Arial"/>
              <a:buChar char="•"/>
              <a:defRPr/>
            </a:pPr>
            <a:r>
              <a:rPr lang="en-US" sz="1200" dirty="0">
                <a:latin typeface="Arial"/>
                <a:cs typeface="Arial"/>
              </a:rPr>
              <a:t>Much of what is known about economic impacts of gendered violence pertains to intimate partner violence (pattern of abuse).  Very little research has examined the economic impacts of sexual violence that is not part of a pattern of abuse by an intimate partner.</a:t>
            </a:r>
          </a:p>
          <a:p>
            <a:pPr marL="453665" lvl="1" defTabSz="453665" eaLnBrk="1" fontAlgn="auto" hangingPunct="1">
              <a:spcBef>
                <a:spcPts val="0"/>
              </a:spcBef>
              <a:spcAft>
                <a:spcPts val="0"/>
              </a:spcAft>
              <a:buFont typeface="Arial"/>
              <a:buChar char="•"/>
              <a:defRPr/>
            </a:pPr>
            <a:r>
              <a:rPr lang="en-US" sz="1200" b="1" u="sng" cap="all" dirty="0">
                <a:latin typeface="Arial"/>
                <a:ea typeface="MS PGothic" charset="0"/>
                <a:cs typeface="Arial"/>
              </a:rPr>
              <a:t>Non-IPV rape survivors</a:t>
            </a:r>
            <a:r>
              <a:rPr lang="en-US" sz="1200" dirty="0">
                <a:latin typeface="Arial"/>
                <a:ea typeface="MS PGothic" charset="0"/>
                <a:cs typeface="Arial"/>
              </a:rPr>
              <a:t>, defined as rape that is not part of a pattern of abuse from an intimate partner </a:t>
            </a:r>
            <a:r>
              <a:rPr lang="en-US" sz="1200" b="1" dirty="0">
                <a:latin typeface="Arial"/>
                <a:ea typeface="MS PGothic" charset="0"/>
                <a:cs typeface="Arial"/>
              </a:rPr>
              <a:t>because research exists on the economic dimensions of IPV but very little has been documented on the economic effects of non-IPV sexual violence</a:t>
            </a:r>
            <a:endParaRPr lang="en-US" sz="1200" dirty="0">
              <a:latin typeface="Arial"/>
              <a:ea typeface="MS PGothic" charset="0"/>
              <a:cs typeface="Arial"/>
            </a:endParaRPr>
          </a:p>
          <a:p>
            <a:pPr lvl="1">
              <a:buFont typeface="Arial"/>
              <a:buChar char="•"/>
            </a:pPr>
            <a:r>
              <a:rPr lang="en-US" sz="1200" dirty="0">
                <a:latin typeface="Arial"/>
                <a:ea typeface="MS PGothic" charset="0"/>
                <a:cs typeface="Arial"/>
              </a:rPr>
              <a:t>Non-IPV SV has some effects that overlap with IPV and some unique needs.  These unique needs are what I examined.</a:t>
            </a:r>
            <a:endParaRPr lang="en-US" sz="1200" dirty="0">
              <a:latin typeface="Arial"/>
              <a:cs typeface="Arial"/>
            </a:endParaRPr>
          </a:p>
          <a:p>
            <a:pPr marL="230176" indent="-230176" eaLnBrk="1" hangingPunct="1">
              <a:buFont typeface="Arial"/>
              <a:buChar char="•"/>
              <a:defRPr/>
            </a:pPr>
            <a:endParaRPr lang="en-US" sz="1200" dirty="0">
              <a:latin typeface="Arial"/>
              <a:cs typeface="Arial"/>
              <a:sym typeface="Century Gothic"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lstStyle/>
          <a:p>
            <a:r>
              <a:rPr lang="en-US" dirty="0" smtClean="0"/>
              <a:t>For those who lack personal financial</a:t>
            </a:r>
            <a:r>
              <a:rPr lang="en-US" baseline="0" dirty="0" smtClean="0"/>
              <a:t> resources, public assistance is an important source of support.  </a:t>
            </a:r>
            <a:endParaRPr lang="en-US" dirty="0"/>
          </a:p>
        </p:txBody>
      </p:sp>
    </p:spTree>
    <p:extLst>
      <p:ext uri="{BB962C8B-B14F-4D97-AF65-F5344CB8AC3E}">
        <p14:creationId xmlns:p14="http://schemas.microsoft.com/office/powerpoint/2010/main" val="6008929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lstStyle/>
          <a:p>
            <a:pPr>
              <a:buFont typeface="Arial"/>
              <a:buNone/>
            </a:pPr>
            <a:r>
              <a:rPr lang="en-US" sz="1100" dirty="0">
                <a:latin typeface="Arial"/>
                <a:cs typeface="Arial"/>
              </a:rPr>
              <a:t>Limitations</a:t>
            </a:r>
          </a:p>
          <a:p>
            <a:pPr>
              <a:buFont typeface="Arial"/>
              <a:buChar char="•"/>
            </a:pPr>
            <a:r>
              <a:rPr lang="en-US" sz="1100" dirty="0">
                <a:latin typeface="Arial"/>
                <a:cs typeface="Arial"/>
              </a:rPr>
              <a:t>Cross-sectional data: means we cannot clearly determine causal direction</a:t>
            </a:r>
          </a:p>
          <a:p>
            <a:pPr lvl="1">
              <a:buFont typeface="Arial"/>
              <a:buChar char="•"/>
            </a:pPr>
            <a:r>
              <a:rPr lang="en-US" sz="1100" dirty="0">
                <a:latin typeface="Arial"/>
                <a:cs typeface="Arial"/>
              </a:rPr>
              <a:t>Also cannot adequately separate out rape from IPV</a:t>
            </a:r>
          </a:p>
          <a:p>
            <a:pPr>
              <a:buFont typeface="Arial"/>
              <a:buChar char="•"/>
            </a:pPr>
            <a:r>
              <a:rPr lang="en-US" sz="1100" dirty="0">
                <a:latin typeface="Arial"/>
                <a:cs typeface="Arial"/>
              </a:rPr>
              <a:t>Qualitative sample is small, non-representative,  has limited diversity, and drawn primarily from one geographic region.  Further research is needed to fully understand the economic experiences of diverse survivors, including by race, ethnicity, class, and gender</a:t>
            </a:r>
          </a:p>
          <a:p>
            <a:pPr>
              <a:buFont typeface="Arial"/>
              <a:buChar char="•"/>
            </a:pPr>
            <a:r>
              <a:rPr lang="en-US" sz="1100" dirty="0">
                <a:latin typeface="Arial"/>
                <a:cs typeface="Arial"/>
              </a:rPr>
              <a:t>Self-report has the usual limitations</a:t>
            </a:r>
          </a:p>
          <a:p>
            <a:pPr>
              <a:buFont typeface="Arial"/>
              <a:buChar char="•"/>
            </a:pPr>
            <a:endParaRPr lang="en-US" sz="1100" dirty="0">
              <a:latin typeface="Arial"/>
              <a:cs typeface="Arial"/>
            </a:endParaRPr>
          </a:p>
          <a:p>
            <a:pPr>
              <a:buFont typeface="Arial"/>
              <a:buChar char="•"/>
            </a:pPr>
            <a:r>
              <a:rPr lang="en-US" sz="1100" dirty="0">
                <a:latin typeface="Arial"/>
                <a:cs typeface="Arial"/>
              </a:rPr>
              <a:t>Strengths</a:t>
            </a:r>
          </a:p>
          <a:p>
            <a:pPr>
              <a:buFont typeface="Arial"/>
              <a:buChar char="•"/>
            </a:pPr>
            <a:endParaRPr lang="en-US" dirty="0"/>
          </a:p>
        </p:txBody>
      </p:sp>
    </p:spTree>
    <p:extLst>
      <p:ext uri="{BB962C8B-B14F-4D97-AF65-F5344CB8AC3E}">
        <p14:creationId xmlns:p14="http://schemas.microsoft.com/office/powerpoint/2010/main" val="25469837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100" dirty="0">
                <a:latin typeface="Arial"/>
                <a:cs typeface="Arial"/>
              </a:rPr>
              <a:t>Effective services: </a:t>
            </a:r>
            <a:r>
              <a:rPr lang="en-US" sz="1100" b="1" dirty="0">
                <a:latin typeface="Arial"/>
                <a:cs typeface="Arial"/>
              </a:rPr>
              <a:t>These are the services that participants identified as crucial to survivors’ economic and overall recovery (most frequently mentioned in interviews)</a:t>
            </a:r>
            <a:r>
              <a:rPr lang="en-US" sz="1100" dirty="0">
                <a:latin typeface="Arial"/>
                <a:cs typeface="Arial"/>
              </a:rPr>
              <a:t>, which the informants emphasized are closely entwined.</a:t>
            </a:r>
          </a:p>
          <a:p>
            <a:pPr lvl="0">
              <a:buFont typeface="Arial"/>
              <a:buChar char="•"/>
            </a:pPr>
            <a:r>
              <a:rPr lang="en-US" sz="1100" u="sng" dirty="0">
                <a:latin typeface="Arial"/>
                <a:cs typeface="Arial"/>
              </a:rPr>
              <a:t>Barriers to services:</a:t>
            </a:r>
          </a:p>
          <a:p>
            <a:pPr marL="462285" lvl="1" defTabSz="462285" eaLnBrk="1" fontAlgn="auto" hangingPunct="1">
              <a:spcBef>
                <a:spcPts val="0"/>
              </a:spcBef>
              <a:spcAft>
                <a:spcPts val="0"/>
              </a:spcAft>
              <a:buFont typeface="Arial"/>
              <a:buChar char="•"/>
              <a:defRPr/>
            </a:pPr>
            <a:r>
              <a:rPr lang="en-US" sz="1100" b="1" dirty="0">
                <a:latin typeface="Arial"/>
                <a:cs typeface="Arial"/>
              </a:rPr>
              <a:t>Examples of IPV-only services: Shelters (due to assessment of immediate danger), ROSE Fund (reconstructive surgery), foundations and other private sources of financial support</a:t>
            </a:r>
            <a:endParaRPr lang="en-US" sz="1100" dirty="0">
              <a:latin typeface="Arial"/>
              <a:cs typeface="Arial"/>
            </a:endParaRPr>
          </a:p>
          <a:p>
            <a:pPr lvl="1">
              <a:buFont typeface="Arial"/>
              <a:buChar char="•"/>
            </a:pPr>
            <a:r>
              <a:rPr lang="en-US" sz="1100" dirty="0">
                <a:latin typeface="Arial"/>
                <a:cs typeface="Arial"/>
              </a:rPr>
              <a:t>Inaccessibility can refer to several things: 1) geographic location (e.g., no resources located in the poorest or most segregated neighborhoods), 2) cultural appropriateness, 3) linguistic accessibility, 4) hours of operation that exclude those who work during the day, and 5) regulations prohibiting access for some or all immigrants</a:t>
            </a:r>
          </a:p>
          <a:p>
            <a:pPr lvl="1">
              <a:buFont typeface="Arial"/>
              <a:buChar char="•"/>
            </a:pPr>
            <a:endParaRPr lang="en-US" sz="1100" dirty="0">
              <a:latin typeface="Arial"/>
              <a:cs typeface="Aria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lvl="0">
              <a:buFont typeface="Arial"/>
              <a:buChar char="•"/>
            </a:pPr>
            <a:r>
              <a:rPr lang="en-US" sz="1100" dirty="0">
                <a:latin typeface="Arial"/>
                <a:cs typeface="Arial"/>
              </a:rPr>
              <a:t>Effective policies: </a:t>
            </a:r>
            <a:r>
              <a:rPr lang="en-US" sz="1100" b="1" dirty="0">
                <a:latin typeface="Arial"/>
                <a:cs typeface="Arial"/>
              </a:rPr>
              <a:t>These are policies that respondents (mostly providers) mentioned most frequently aid with economic recovery</a:t>
            </a:r>
          </a:p>
          <a:p>
            <a:pPr lvl="1">
              <a:buFont typeface="Arial"/>
              <a:buChar char="•"/>
            </a:pPr>
            <a:r>
              <a:rPr lang="en-US" sz="1100" dirty="0">
                <a:latin typeface="Arial"/>
                <a:cs typeface="Arial"/>
              </a:rPr>
              <a:t>Paid time off is an institutional policy that was noted as valuable</a:t>
            </a:r>
          </a:p>
          <a:p>
            <a:pPr lvl="0">
              <a:buFont typeface="Arial"/>
              <a:buChar char="•"/>
            </a:pPr>
            <a:r>
              <a:rPr lang="en-US" sz="1100" dirty="0">
                <a:latin typeface="Arial"/>
                <a:cs typeface="Arial"/>
              </a:rPr>
              <a:t>Barriers </a:t>
            </a:r>
          </a:p>
          <a:p>
            <a:pPr lvl="1">
              <a:buFont typeface="Arial"/>
              <a:buChar char="•"/>
            </a:pPr>
            <a:r>
              <a:rPr lang="en-US" sz="1100" dirty="0">
                <a:latin typeface="Arial"/>
                <a:cs typeface="Arial"/>
              </a:rPr>
              <a:t>Lengthy processing period primarily for VC</a:t>
            </a:r>
          </a:p>
          <a:p>
            <a:pPr lvl="1">
              <a:buFont typeface="Arial"/>
              <a:buChar char="•"/>
            </a:pPr>
            <a:r>
              <a:rPr lang="en-US" sz="1100" dirty="0">
                <a:latin typeface="Arial"/>
                <a:cs typeface="Arial"/>
              </a:rPr>
              <a:t>Inaccessibility – similar concerns as noted for services apply – specifically around immigrants’ eligibility (5 year waiting periods for some, total bar for undocumented immigrants) and hours of operation.</a:t>
            </a:r>
          </a:p>
        </p:txBody>
      </p:sp>
      <p:sp>
        <p:nvSpPr>
          <p:cNvPr id="4" name="Slide Number Placeholder 3"/>
          <p:cNvSpPr>
            <a:spLocks noGrp="1"/>
          </p:cNvSpPr>
          <p:nvPr>
            <p:ph type="sldNum" sz="quarter" idx="10"/>
          </p:nvPr>
        </p:nvSpPr>
        <p:spPr>
          <a:xfrm>
            <a:off x="3939466" y="8777193"/>
            <a:ext cx="3013763" cy="462042"/>
          </a:xfrm>
          <a:prstGeom prst="rect">
            <a:avLst/>
          </a:prstGeom>
        </p:spPr>
        <p:txBody>
          <a:bodyPr lIns="92534" tIns="46268" rIns="92534" bIns="46268"/>
          <a:lstStyle/>
          <a:p>
            <a:fld id="{7BE7D238-E4AC-634D-B9D2-554666C64FDD}"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a:buFont typeface="Arial"/>
              <a:buChar char="•"/>
            </a:pPr>
            <a:r>
              <a:rPr lang="en-US" sz="1200" dirty="0">
                <a:latin typeface="Arial"/>
                <a:cs typeface="Arial"/>
              </a:rPr>
              <a:t>Non-Hispanic </a:t>
            </a:r>
            <a:r>
              <a:rPr lang="en-US" sz="1200" b="1" dirty="0">
                <a:latin typeface="Arial"/>
                <a:cs typeface="Arial"/>
              </a:rPr>
              <a:t>white women have higher income and thus may have “further to fall” </a:t>
            </a:r>
            <a:r>
              <a:rPr lang="en-US" sz="1200" dirty="0">
                <a:latin typeface="Arial"/>
                <a:cs typeface="Arial"/>
              </a:rPr>
              <a:t>when they experience a traumatic event or income disruption.  </a:t>
            </a:r>
          </a:p>
          <a:p>
            <a:pPr>
              <a:buFont typeface="Arial"/>
              <a:buChar char="•"/>
            </a:pPr>
            <a:r>
              <a:rPr lang="en-US" sz="1200" dirty="0">
                <a:latin typeface="Arial"/>
                <a:cs typeface="Arial"/>
              </a:rPr>
              <a:t>Past research has indicated that </a:t>
            </a:r>
            <a:r>
              <a:rPr lang="en-US" sz="1200" b="1" dirty="0">
                <a:latin typeface="Arial"/>
                <a:cs typeface="Arial"/>
              </a:rPr>
              <a:t>white women are more likely than women of color to acknowledge sexually violent experiences as “rape.</a:t>
            </a:r>
            <a:r>
              <a:rPr lang="en-US" sz="1200" dirty="0">
                <a:latin typeface="Arial"/>
                <a:cs typeface="Arial"/>
              </a:rPr>
              <a:t>” They may also be more likely to incur costs by taking time off, quitting a job, or utilizing services. These costs may in turn impact their income measurably and increase their likelihood of accessing public benefits.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xfrm>
            <a:off x="879475" y="692150"/>
            <a:ext cx="5195888" cy="3465513"/>
          </a:xfrm>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Font typeface="Arial"/>
              <a:buChar char="•"/>
            </a:pPr>
            <a:endParaRPr lang="en-US" dirty="0">
              <a:latin typeface="Arial Narrow"/>
              <a:cs typeface="Arial Narrow"/>
            </a:endParaRPr>
          </a:p>
        </p:txBody>
      </p:sp>
      <p:sp>
        <p:nvSpPr>
          <p:cNvPr id="28676" name="Slide Number Placeholder 3"/>
          <p:cNvSpPr>
            <a:spLocks noGrp="1"/>
          </p:cNvSpPr>
          <p:nvPr>
            <p:ph type="sldNum" sz="quarter" idx="5"/>
          </p:nvPr>
        </p:nvSpPr>
        <p:spPr bwMode="auto">
          <a:xfrm>
            <a:off x="3939466" y="8777193"/>
            <a:ext cx="3013763" cy="462042"/>
          </a:xfrm>
          <a:prstGeom prst="rect">
            <a:avLst/>
          </a:prstGeom>
          <a:ln>
            <a:miter lim="800000"/>
            <a:headEnd/>
            <a:tailEnd/>
          </a:ln>
        </p:spPr>
        <p:txBody>
          <a:bodyPr wrap="square" lIns="92534" tIns="46268" rIns="92534" bIns="46268" numCol="1" anchorCtr="0" compatLnSpc="1">
            <a:prstTxWarp prst="textNoShape">
              <a:avLst/>
            </a:prstTxWarp>
          </a:bodyPr>
          <a:lstStyle/>
          <a:p>
            <a:pPr fontAlgn="base">
              <a:spcBef>
                <a:spcPct val="0"/>
              </a:spcBef>
              <a:spcAft>
                <a:spcPct val="0"/>
              </a:spcAft>
              <a:defRPr/>
            </a:pPr>
            <a:fld id="{1C1C3881-1E68-B14E-A3AF-914487359570}" type="slidenum">
              <a:rPr lang="en-US" smtClean="0">
                <a:ea typeface="ＭＳ Ｐゴシック" pitchFamily="-105" charset="-128"/>
                <a:cs typeface="ＭＳ Ｐゴシック" pitchFamily="-105" charset="-128"/>
              </a:rPr>
              <a:pPr fontAlgn="base">
                <a:spcBef>
                  <a:spcPct val="0"/>
                </a:spcBef>
                <a:spcAft>
                  <a:spcPct val="0"/>
                </a:spcAft>
                <a:defRPr/>
              </a:pPr>
              <a:t>46</a:t>
            </a:fld>
            <a:endParaRPr lang="en-US" dirty="0" smtClean="0">
              <a:ea typeface="ＭＳ Ｐゴシック" pitchFamily="-105" charset="-128"/>
              <a:cs typeface="ＭＳ Ｐゴシック" pitchFamily="-105"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878957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defTabSz="908041">
              <a:buFont typeface="Arial"/>
              <a:buChar char="•"/>
              <a:defRPr/>
            </a:pPr>
            <a:r>
              <a:rPr lang="en-US" sz="1100" dirty="0">
                <a:latin typeface="Arial"/>
                <a:cs typeface="Arial"/>
              </a:rPr>
              <a:t> Women of color, particularly Black, Latina, and Native women, have lower income than their white and Asian counterparts. </a:t>
            </a:r>
            <a:r>
              <a:rPr lang="en-US" sz="1100" dirty="0" err="1">
                <a:latin typeface="Arial"/>
                <a:cs typeface="Arial"/>
                <a:sym typeface="Wingdings"/>
              </a:rPr>
              <a:t></a:t>
            </a:r>
            <a:r>
              <a:rPr lang="en-US" sz="1100" dirty="0">
                <a:latin typeface="Arial"/>
                <a:cs typeface="Arial"/>
                <a:sym typeface="Wingdings"/>
              </a:rPr>
              <a:t> Implications for service access and ability to absorb new expenses that arise from SV.</a:t>
            </a:r>
          </a:p>
          <a:p>
            <a:pPr defTabSz="908041">
              <a:buFont typeface="Arial"/>
              <a:buChar char="•"/>
              <a:defRPr/>
            </a:pPr>
            <a:r>
              <a:rPr lang="en-US" sz="1100" dirty="0">
                <a:latin typeface="Arial"/>
                <a:cs typeface="Arial"/>
                <a:sym typeface="Wingdings"/>
              </a:rPr>
              <a:t>Discrimination in terms of getting accommodation from employers or schools </a:t>
            </a:r>
            <a:br>
              <a:rPr lang="en-US" sz="1100" dirty="0">
                <a:latin typeface="Arial"/>
                <a:cs typeface="Arial"/>
                <a:sym typeface="Wingdings"/>
              </a:rPr>
            </a:br>
            <a:endParaRPr lang="en-US" sz="1100" dirty="0">
              <a:latin typeface="Arial"/>
              <a:cs typeface="Arial"/>
              <a:sym typeface="Wingdings"/>
            </a:endParaRPr>
          </a:p>
          <a:p>
            <a:pPr defTabSz="908041">
              <a:buFont typeface="Arial"/>
              <a:buChar char="•"/>
              <a:defRPr/>
            </a:pPr>
            <a:r>
              <a:rPr lang="en-US" sz="1100" u="sng" dirty="0">
                <a:latin typeface="Arial"/>
                <a:cs typeface="Arial"/>
                <a:sym typeface="Wingdings"/>
              </a:rPr>
              <a:t>Example 1 from a lawyer representing a high school student who was assaulted by a classmate.  The survivor is a Latina girl who was raped by a classmate</a:t>
            </a:r>
            <a:r>
              <a:rPr lang="en-US" sz="1100" dirty="0">
                <a:latin typeface="Arial"/>
                <a:cs typeface="Arial"/>
                <a:sym typeface="Wingdings"/>
              </a:rPr>
              <a:t>: </a:t>
            </a:r>
            <a:r>
              <a:rPr lang="en-US" sz="1100" dirty="0">
                <a:latin typeface="Arial"/>
                <a:cs typeface="Arial"/>
              </a:rPr>
              <a:t>I think the school is treating her very badly because of her [METCO] status [her membership in a program for low-income students].  They’ve had some run-ins before with other [Program] students.  I think we have this whole kind of idea around [Program] students at this particular school, which is really B.S.  So I think she’s, in the accommodation sense, I feel like they’re not accommodating her safety needs.  He [the perpetrator] still continues to stay.  He’s currently at the school.  They’ve had </a:t>
            </a:r>
            <a:r>
              <a:rPr lang="en-US" sz="1100" i="1" dirty="0">
                <a:latin typeface="Arial"/>
                <a:cs typeface="Arial"/>
              </a:rPr>
              <a:t>no disciplinary action whatsoever against him.  And…we believe he’s assaulted someone else, and there’s a current police investigation going of another girl that he raped in another school.  Literally, picked up on her charges, two months later, picked up on another girl’s charges…  Kid’s a total perpetrator.  But they’re not going to take any of her safety needs into accommodation.  And I think that’s a direct result of the fact that she’s Latina and she’s not quote “from there.”  (Provider 103, lawyer) </a:t>
            </a:r>
          </a:p>
          <a:p>
            <a:pPr lvl="1" defTabSz="908041">
              <a:buFont typeface="Arial"/>
              <a:buChar char="•"/>
              <a:defRPr/>
            </a:pPr>
            <a:r>
              <a:rPr lang="en-US" sz="1100" dirty="0">
                <a:latin typeface="Arial"/>
                <a:cs typeface="Arial"/>
              </a:rPr>
              <a:t>this survivor’s </a:t>
            </a:r>
            <a:r>
              <a:rPr lang="en-US" sz="1100" b="1" dirty="0">
                <a:latin typeface="Arial"/>
                <a:cs typeface="Arial"/>
              </a:rPr>
              <a:t>grades “tanked,</a:t>
            </a:r>
            <a:r>
              <a:rPr lang="en-US" sz="1100" dirty="0">
                <a:latin typeface="Arial"/>
                <a:cs typeface="Arial"/>
              </a:rPr>
              <a:t>” her </a:t>
            </a:r>
            <a:r>
              <a:rPr lang="en-US" sz="1100" b="1" dirty="0">
                <a:latin typeface="Arial"/>
                <a:cs typeface="Arial"/>
              </a:rPr>
              <a:t>extracurricular involvement decreased</a:t>
            </a:r>
            <a:r>
              <a:rPr lang="en-US" sz="1100" dirty="0">
                <a:latin typeface="Arial"/>
                <a:cs typeface="Arial"/>
              </a:rPr>
              <a:t>, and she was </a:t>
            </a:r>
            <a:r>
              <a:rPr lang="en-US" sz="1100" b="1" dirty="0">
                <a:latin typeface="Arial"/>
                <a:cs typeface="Arial"/>
              </a:rPr>
              <a:t>unable to participate in an internship </a:t>
            </a:r>
            <a:r>
              <a:rPr lang="en-US" sz="1100" dirty="0">
                <a:latin typeface="Arial"/>
                <a:cs typeface="Arial"/>
              </a:rPr>
              <a:t>she had previously arranged.  These changed </a:t>
            </a:r>
            <a:r>
              <a:rPr lang="en-US" sz="1100" b="1" dirty="0">
                <a:latin typeface="Arial"/>
                <a:cs typeface="Arial"/>
              </a:rPr>
              <a:t>affected the college options available to her, adding up to a trajectory shift of the kind described above.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defTabSz="908091">
              <a:defRPr/>
            </a:pPr>
            <a:r>
              <a:rPr lang="en-US" dirty="0" smtClean="0"/>
              <a:t>Low-wage workers: (QUOTE):</a:t>
            </a:r>
            <a:br>
              <a:rPr lang="en-US" dirty="0" smtClean="0"/>
            </a:br>
            <a:r>
              <a:rPr lang="en-US" sz="800" dirty="0">
                <a:cs typeface="Century Gothic"/>
              </a:rPr>
              <a:t>The clients that work in the food industry or housekeeping…where you’re not a salaried employee…they usually don’t have much in terms of savings, and they are in jobs where if they don’t show up, they don’t get paid.  Maybe they can take two weeks off, but that means they’re not going to get paid those two weeks.  So that pretty quickly affects someone’s ability to pay their rent and pay their utility bills and buy food and take care of their kids.  </a:t>
            </a:r>
            <a:r>
              <a:rPr lang="en-US" sz="800">
                <a:cs typeface="Century Gothic"/>
              </a:rPr>
              <a:t>And then that also affects them emotionally…I’ve seen a lot of clients in that position really sink into a depression, where even if they could go back to work, they weren't in a position to…And unfortunately, I think those are the clients that are always in danger of becoming homeless…because they didn’t have that much to begin with… (Rape crisis administrator)</a:t>
            </a:r>
          </a:p>
          <a:p>
            <a:endParaRPr lang="en-US" smtClean="0"/>
          </a:p>
          <a:p>
            <a:pPr>
              <a:buFont typeface="Arial"/>
              <a:buChar char="•"/>
            </a:pPr>
            <a:r>
              <a:rPr lang="en-US" dirty="0" smtClean="0"/>
              <a:t>Let’s contrast this to a quote from a counselor who described the options available to her client who had access to assets: </a:t>
            </a:r>
            <a:br>
              <a:rPr lang="en-US" dirty="0" smtClean="0"/>
            </a:br>
            <a:r>
              <a:rPr lang="en-US" sz="800" dirty="0"/>
              <a:t>I have seen somebody…who was able to move [to a new home] because she did have assets.  It was a no-brainer.  It was going to happen, and it happened really quickly, and she didn‘t have to think twice about it.  And it was a huge relief.  So knowing you can afford co-payments for mental health care.  Knowing you could throw away every, you know, the sheet, the comforter, and the pillows and go out and drop a few hundred dollars for new bedding or even a new mattress.  Knowing you could take two weeks off and do nothing or go away, if you want.  (Provider 106, counselor) </a:t>
            </a:r>
            <a:br>
              <a:rPr lang="en-US" sz="800" dirty="0"/>
            </a:br>
            <a:endParaRPr lang="en-US" dirty="0" smtClean="0"/>
          </a:p>
          <a:p>
            <a:r>
              <a:rPr lang="en-US" dirty="0" smtClean="0"/>
              <a:t>Let’s unpack</a:t>
            </a:r>
            <a:r>
              <a:rPr lang="en-US" baseline="0" dirty="0" smtClean="0"/>
              <a:t> some of the overlapping themes apparent in this example, including Employment, Housing, Health Care</a:t>
            </a:r>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fontScale="55000" lnSpcReduction="20000"/>
          </a:bodyPr>
          <a:lstStyle/>
          <a:p>
            <a:pPr lvl="0">
              <a:buFont typeface="Arial"/>
              <a:buChar char="•"/>
            </a:pPr>
            <a:r>
              <a:rPr lang="en-US" sz="1000" u="sng" dirty="0">
                <a:latin typeface="Arial"/>
                <a:cs typeface="Arial"/>
              </a:rPr>
              <a:t>VC: (S</a:t>
            </a:r>
            <a:r>
              <a:rPr lang="en-US" sz="1000" b="1" u="sng" dirty="0">
                <a:latin typeface="Arial"/>
                <a:cs typeface="Arial"/>
              </a:rPr>
              <a:t>tate level)</a:t>
            </a:r>
            <a:endParaRPr lang="en-US" sz="1000" u="sng" dirty="0">
              <a:latin typeface="Arial"/>
              <a:cs typeface="Arial"/>
            </a:endParaRPr>
          </a:p>
          <a:p>
            <a:pPr marL="453133" indent="-227023">
              <a:buFont typeface="+mj-lt"/>
              <a:buAutoNum type="alphaLcPeriod"/>
            </a:pPr>
            <a:r>
              <a:rPr lang="en-US" sz="1000" dirty="0">
                <a:latin typeface="Arial"/>
                <a:cs typeface="Arial"/>
              </a:rPr>
              <a:t>Remove linguistic and administrative barriers</a:t>
            </a:r>
          </a:p>
          <a:p>
            <a:pPr marL="907150" lvl="1" indent="-227023">
              <a:buFont typeface="+mj-lt"/>
              <a:buAutoNum type="alphaLcPeriod"/>
            </a:pPr>
            <a:r>
              <a:rPr lang="en-US" sz="1000" b="1" dirty="0">
                <a:latin typeface="Arial"/>
                <a:cs typeface="Arial"/>
              </a:rPr>
              <a:t>Make sure all materials sent home after forensic exam include information about VC in several common languages</a:t>
            </a:r>
          </a:p>
          <a:p>
            <a:pPr marL="907150" lvl="1" indent="-227023">
              <a:buFont typeface="+mj-lt"/>
              <a:buAutoNum type="alphaLcPeriod"/>
            </a:pPr>
            <a:r>
              <a:rPr lang="en-US" sz="1000" b="1" dirty="0">
                <a:latin typeface="Arial"/>
                <a:cs typeface="Arial"/>
              </a:rPr>
              <a:t>Survivors received hospital bills after getting an evidence kit done, and they paid them because they did not know they were eligible for VC.  </a:t>
            </a:r>
            <a:r>
              <a:rPr lang="en-US" sz="1000" dirty="0">
                <a:latin typeface="Arial"/>
                <a:cs typeface="Arial"/>
              </a:rPr>
              <a:t>Send bills related to evidence collection kit directly to VC or include information about VC with hospital bills</a:t>
            </a:r>
          </a:p>
          <a:p>
            <a:pPr marL="453120" indent="-227010">
              <a:buFont typeface="+mj-lt"/>
              <a:buAutoNum type="alphaLcPeriod"/>
            </a:pPr>
            <a:r>
              <a:rPr lang="en-US" sz="1000" dirty="0">
                <a:latin typeface="Arial"/>
                <a:cs typeface="Arial"/>
              </a:rPr>
              <a:t>Expand covered expenses to include those related to moving and housing </a:t>
            </a:r>
            <a:r>
              <a:rPr lang="en-US" sz="1000" b="1" dirty="0">
                <a:latin typeface="Arial"/>
                <a:cs typeface="Arial"/>
              </a:rPr>
              <a:t>(House Bill 394 would have done this)</a:t>
            </a:r>
          </a:p>
          <a:p>
            <a:pPr marL="915400" lvl="1" indent="-227010">
              <a:buFont typeface="Arial"/>
              <a:buChar char="•"/>
            </a:pPr>
            <a:r>
              <a:rPr lang="en-US" sz="1000" b="1" dirty="0">
                <a:latin typeface="Arial"/>
                <a:cs typeface="Arial"/>
              </a:rPr>
              <a:t>Several states do this already: </a:t>
            </a:r>
            <a:r>
              <a:rPr lang="en-US" sz="1000" b="1" u="sng" dirty="0">
                <a:latin typeface="Arial"/>
                <a:cs typeface="Arial"/>
              </a:rPr>
              <a:t>California, Delaware, Texas, Wyoming, D.C. Indiana covers emergency housing expenses.</a:t>
            </a:r>
          </a:p>
          <a:p>
            <a:pPr marL="453120" indent="-227010" defTabSz="462285" eaLnBrk="1" fontAlgn="auto" hangingPunct="1">
              <a:spcBef>
                <a:spcPts val="0"/>
              </a:spcBef>
              <a:spcAft>
                <a:spcPts val="0"/>
              </a:spcAft>
              <a:buFont typeface="+mj-lt"/>
              <a:buAutoNum type="alphaLcPeriod"/>
              <a:defRPr/>
            </a:pPr>
            <a:r>
              <a:rPr lang="en-US" sz="1000" dirty="0">
                <a:latin typeface="Arial"/>
                <a:cs typeface="Arial"/>
              </a:rPr>
              <a:t>Create an emergency fund to cover urgent expenses</a:t>
            </a:r>
          </a:p>
          <a:p>
            <a:pPr marL="915400" lvl="1" indent="-227010" defTabSz="462285" eaLnBrk="1" fontAlgn="auto" hangingPunct="1">
              <a:spcBef>
                <a:spcPts val="0"/>
              </a:spcBef>
              <a:spcAft>
                <a:spcPts val="0"/>
              </a:spcAft>
              <a:buFont typeface="Arial"/>
              <a:buChar char="•"/>
              <a:defRPr/>
            </a:pPr>
            <a:r>
              <a:rPr lang="en-US" sz="1000" b="1" dirty="0">
                <a:latin typeface="Arial"/>
                <a:cs typeface="Arial"/>
              </a:rPr>
              <a:t>EX: Several participants noted that their clients cannot access HIV prophylaxis because they can’t afford the up front costs, and the time frame for VC is not set up to accommodate these immediate needs.  Thus some emergency funding is needed.</a:t>
            </a:r>
          </a:p>
          <a:p>
            <a:pPr marL="915400" lvl="1" indent="-227010" defTabSz="462285" eaLnBrk="1" fontAlgn="auto" hangingPunct="1">
              <a:spcBef>
                <a:spcPts val="0"/>
              </a:spcBef>
              <a:spcAft>
                <a:spcPts val="0"/>
              </a:spcAft>
              <a:buFont typeface="Arial"/>
              <a:buChar char="•"/>
              <a:defRPr/>
            </a:pPr>
            <a:r>
              <a:rPr lang="en-US" sz="1000" b="1" u="sng" dirty="0">
                <a:latin typeface="Arial"/>
                <a:cs typeface="Arial"/>
              </a:rPr>
              <a:t>At least 18 states + D.C. have emergency funds through their VC programs for those who would suffer an undue financial hardship without the award</a:t>
            </a:r>
            <a:r>
              <a:rPr lang="en-US" sz="1000" b="1" dirty="0">
                <a:latin typeface="Arial"/>
                <a:cs typeface="Arial"/>
              </a:rPr>
              <a:t>: NY (&lt;$2,500); AK; AZ; CA; </a:t>
            </a:r>
            <a:r>
              <a:rPr lang="en-US" sz="1000" dirty="0">
                <a:latin typeface="Arial"/>
                <a:cs typeface="Arial"/>
              </a:rPr>
              <a:t>CO (&lt;$1,000); FL (&lt;$1,000); IN (&lt;$500); Iowa (&lt;$500); KS; </a:t>
            </a:r>
            <a:r>
              <a:rPr lang="en-US" sz="1000" b="1" dirty="0">
                <a:latin typeface="Arial"/>
                <a:cs typeface="Arial"/>
              </a:rPr>
              <a:t>KY (&lt;$500)</a:t>
            </a:r>
            <a:r>
              <a:rPr lang="en-US" sz="1000" dirty="0">
                <a:latin typeface="Arial"/>
                <a:cs typeface="Arial"/>
              </a:rPr>
              <a:t>; MI (&lt;$500); NJ (&lt;$1000); </a:t>
            </a:r>
            <a:r>
              <a:rPr lang="en-US" sz="1000" b="1" dirty="0">
                <a:latin typeface="Arial"/>
                <a:cs typeface="Arial"/>
              </a:rPr>
              <a:t>South Dakota (&lt;$1000); </a:t>
            </a:r>
            <a:r>
              <a:rPr lang="en-US" sz="1000" dirty="0">
                <a:latin typeface="Arial"/>
                <a:cs typeface="Arial"/>
              </a:rPr>
              <a:t>TN (&lt;$500); TX (&lt;$1500); UT (&lt;$1000); VA (&lt;$2000); WI (&lt;$500); WY; D.C. ($1,000), </a:t>
            </a:r>
          </a:p>
          <a:p>
            <a:pPr marL="1377688" lvl="2" indent="-227010" defTabSz="462285" eaLnBrk="1" fontAlgn="auto" hangingPunct="1">
              <a:spcBef>
                <a:spcPts val="0"/>
              </a:spcBef>
              <a:spcAft>
                <a:spcPts val="0"/>
              </a:spcAft>
              <a:buFont typeface="Arial"/>
              <a:buChar char="•"/>
              <a:defRPr/>
            </a:pPr>
            <a:r>
              <a:rPr lang="en-US" sz="1000" b="1" dirty="0">
                <a:latin typeface="Arial"/>
                <a:cs typeface="Arial"/>
              </a:rPr>
              <a:t>Federal guidelines allow for this and state that a decision must be made within 72 hours</a:t>
            </a:r>
          </a:p>
          <a:p>
            <a:pPr marL="453120" indent="-227010">
              <a:buFont typeface="+mj-lt"/>
              <a:buAutoNum type="alphaLcPeriod"/>
            </a:pPr>
            <a:r>
              <a:rPr lang="en-US" sz="1000" dirty="0">
                <a:latin typeface="Arial"/>
                <a:cs typeface="Arial"/>
              </a:rPr>
              <a:t>Adjust eligibility: </a:t>
            </a:r>
          </a:p>
          <a:p>
            <a:pPr marL="907137" lvl="1" indent="-227010">
              <a:buFont typeface="Arial"/>
              <a:buChar char="•"/>
            </a:pPr>
            <a:r>
              <a:rPr lang="en-US" sz="1000" dirty="0">
                <a:latin typeface="Arial"/>
                <a:cs typeface="Arial"/>
              </a:rPr>
              <a:t>MA should explore the possibility of alternative methods of certifying victimization status, such as through community agencies where survivors seek services.  Medical and mental health care providers can be specially trained to collect information and verify the survivors’ claims without the use of the forensic exam. </a:t>
            </a:r>
          </a:p>
          <a:p>
            <a:pPr marL="907137" lvl="1" indent="-227010">
              <a:buFont typeface="Arial"/>
              <a:buChar char="•"/>
            </a:pPr>
            <a:r>
              <a:rPr lang="en-US" sz="1000" b="1" dirty="0">
                <a:latin typeface="Arial"/>
                <a:cs typeface="Arial"/>
              </a:rPr>
              <a:t>MA has several victim protection laws that accept validation of victim status from actors outside of either criminal justice or hospitals, including rape crisis counselors, shelter staff, and </a:t>
            </a:r>
            <a:r>
              <a:rPr lang="en-US" sz="1000" b="1">
                <a:latin typeface="Arial"/>
                <a:cs typeface="Arial"/>
              </a:rPr>
              <a:t>clergy</a:t>
            </a:r>
            <a:r>
              <a:rPr lang="en-US" sz="1000">
                <a:latin typeface="Arial"/>
                <a:cs typeface="Arial"/>
              </a:rPr>
              <a:t>.	</a:t>
            </a:r>
            <a:endParaRPr lang="en-US" sz="1000" dirty="0">
              <a:latin typeface="Arial"/>
              <a:cs typeface="Arial"/>
            </a:endParaRPr>
          </a:p>
          <a:p>
            <a:pPr marL="227010" indent="-227010" defTabSz="908041">
              <a:buFont typeface="Arial"/>
              <a:buChar char="•"/>
              <a:defRPr/>
            </a:pPr>
            <a:r>
              <a:rPr lang="en-US" sz="1000" u="sng" dirty="0">
                <a:latin typeface="Arial"/>
                <a:cs typeface="Arial"/>
              </a:rPr>
              <a:t>Financial Assistance: </a:t>
            </a:r>
          </a:p>
          <a:p>
            <a:pPr marL="689295" lvl="1" indent="-227010" defTabSz="908041">
              <a:buFont typeface="Arial"/>
              <a:buChar char="•"/>
              <a:defRPr/>
            </a:pPr>
            <a:r>
              <a:rPr lang="en-US" sz="1000" dirty="0">
                <a:latin typeface="Arial"/>
                <a:cs typeface="Arial"/>
              </a:rPr>
              <a:t>A local agency has a case management program &amp; until recently had a housing stabilization fund</a:t>
            </a:r>
          </a:p>
          <a:p>
            <a:pPr marL="689295" lvl="1" indent="-227010" defTabSz="908041">
              <a:buFont typeface="Arial"/>
              <a:buChar char="•"/>
              <a:defRPr/>
            </a:pPr>
            <a:r>
              <a:rPr lang="en-US" sz="1000" b="1" dirty="0">
                <a:latin typeface="Arial"/>
                <a:cs typeface="Arial"/>
              </a:rPr>
              <a:t>Colorado’s Office of Victim Assistance operates a fund of this kind to cover survivors’ emergency expenses beyond housing. </a:t>
            </a:r>
          </a:p>
          <a:p>
            <a:pPr marL="227010" indent="-227010" defTabSz="908041">
              <a:buFont typeface="Arial"/>
              <a:buChar char="•"/>
              <a:defRPr/>
            </a:pPr>
            <a:r>
              <a:rPr lang="en-US" sz="1000" u="sng" dirty="0">
                <a:latin typeface="Arial"/>
                <a:cs typeface="Arial"/>
              </a:rPr>
              <a:t>Subsidized housing (</a:t>
            </a:r>
            <a:r>
              <a:rPr lang="en-US" sz="1000" b="1" u="sng" dirty="0">
                <a:latin typeface="Arial"/>
                <a:cs typeface="Arial"/>
              </a:rPr>
              <a:t>State)</a:t>
            </a:r>
            <a:endParaRPr lang="en-US" sz="1000" u="sng" dirty="0">
              <a:latin typeface="Arial"/>
              <a:cs typeface="Arial"/>
            </a:endParaRPr>
          </a:p>
          <a:p>
            <a:pPr marL="453120" indent="-227010" defTabSz="908041">
              <a:buFont typeface="+mj-lt"/>
              <a:buAutoNum type="alphaLcParenR"/>
              <a:defRPr/>
            </a:pPr>
            <a:r>
              <a:rPr lang="en-US" sz="1000" dirty="0">
                <a:latin typeface="Arial"/>
                <a:cs typeface="Arial"/>
              </a:rPr>
              <a:t> Improve access to priority status for non-IPV sexual assault survivor: </a:t>
            </a:r>
            <a:r>
              <a:rPr lang="en-US" sz="1000" dirty="0">
                <a:solidFill>
                  <a:srgbClr val="000000"/>
                </a:solidFill>
                <a:latin typeface="Arial"/>
                <a:cs typeface="Arial"/>
              </a:rPr>
              <a:t> </a:t>
            </a:r>
            <a:r>
              <a:rPr lang="en-US" sz="1000" b="1" dirty="0">
                <a:solidFill>
                  <a:srgbClr val="000000"/>
                </a:solidFill>
                <a:latin typeface="Arial"/>
                <a:cs typeface="Arial"/>
              </a:rPr>
              <a:t>Train housing staff and update guidelines</a:t>
            </a:r>
            <a:endParaRPr lang="en-US" sz="1000" b="1" dirty="0">
              <a:latin typeface="Arial"/>
              <a:cs typeface="Arial"/>
            </a:endParaRPr>
          </a:p>
          <a:p>
            <a:pPr marL="453120" indent="-227010" defTabSz="908041">
              <a:buFont typeface="+mj-lt"/>
              <a:buAutoNum type="alphaLcParenR"/>
              <a:defRPr/>
            </a:pPr>
            <a:r>
              <a:rPr lang="en-US" sz="1000" b="1" dirty="0">
                <a:latin typeface="Arial"/>
                <a:cs typeface="Arial"/>
              </a:rPr>
              <a:t>Shelter: non-IPV survivors have different needs, which may not correspond to IPV shelter rules (e.g., keep car, continue working)</a:t>
            </a:r>
            <a:endParaRPr lang="en-US" sz="1000" dirty="0">
              <a:latin typeface="Arial"/>
              <a:cs typeface="Arial"/>
            </a:endParaRPr>
          </a:p>
          <a:p>
            <a:pPr marL="453120" indent="-227010" defTabSz="908041">
              <a:buFont typeface="+mj-lt"/>
              <a:buAutoNum type="alphaLcParenR"/>
              <a:defRPr/>
            </a:pPr>
            <a:r>
              <a:rPr lang="en-US" sz="1000" dirty="0">
                <a:latin typeface="Arial"/>
                <a:cs typeface="Arial"/>
              </a:rPr>
              <a:t>Create VAWA style housing protections for non-IPV survivors in state housing </a:t>
            </a:r>
            <a:r>
              <a:rPr lang="en-US" sz="1000" b="1" dirty="0">
                <a:latin typeface="Arial"/>
                <a:cs typeface="Arial"/>
              </a:rPr>
              <a:t>(Senate Bill 2402 would have done this)</a:t>
            </a:r>
          </a:p>
          <a:p>
            <a:pPr marL="227010" indent="-227010" defTabSz="908041">
              <a:buFont typeface="Arial"/>
              <a:buChar char="•"/>
              <a:defRPr/>
            </a:pPr>
            <a:r>
              <a:rPr lang="en-US" sz="1000" u="sng" dirty="0">
                <a:latin typeface="Arial"/>
                <a:cs typeface="Arial"/>
              </a:rPr>
              <a:t>Employment protections</a:t>
            </a:r>
          </a:p>
          <a:p>
            <a:pPr marL="457446" indent="-231336" defTabSz="908041">
              <a:buFont typeface="+mj-lt"/>
              <a:buAutoNum type="alphaLcParenR"/>
              <a:defRPr/>
            </a:pPr>
            <a:r>
              <a:rPr lang="en-US" sz="1000" dirty="0">
                <a:latin typeface="Arial"/>
                <a:cs typeface="Arial"/>
              </a:rPr>
              <a:t>Job-protected time off &amp; protection from termination: </a:t>
            </a:r>
          </a:p>
          <a:p>
            <a:pPr marL="687488" indent="-227010" defTabSz="908041">
              <a:buFont typeface="Arial"/>
              <a:buChar char="•"/>
              <a:defRPr/>
            </a:pPr>
            <a:r>
              <a:rPr lang="en-US" sz="1000" b="1" dirty="0">
                <a:latin typeface="Arial"/>
                <a:cs typeface="Arial"/>
              </a:rPr>
              <a:t>9 states + D.C. have laws in place to protect the employment rights of non-IPV sexual violence survivors</a:t>
            </a:r>
            <a:r>
              <a:rPr lang="en-US" sz="1000" dirty="0">
                <a:latin typeface="Arial"/>
                <a:cs typeface="Arial"/>
              </a:rPr>
              <a:t>, including such rights as time off for recovery and protection against termination related to the victimization.</a:t>
            </a:r>
          </a:p>
          <a:p>
            <a:pPr marL="921863" indent="-227010" defTabSz="908041">
              <a:buFont typeface="Arial"/>
              <a:buChar char="•"/>
              <a:defRPr/>
            </a:pPr>
            <a:r>
              <a:rPr lang="en-US" sz="1000" dirty="0">
                <a:latin typeface="Arial"/>
                <a:cs typeface="Arial"/>
              </a:rPr>
              <a:t>States with protected leave laws: </a:t>
            </a:r>
            <a:r>
              <a:rPr lang="en-US" sz="1000" b="1" dirty="0">
                <a:latin typeface="Arial"/>
                <a:cs typeface="Arial"/>
              </a:rPr>
              <a:t>CA</a:t>
            </a:r>
            <a:r>
              <a:rPr lang="en-US" sz="1000" dirty="0">
                <a:latin typeface="Arial"/>
                <a:cs typeface="Arial"/>
              </a:rPr>
              <a:t>, CO, DC, FL, HI, IL, </a:t>
            </a:r>
            <a:r>
              <a:rPr lang="en-US" sz="1000" b="1" dirty="0">
                <a:latin typeface="Arial"/>
                <a:cs typeface="Arial"/>
              </a:rPr>
              <a:t>KS, </a:t>
            </a:r>
            <a:r>
              <a:rPr lang="en-US" sz="1000" dirty="0">
                <a:latin typeface="Arial"/>
                <a:cs typeface="Arial"/>
              </a:rPr>
              <a:t>ME, OR, WA. </a:t>
            </a:r>
          </a:p>
          <a:p>
            <a:pPr marL="921863" indent="-227010" defTabSz="908041">
              <a:buFont typeface="Arial"/>
              <a:buChar char="•"/>
              <a:defRPr/>
            </a:pPr>
            <a:r>
              <a:rPr lang="en-US" sz="1000" dirty="0">
                <a:latin typeface="Arial"/>
                <a:cs typeface="Arial"/>
              </a:rPr>
              <a:t>S. 918 would have created unpaid leave for rape victims in MA</a:t>
            </a:r>
          </a:p>
          <a:p>
            <a:pPr marL="921863" indent="-227010" defTabSz="908041">
              <a:buFont typeface="Arial"/>
              <a:buChar char="•"/>
              <a:defRPr/>
            </a:pPr>
            <a:r>
              <a:rPr lang="en-US" sz="1000" b="1" dirty="0">
                <a:latin typeface="Arial"/>
                <a:cs typeface="Arial"/>
              </a:rPr>
              <a:t>33 states, </a:t>
            </a:r>
            <a:r>
              <a:rPr lang="en-US" sz="1000" b="1" u="sng" dirty="0">
                <a:latin typeface="Arial"/>
                <a:cs typeface="Arial"/>
              </a:rPr>
              <a:t>including MA</a:t>
            </a:r>
            <a:r>
              <a:rPr lang="en-US" sz="1000" b="1" dirty="0">
                <a:latin typeface="Arial"/>
                <a:cs typeface="Arial"/>
              </a:rPr>
              <a:t>, have crime victim job protection laws, which prohibit employers from punishing employees who take time off to attend court under some circumstances, such as responding to a subpoena. </a:t>
            </a:r>
            <a:r>
              <a:rPr lang="en-US" sz="1000" dirty="0">
                <a:latin typeface="Arial"/>
                <a:cs typeface="Arial"/>
              </a:rPr>
              <a:t> </a:t>
            </a:r>
          </a:p>
          <a:p>
            <a:pPr marL="457446" indent="-231336" defTabSz="908041">
              <a:buFont typeface="+mj-lt"/>
              <a:buAutoNum type="alphaLcParenR"/>
              <a:defRPr/>
            </a:pPr>
            <a:r>
              <a:rPr lang="en-US" sz="1000" dirty="0">
                <a:latin typeface="Arial"/>
                <a:cs typeface="Arial"/>
              </a:rPr>
              <a:t>In MA, unemployment insurance is </a:t>
            </a:r>
            <a:r>
              <a:rPr lang="en-US" sz="1000" u="sng" dirty="0">
                <a:latin typeface="Arial"/>
                <a:cs typeface="Arial"/>
              </a:rPr>
              <a:t>unavailable </a:t>
            </a:r>
            <a:r>
              <a:rPr lang="en-US" sz="1000" dirty="0">
                <a:latin typeface="Arial"/>
                <a:cs typeface="Arial"/>
              </a:rPr>
              <a:t>to survivors who lose their jobs for reasons related to non-IPV sexual victimization that occurred outside the workplace.  </a:t>
            </a:r>
          </a:p>
          <a:p>
            <a:pPr marL="687488" indent="-227010" defTabSz="908041">
              <a:buFont typeface="Arial"/>
              <a:buChar char="•"/>
              <a:defRPr/>
            </a:pPr>
            <a:r>
              <a:rPr lang="en-US" sz="1000" b="1" dirty="0">
                <a:latin typeface="Arial"/>
                <a:cs typeface="Arial"/>
              </a:rPr>
              <a:t>9 states give access to UI to SA survivors: Alaska, Hawaii, Indiana, Montana, New Mexico, N. Carolina, N. Dakota, Oregon, VT</a:t>
            </a:r>
          </a:p>
          <a:p>
            <a:pPr marL="687488" indent="-227010" defTabSz="908041">
              <a:buFont typeface="Arial"/>
              <a:buChar char="•"/>
              <a:defRPr/>
            </a:pPr>
            <a:r>
              <a:rPr lang="en-US" sz="1000" b="1" dirty="0">
                <a:latin typeface="Arial"/>
                <a:cs typeface="Arial"/>
              </a:rPr>
              <a:t>**MA has a law protecting DV survivors, which can be expanded to include non-IPV SA survivors (Mass Gen Law </a:t>
            </a:r>
            <a:r>
              <a:rPr lang="en-US" sz="1000" b="1" dirty="0" err="1">
                <a:latin typeface="Arial"/>
                <a:cs typeface="Arial"/>
              </a:rPr>
              <a:t>Ch</a:t>
            </a:r>
            <a:r>
              <a:rPr lang="en-US" sz="1000" b="1" dirty="0">
                <a:latin typeface="Arial"/>
                <a:cs typeface="Arial"/>
              </a:rPr>
              <a:t> 1, Section 25)</a:t>
            </a:r>
            <a:endParaRPr lang="en-US" sz="1000" dirty="0">
              <a:latin typeface="Arial"/>
              <a:cs typeface="Arial"/>
            </a:endParaRPr>
          </a:p>
          <a:p>
            <a:pPr marL="915400" lvl="1" indent="-227010" defTabSz="908041">
              <a:defRPr/>
            </a:pPr>
            <a:r>
              <a:rPr lang="en-US" sz="1000" dirty="0">
                <a:latin typeface="Arial"/>
                <a:cs typeface="Arial"/>
              </a:rPr>
              <a:t>  </a:t>
            </a:r>
          </a:p>
          <a:p>
            <a:pPr marL="227010" indent="-227010" defTabSz="908041">
              <a:buFont typeface="Arial"/>
              <a:buChar char="•"/>
              <a:defRPr/>
            </a:pPr>
            <a:r>
              <a:rPr lang="en-US" sz="1000" b="1" dirty="0">
                <a:latin typeface="Arial"/>
                <a:cs typeface="Arial"/>
              </a:rPr>
              <a:t>CLOSING IDEA: Survivors of this type of violence often experience major economic consequences, and there are several straightforward ways to address this problem using state policy.</a:t>
            </a:r>
          </a:p>
          <a:p>
            <a:pPr marL="1135051" lvl="2" indent="-227010" defTabSz="908041">
              <a:buFont typeface="+mj-lt"/>
              <a:buAutoNum type="alphaLcParenR"/>
              <a:defRPr/>
            </a:pPr>
            <a:endParaRPr lang="en-US" sz="1200" dirty="0">
              <a:latin typeface="Arial"/>
              <a:cs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
          <p:cNvSpPr>
            <a:spLocks noGrp="1" noRot="1" noChangeAspect="1" noChangeArrowheads="1" noTextEdit="1"/>
          </p:cNvSpPr>
          <p:nvPr>
            <p:ph type="sldImg"/>
          </p:nvPr>
        </p:nvSpPr>
        <p:spPr>
          <a:xfrm>
            <a:off x="879475" y="692150"/>
            <a:ext cx="5195888" cy="3465513"/>
          </a:xfrm>
          <a:solidFill>
            <a:srgbClr val="FFFFFF"/>
          </a:solidFill>
          <a:ln/>
        </p:spPr>
      </p:sp>
      <p:sp>
        <p:nvSpPr>
          <p:cNvPr id="12288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marL="230176" indent="-230176" eaLnBrk="1" hangingPunct="1">
              <a:buFont typeface="Arial"/>
              <a:buChar char="•"/>
              <a:defRPr/>
            </a:pPr>
            <a:r>
              <a:rPr lang="en-US" sz="1200" dirty="0" smtClean="0">
                <a:latin typeface="Arial"/>
                <a:cs typeface="Arial"/>
                <a:sym typeface="Century Gothic" pitchFamily="34" charset="0"/>
              </a:rPr>
              <a:t>SV </a:t>
            </a:r>
            <a:r>
              <a:rPr lang="en-US" sz="1200" dirty="0">
                <a:latin typeface="Arial"/>
                <a:cs typeface="Arial"/>
                <a:sym typeface="Wingdings"/>
              </a:rPr>
              <a:t> </a:t>
            </a:r>
            <a:r>
              <a:rPr lang="en-US" sz="1200" dirty="0">
                <a:latin typeface="Arial"/>
                <a:cs typeface="Arial"/>
                <a:sym typeface="Century Gothic" pitchFamily="34" charset="0"/>
              </a:rPr>
              <a:t>Costs (Miller, Cohen, &amp; </a:t>
            </a:r>
            <a:r>
              <a:rPr lang="en-US" sz="1200" dirty="0" err="1">
                <a:latin typeface="Arial"/>
                <a:cs typeface="Arial"/>
                <a:sym typeface="Century Gothic" pitchFamily="34" charset="0"/>
              </a:rPr>
              <a:t>Weirsma</a:t>
            </a:r>
            <a:r>
              <a:rPr lang="en-US" sz="1200" dirty="0">
                <a:latin typeface="Arial"/>
                <a:cs typeface="Arial"/>
                <a:sym typeface="Century Gothic" pitchFamily="34" charset="0"/>
              </a:rPr>
              <a:t>, 1996; Post, </a:t>
            </a:r>
            <a:r>
              <a:rPr lang="en-US" sz="1200" dirty="0" err="1">
                <a:latin typeface="Arial"/>
                <a:cs typeface="Arial"/>
                <a:sym typeface="Century Gothic" pitchFamily="34" charset="0"/>
              </a:rPr>
              <a:t>Mezey</a:t>
            </a:r>
            <a:r>
              <a:rPr lang="en-US" sz="1200" dirty="0">
                <a:latin typeface="Arial"/>
                <a:cs typeface="Arial"/>
                <a:sym typeface="Century Gothic" pitchFamily="34" charset="0"/>
              </a:rPr>
              <a:t>, Maxwell, &amp; </a:t>
            </a:r>
            <a:r>
              <a:rPr lang="en-US" sz="1200" dirty="0" err="1">
                <a:latin typeface="Arial"/>
                <a:cs typeface="Arial"/>
                <a:sym typeface="Century Gothic" pitchFamily="34" charset="0"/>
              </a:rPr>
              <a:t>Wibert</a:t>
            </a:r>
            <a:r>
              <a:rPr lang="en-US" sz="1200" dirty="0">
                <a:latin typeface="Arial"/>
                <a:cs typeface="Arial"/>
                <a:sym typeface="Century Gothic" pitchFamily="34" charset="0"/>
              </a:rPr>
              <a:t>, </a:t>
            </a:r>
            <a:r>
              <a:rPr lang="en-US" sz="1200" dirty="0" smtClean="0">
                <a:latin typeface="Arial"/>
                <a:cs typeface="Arial"/>
                <a:sym typeface="Century Gothic" pitchFamily="34" charset="0"/>
              </a:rPr>
              <a:t>2002</a:t>
            </a:r>
            <a:endParaRPr lang="en-US" sz="1200" dirty="0">
              <a:latin typeface="Arial"/>
              <a:cs typeface="Arial"/>
              <a:sym typeface="Century Gothic" pitchFamily="34" charset="0"/>
            </a:endParaRPr>
          </a:p>
          <a:p>
            <a:pPr marL="458087" lvl="1" indent="-230176" eaLnBrk="1" hangingPunct="1">
              <a:buFont typeface="Arial"/>
              <a:buChar char="•"/>
              <a:defRPr/>
            </a:pPr>
            <a:endParaRPr lang="en-US" sz="1200" dirty="0" smtClean="0">
              <a:latin typeface="Arial"/>
              <a:cs typeface="Arial"/>
              <a:sym typeface="Century Gothic" pitchFamily="34" charset="0"/>
            </a:endParaRPr>
          </a:p>
          <a:p>
            <a:pPr marL="458087" lvl="1" indent="-230176" eaLnBrk="1" hangingPunct="1">
              <a:buFont typeface="Arial"/>
              <a:buChar char="•"/>
              <a:defRPr/>
            </a:pPr>
            <a:r>
              <a:rPr lang="en-US" sz="1200" dirty="0" smtClean="0">
                <a:latin typeface="Arial"/>
                <a:cs typeface="Arial"/>
                <a:sym typeface="Century Gothic" pitchFamily="34" charset="0"/>
              </a:rPr>
              <a:t>These </a:t>
            </a:r>
            <a:r>
              <a:rPr lang="en-US" sz="1200" dirty="0">
                <a:latin typeface="Arial"/>
                <a:cs typeface="Arial"/>
                <a:sym typeface="Century Gothic" pitchFamily="34" charset="0"/>
              </a:rPr>
              <a:t>are 1993 dollars. For comparison, this translates to $</a:t>
            </a:r>
            <a:r>
              <a:rPr lang="en-US" sz="1200" dirty="0" smtClean="0">
                <a:latin typeface="Arial"/>
                <a:cs typeface="Arial"/>
                <a:sym typeface="Century Gothic" pitchFamily="34" charset="0"/>
              </a:rPr>
              <a:t>125,684 per </a:t>
            </a:r>
            <a:r>
              <a:rPr lang="en-US" sz="1200" dirty="0">
                <a:latin typeface="Arial"/>
                <a:cs typeface="Arial"/>
                <a:sym typeface="Century Gothic" pitchFamily="34" charset="0"/>
              </a:rPr>
              <a:t>victimization in 2012 dollars and </a:t>
            </a:r>
            <a:r>
              <a:rPr lang="en-US" sz="1200" b="1" dirty="0">
                <a:latin typeface="Arial"/>
                <a:cs typeface="Arial"/>
                <a:sym typeface="Century Gothic" pitchFamily="34" charset="0"/>
              </a:rPr>
              <a:t>aggregates to $203.3B </a:t>
            </a:r>
            <a:r>
              <a:rPr lang="en-US" sz="1200" b="1" dirty="0" smtClean="0">
                <a:latin typeface="Arial"/>
                <a:cs typeface="Arial"/>
                <a:sym typeface="Century Gothic" pitchFamily="34" charset="0"/>
              </a:rPr>
              <a:t>today</a:t>
            </a:r>
          </a:p>
          <a:p>
            <a:pPr marL="458087" lvl="1" indent="-230176" eaLnBrk="1" hangingPunct="1">
              <a:buFont typeface="Arial"/>
              <a:buChar char="•"/>
              <a:defRPr/>
            </a:pPr>
            <a:endParaRPr lang="en-US" sz="1200" b="1" dirty="0" smtClean="0">
              <a:latin typeface="Arial"/>
              <a:cs typeface="Arial"/>
              <a:sym typeface="Century Gothic" pitchFamily="34" charset="0"/>
            </a:endParaRPr>
          </a:p>
          <a:p>
            <a:pPr marL="228620" lvl="0" indent="-230176" eaLnBrk="1" hangingPunct="1">
              <a:buFont typeface="Arial"/>
              <a:buChar char="•"/>
              <a:defRPr/>
            </a:pPr>
            <a:r>
              <a:rPr lang="en-US" sz="1200" b="1" dirty="0" smtClean="0">
                <a:latin typeface="Arial"/>
                <a:cs typeface="Arial"/>
                <a:sym typeface="Century Gothic" pitchFamily="34" charset="0"/>
              </a:rPr>
              <a:t>SV </a:t>
            </a:r>
            <a:r>
              <a:rPr lang="en-US" sz="1200" b="1" dirty="0" smtClean="0">
                <a:latin typeface="Arial"/>
                <a:cs typeface="Arial"/>
                <a:sym typeface="Wingdings" pitchFamily="2" charset="2"/>
              </a:rPr>
              <a:t> </a:t>
            </a:r>
            <a:r>
              <a:rPr lang="en-US" sz="1200" b="0" dirty="0" smtClean="0">
                <a:latin typeface="Arial"/>
                <a:cs typeface="Arial"/>
                <a:sym typeface="Wingdings" pitchFamily="2" charset="2"/>
              </a:rPr>
              <a:t>Employment effects:</a:t>
            </a:r>
          </a:p>
          <a:p>
            <a:pPr marL="458087" lvl="1" indent="-230176" eaLnBrk="1" hangingPunct="1">
              <a:buFont typeface="Arial"/>
              <a:buChar char="•"/>
              <a:defRPr/>
            </a:pPr>
            <a:r>
              <a:rPr lang="en-US" sz="1200" b="0" dirty="0" smtClean="0">
                <a:latin typeface="Arial"/>
                <a:cs typeface="Arial"/>
                <a:sym typeface="Wingdings" pitchFamily="2" charset="2"/>
              </a:rPr>
              <a:t>Time off from work (</a:t>
            </a:r>
            <a:r>
              <a:rPr lang="en-US" sz="1200" b="0" dirty="0" err="1" smtClean="0">
                <a:latin typeface="Arial"/>
                <a:cs typeface="Arial"/>
                <a:sym typeface="Wingdings" pitchFamily="2" charset="2"/>
              </a:rPr>
              <a:t>Tjaden</a:t>
            </a:r>
            <a:r>
              <a:rPr lang="en-US" sz="1200" b="0" baseline="0" dirty="0" smtClean="0">
                <a:latin typeface="Arial"/>
                <a:cs typeface="Arial"/>
                <a:sym typeface="Wingdings" pitchFamily="2" charset="2"/>
              </a:rPr>
              <a:t> &amp; </a:t>
            </a:r>
            <a:r>
              <a:rPr lang="en-US" sz="1200" b="0" baseline="0" dirty="0" err="1" smtClean="0">
                <a:latin typeface="Arial"/>
                <a:cs typeface="Arial"/>
                <a:sym typeface="Wingdings" pitchFamily="2" charset="2"/>
              </a:rPr>
              <a:t>Thoennes</a:t>
            </a:r>
            <a:r>
              <a:rPr lang="en-US" sz="1200" b="0" baseline="0" dirty="0" smtClean="0">
                <a:latin typeface="Arial"/>
                <a:cs typeface="Arial"/>
                <a:sym typeface="Wingdings" pitchFamily="2" charset="2"/>
              </a:rPr>
              <a:t>)</a:t>
            </a:r>
          </a:p>
          <a:p>
            <a:pPr marL="458087" lvl="1" indent="-230176" eaLnBrk="1" hangingPunct="1">
              <a:buFont typeface="Arial"/>
              <a:buChar char="•"/>
              <a:defRPr/>
            </a:pPr>
            <a:r>
              <a:rPr lang="en-US" sz="1200" b="0" baseline="0" dirty="0" smtClean="0">
                <a:latin typeface="Arial"/>
                <a:cs typeface="Arial"/>
                <a:sym typeface="Wingdings" pitchFamily="2" charset="2"/>
              </a:rPr>
              <a:t>Survivors of physical or sexual assault have greater levels of unemployment at follow up, particularly for those who are re-victimized</a:t>
            </a:r>
          </a:p>
          <a:p>
            <a:pPr marL="458087" lvl="1" indent="-230176" eaLnBrk="1" hangingPunct="1">
              <a:buFont typeface="Arial"/>
              <a:buChar char="•"/>
              <a:defRPr/>
            </a:pPr>
            <a:endParaRPr lang="en-US" sz="1200" b="0" baseline="0" dirty="0" smtClean="0">
              <a:latin typeface="Arial"/>
              <a:cs typeface="Arial"/>
              <a:sym typeface="Wingdings" pitchFamily="2" charset="2"/>
            </a:endParaRPr>
          </a:p>
          <a:p>
            <a:pPr marL="228620" lvl="0" indent="-230176" eaLnBrk="1" hangingPunct="1">
              <a:buFont typeface="Arial"/>
              <a:buChar char="•"/>
              <a:defRPr/>
            </a:pPr>
            <a:r>
              <a:rPr lang="en-US" sz="1200" b="1" dirty="0" smtClean="0">
                <a:latin typeface="Arial"/>
                <a:cs typeface="Arial"/>
                <a:sym typeface="Century Gothic" pitchFamily="34" charset="0"/>
              </a:rPr>
              <a:t>SV </a:t>
            </a:r>
            <a:r>
              <a:rPr lang="en-US" sz="1200" b="1" dirty="0" smtClean="0">
                <a:latin typeface="Arial"/>
                <a:cs typeface="Arial"/>
                <a:sym typeface="Wingdings" pitchFamily="2" charset="2"/>
              </a:rPr>
              <a:t> </a:t>
            </a:r>
            <a:r>
              <a:rPr lang="en-US" sz="1200" b="0" dirty="0" smtClean="0">
                <a:latin typeface="Arial"/>
                <a:cs typeface="Arial"/>
                <a:sym typeface="Wingdings" pitchFamily="2" charset="2"/>
              </a:rPr>
              <a:t>Decreased</a:t>
            </a:r>
            <a:r>
              <a:rPr lang="en-US" sz="1200" b="0" baseline="0" dirty="0" smtClean="0">
                <a:latin typeface="Arial"/>
                <a:cs typeface="Arial"/>
                <a:sym typeface="Wingdings" pitchFamily="2" charset="2"/>
              </a:rPr>
              <a:t> earnings</a:t>
            </a:r>
          </a:p>
          <a:p>
            <a:pPr marL="458087" lvl="1" indent="-230176" eaLnBrk="1" hangingPunct="1">
              <a:buFont typeface="Arial"/>
              <a:buChar char="•"/>
              <a:defRPr/>
            </a:pPr>
            <a:r>
              <a:rPr lang="en-US" sz="1200" b="0" baseline="0" dirty="0" smtClean="0">
                <a:latin typeface="Arial"/>
                <a:cs typeface="Arial"/>
                <a:sym typeface="Wingdings" pitchFamily="2" charset="2"/>
              </a:rPr>
              <a:t>MacMillan’s Life course perspective: Those who are violently victimized in adolescence have lower educational and occupational success, and thus earn less as adults.  </a:t>
            </a:r>
          </a:p>
          <a:p>
            <a:pPr marL="687557" lvl="2" indent="-230176" eaLnBrk="1" hangingPunct="1">
              <a:buFont typeface="Arial"/>
              <a:buChar char="•"/>
              <a:defRPr/>
            </a:pPr>
            <a:r>
              <a:rPr lang="en-US" sz="600" kern="1200" dirty="0" smtClean="0">
                <a:solidFill>
                  <a:schemeClr val="tx1"/>
                </a:solidFill>
                <a:effectLst/>
                <a:latin typeface="Gill Sans" charset="0"/>
                <a:ea typeface="MS PGothic" pitchFamily="34" charset="-128"/>
                <a:cs typeface="MS PGothic" charset="0"/>
              </a:rPr>
              <a:t>SA in adolescence was associated with significantly lower annual earnings (by $3,150) among a Canadian sample, but he did not find a parallel effect in a U.S. sample</a:t>
            </a:r>
          </a:p>
          <a:p>
            <a:pPr marL="458087" lvl="1" indent="-230176" eaLnBrk="1" hangingPunct="1">
              <a:buFont typeface="Arial"/>
              <a:buChar char="•"/>
              <a:defRPr/>
            </a:pPr>
            <a:r>
              <a:rPr lang="en-US" sz="1200" b="1" kern="1200" dirty="0" smtClean="0">
                <a:solidFill>
                  <a:schemeClr val="tx1"/>
                </a:solidFill>
                <a:effectLst/>
                <a:latin typeface="Gill Sans" charset="0"/>
                <a:ea typeface="MS PGothic" pitchFamily="34" charset="-128"/>
                <a:cs typeface="Arial"/>
                <a:sym typeface="Century Gothic" pitchFamily="34" charset="0"/>
              </a:rPr>
              <a:t>Byrne</a:t>
            </a:r>
            <a:r>
              <a:rPr lang="en-US" sz="1200" b="0" kern="1200" dirty="0" smtClean="0">
                <a:solidFill>
                  <a:schemeClr val="tx1"/>
                </a:solidFill>
                <a:effectLst/>
                <a:latin typeface="Gill Sans" charset="0"/>
                <a:ea typeface="MS PGothic" pitchFamily="34" charset="-128"/>
                <a:cs typeface="Arial"/>
                <a:sym typeface="Century Gothic" pitchFamily="34" charset="0"/>
              </a:rPr>
              <a:t> et al.</a:t>
            </a:r>
            <a:r>
              <a:rPr lang="en-US" sz="1200" b="0" kern="1200" baseline="0" dirty="0" smtClean="0">
                <a:solidFill>
                  <a:schemeClr val="tx1"/>
                </a:solidFill>
                <a:effectLst/>
                <a:latin typeface="Gill Sans" charset="0"/>
                <a:ea typeface="MS PGothic" pitchFamily="34" charset="-128"/>
                <a:cs typeface="Arial"/>
                <a:sym typeface="Century Gothic" pitchFamily="34" charset="0"/>
              </a:rPr>
              <a:t> found that women with a history of DV/SA who were </a:t>
            </a:r>
            <a:r>
              <a:rPr lang="en-US" sz="1200" b="0" kern="1200" baseline="0" dirty="0" err="1" smtClean="0">
                <a:solidFill>
                  <a:schemeClr val="tx1"/>
                </a:solidFill>
                <a:effectLst/>
                <a:latin typeface="Gill Sans" charset="0"/>
                <a:ea typeface="MS PGothic" pitchFamily="34" charset="-128"/>
                <a:cs typeface="Arial"/>
                <a:sym typeface="Century Gothic" pitchFamily="34" charset="0"/>
              </a:rPr>
              <a:t>revictimized</a:t>
            </a:r>
            <a:r>
              <a:rPr lang="en-US" sz="1200" b="0" kern="1200" baseline="0" dirty="0" smtClean="0">
                <a:solidFill>
                  <a:schemeClr val="tx1"/>
                </a:solidFill>
                <a:effectLst/>
                <a:latin typeface="Gill Sans" charset="0"/>
                <a:ea typeface="MS PGothic" pitchFamily="34" charset="-128"/>
                <a:cs typeface="Arial"/>
                <a:sym typeface="Century Gothic" pitchFamily="34" charset="0"/>
              </a:rPr>
              <a:t> were twice as likely to fall into poverty at time 2.</a:t>
            </a:r>
          </a:p>
          <a:p>
            <a:pPr marL="458087" lvl="1" indent="-230176" eaLnBrk="1" hangingPunct="1">
              <a:buFont typeface="Arial"/>
              <a:buChar char="•"/>
              <a:defRPr/>
            </a:pPr>
            <a:endParaRPr lang="en-US" sz="1200" b="0" kern="1200" baseline="0" dirty="0" smtClean="0">
              <a:solidFill>
                <a:schemeClr val="tx1"/>
              </a:solidFill>
              <a:effectLst/>
              <a:latin typeface="Gill Sans" charset="0"/>
              <a:ea typeface="MS PGothic" pitchFamily="34" charset="-128"/>
              <a:cs typeface="Arial"/>
              <a:sym typeface="Century Gothic" pitchFamily="34" charset="0"/>
            </a:endParaRPr>
          </a:p>
          <a:p>
            <a:pPr marL="228620" lvl="0" indent="-230176" eaLnBrk="1" hangingPunct="1">
              <a:buFont typeface="Arial"/>
              <a:buChar char="•"/>
              <a:defRPr/>
            </a:pPr>
            <a:r>
              <a:rPr lang="en-US" sz="1200" b="1" kern="1200" baseline="0" dirty="0" smtClean="0">
                <a:solidFill>
                  <a:schemeClr val="tx1"/>
                </a:solidFill>
                <a:effectLst/>
                <a:latin typeface="Gill Sans" charset="0"/>
                <a:ea typeface="MS PGothic" pitchFamily="34" charset="-128"/>
                <a:cs typeface="Arial"/>
                <a:sym typeface="Century Gothic" pitchFamily="34" charset="0"/>
              </a:rPr>
              <a:t>GAPS: don’t tell us which costs are borne by survivors specifically; don’t separate out sexual from physical violence; focus on adolescent violence only</a:t>
            </a:r>
            <a:endParaRPr lang="en-US" sz="1200" b="1" dirty="0">
              <a:latin typeface="Arial"/>
              <a:cs typeface="Arial"/>
              <a:sym typeface="Century Gothic" pitchFamily="34" charset="0"/>
            </a:endParaRPr>
          </a:p>
          <a:p>
            <a:pPr eaLnBrk="1" hangingPunct="1"/>
            <a:endParaRPr lang="en-US" sz="1200" dirty="0">
              <a:latin typeface="Arial"/>
              <a:ea typeface="MS PGothic" charset="0"/>
              <a:cs typeface="Arial"/>
              <a:sym typeface="Helvetica"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fontScale="55000" lnSpcReduction="20000"/>
          </a:bodyPr>
          <a:lstStyle/>
          <a:p>
            <a:pPr lvl="0">
              <a:buFont typeface="Arial"/>
              <a:buChar char="•"/>
            </a:pPr>
            <a:r>
              <a:rPr lang="en-US" sz="1000" u="sng" dirty="0">
                <a:latin typeface="Arial"/>
                <a:cs typeface="Arial"/>
              </a:rPr>
              <a:t>VC: (S</a:t>
            </a:r>
            <a:r>
              <a:rPr lang="en-US" sz="1000" b="1" u="sng" dirty="0">
                <a:latin typeface="Arial"/>
                <a:cs typeface="Arial"/>
              </a:rPr>
              <a:t>tate level)</a:t>
            </a:r>
            <a:endParaRPr lang="en-US" sz="1000" u="sng" dirty="0">
              <a:latin typeface="Arial"/>
              <a:cs typeface="Arial"/>
            </a:endParaRPr>
          </a:p>
          <a:p>
            <a:pPr marL="453133" indent="-227023">
              <a:buFont typeface="+mj-lt"/>
              <a:buAutoNum type="alphaLcPeriod"/>
            </a:pPr>
            <a:r>
              <a:rPr lang="en-US" sz="1000" dirty="0">
                <a:latin typeface="Arial"/>
                <a:cs typeface="Arial"/>
              </a:rPr>
              <a:t>Remove linguistic and administrative barriers</a:t>
            </a:r>
          </a:p>
          <a:p>
            <a:pPr marL="907150" lvl="1" indent="-227023">
              <a:buFont typeface="+mj-lt"/>
              <a:buAutoNum type="alphaLcPeriod"/>
            </a:pPr>
            <a:r>
              <a:rPr lang="en-US" sz="1000" b="1" dirty="0">
                <a:latin typeface="Arial"/>
                <a:cs typeface="Arial"/>
              </a:rPr>
              <a:t>Make sure all materials sent home after forensic exam include information about VC in several common languages</a:t>
            </a:r>
          </a:p>
          <a:p>
            <a:pPr marL="907150" lvl="1" indent="-227023">
              <a:buFont typeface="+mj-lt"/>
              <a:buAutoNum type="alphaLcPeriod"/>
            </a:pPr>
            <a:r>
              <a:rPr lang="en-US" sz="1000" b="1" dirty="0">
                <a:latin typeface="Arial"/>
                <a:cs typeface="Arial"/>
              </a:rPr>
              <a:t>Survivors received hospital bills after getting an evidence kit done, and they paid them because they did not know they were eligible for VC.  </a:t>
            </a:r>
            <a:r>
              <a:rPr lang="en-US" sz="1000" dirty="0">
                <a:latin typeface="Arial"/>
                <a:cs typeface="Arial"/>
              </a:rPr>
              <a:t>Send bills related to evidence collection kit directly to VC or include information about VC with hospital bills</a:t>
            </a:r>
          </a:p>
          <a:p>
            <a:pPr marL="453120" indent="-227010">
              <a:buFont typeface="+mj-lt"/>
              <a:buAutoNum type="alphaLcPeriod"/>
            </a:pPr>
            <a:r>
              <a:rPr lang="en-US" sz="1000" dirty="0">
                <a:latin typeface="Arial"/>
                <a:cs typeface="Arial"/>
              </a:rPr>
              <a:t>Expand covered expenses to include those related to moving and housing </a:t>
            </a:r>
            <a:r>
              <a:rPr lang="en-US" sz="1000" b="1" dirty="0">
                <a:latin typeface="Arial"/>
                <a:cs typeface="Arial"/>
              </a:rPr>
              <a:t>(House Bill 394 would have done this)</a:t>
            </a:r>
          </a:p>
          <a:p>
            <a:pPr marL="915400" lvl="1" indent="-227010">
              <a:buFont typeface="Arial"/>
              <a:buChar char="•"/>
            </a:pPr>
            <a:r>
              <a:rPr lang="en-US" sz="1000" b="1" dirty="0">
                <a:latin typeface="Arial"/>
                <a:cs typeface="Arial"/>
              </a:rPr>
              <a:t>Several states do this already: </a:t>
            </a:r>
            <a:r>
              <a:rPr lang="en-US" sz="1000" b="1" u="sng" dirty="0">
                <a:latin typeface="Arial"/>
                <a:cs typeface="Arial"/>
              </a:rPr>
              <a:t>California, Delaware, Texas, Wyoming, D.C. Indiana covers emergency housing expenses.</a:t>
            </a:r>
          </a:p>
          <a:p>
            <a:pPr marL="453120" indent="-227010" defTabSz="462285" eaLnBrk="1" fontAlgn="auto" hangingPunct="1">
              <a:spcBef>
                <a:spcPts val="0"/>
              </a:spcBef>
              <a:spcAft>
                <a:spcPts val="0"/>
              </a:spcAft>
              <a:buFont typeface="+mj-lt"/>
              <a:buAutoNum type="alphaLcPeriod"/>
              <a:defRPr/>
            </a:pPr>
            <a:r>
              <a:rPr lang="en-US" sz="1000" dirty="0">
                <a:latin typeface="Arial"/>
                <a:cs typeface="Arial"/>
              </a:rPr>
              <a:t>Create an emergency fund to cover urgent expenses</a:t>
            </a:r>
          </a:p>
          <a:p>
            <a:pPr marL="915400" lvl="1" indent="-227010" defTabSz="462285" eaLnBrk="1" fontAlgn="auto" hangingPunct="1">
              <a:spcBef>
                <a:spcPts val="0"/>
              </a:spcBef>
              <a:spcAft>
                <a:spcPts val="0"/>
              </a:spcAft>
              <a:buFont typeface="Arial"/>
              <a:buChar char="•"/>
              <a:defRPr/>
            </a:pPr>
            <a:r>
              <a:rPr lang="en-US" sz="1000" b="1" dirty="0">
                <a:latin typeface="Arial"/>
                <a:cs typeface="Arial"/>
              </a:rPr>
              <a:t>EX: Several participants noted that their clients cannot access HIV prophylaxis because they can’t afford the up front costs, and the time frame for VC is not set up to accommodate these immediate needs.  Thus some emergency funding is needed.</a:t>
            </a:r>
          </a:p>
          <a:p>
            <a:pPr marL="915400" lvl="1" indent="-227010" defTabSz="462285" eaLnBrk="1" fontAlgn="auto" hangingPunct="1">
              <a:spcBef>
                <a:spcPts val="0"/>
              </a:spcBef>
              <a:spcAft>
                <a:spcPts val="0"/>
              </a:spcAft>
              <a:buFont typeface="Arial"/>
              <a:buChar char="•"/>
              <a:defRPr/>
            </a:pPr>
            <a:r>
              <a:rPr lang="en-US" sz="1000" b="1" u="sng" dirty="0">
                <a:latin typeface="Arial"/>
                <a:cs typeface="Arial"/>
              </a:rPr>
              <a:t>At least 18 states + D.C. have emergency funds through their VC programs for those who would suffer an undue financial hardship without the award</a:t>
            </a:r>
            <a:r>
              <a:rPr lang="en-US" sz="1000" b="1" dirty="0">
                <a:latin typeface="Arial"/>
                <a:cs typeface="Arial"/>
              </a:rPr>
              <a:t>: NY (&lt;$2,500); AK; AZ; CA; </a:t>
            </a:r>
            <a:r>
              <a:rPr lang="en-US" sz="1000" dirty="0">
                <a:latin typeface="Arial"/>
                <a:cs typeface="Arial"/>
              </a:rPr>
              <a:t>CO (&lt;$1,000); FL (&lt;$1,000); IN (&lt;$500); Iowa (&lt;$500); KS; </a:t>
            </a:r>
            <a:r>
              <a:rPr lang="en-US" sz="1000" b="1" dirty="0">
                <a:latin typeface="Arial"/>
                <a:cs typeface="Arial"/>
              </a:rPr>
              <a:t>KY (&lt;$500)</a:t>
            </a:r>
            <a:r>
              <a:rPr lang="en-US" sz="1000" dirty="0">
                <a:latin typeface="Arial"/>
                <a:cs typeface="Arial"/>
              </a:rPr>
              <a:t>; MI (&lt;$500); NJ (&lt;$1000); </a:t>
            </a:r>
            <a:r>
              <a:rPr lang="en-US" sz="1000" b="1" dirty="0">
                <a:latin typeface="Arial"/>
                <a:cs typeface="Arial"/>
              </a:rPr>
              <a:t>South Dakota (&lt;$1000); </a:t>
            </a:r>
            <a:r>
              <a:rPr lang="en-US" sz="1000" dirty="0">
                <a:latin typeface="Arial"/>
                <a:cs typeface="Arial"/>
              </a:rPr>
              <a:t>TN (&lt;$500); TX (&lt;$1500); UT (&lt;$1000); VA (&lt;$2000); WI (&lt;$500); WY; D.C. ($1,000), </a:t>
            </a:r>
          </a:p>
          <a:p>
            <a:pPr marL="1377688" lvl="2" indent="-227010" defTabSz="462285" eaLnBrk="1" fontAlgn="auto" hangingPunct="1">
              <a:spcBef>
                <a:spcPts val="0"/>
              </a:spcBef>
              <a:spcAft>
                <a:spcPts val="0"/>
              </a:spcAft>
              <a:buFont typeface="Arial"/>
              <a:buChar char="•"/>
              <a:defRPr/>
            </a:pPr>
            <a:r>
              <a:rPr lang="en-US" sz="1000" b="1" dirty="0">
                <a:latin typeface="Arial"/>
                <a:cs typeface="Arial"/>
              </a:rPr>
              <a:t>Federal guidelines allow for this and state that a decision must be made within 72 hours</a:t>
            </a:r>
          </a:p>
          <a:p>
            <a:pPr marL="453120" indent="-227010">
              <a:buFont typeface="+mj-lt"/>
              <a:buAutoNum type="alphaLcPeriod"/>
            </a:pPr>
            <a:r>
              <a:rPr lang="en-US" sz="1000" dirty="0">
                <a:latin typeface="Arial"/>
                <a:cs typeface="Arial"/>
              </a:rPr>
              <a:t>Adjust eligibility: </a:t>
            </a:r>
          </a:p>
          <a:p>
            <a:pPr marL="907137" lvl="1" indent="-227010">
              <a:buFont typeface="Arial"/>
              <a:buChar char="•"/>
            </a:pPr>
            <a:r>
              <a:rPr lang="en-US" sz="1000" dirty="0">
                <a:latin typeface="Arial"/>
                <a:cs typeface="Arial"/>
              </a:rPr>
              <a:t>MA should explore the possibility of alternative methods of certifying victimization status, such as through community agencies where survivors seek services.  Medical and mental health care providers can be specially trained to collect information and verify the survivors’ claims without the use of the forensic exam. </a:t>
            </a:r>
          </a:p>
          <a:p>
            <a:pPr marL="907137" lvl="1" indent="-227010">
              <a:buFont typeface="Arial"/>
              <a:buChar char="•"/>
            </a:pPr>
            <a:r>
              <a:rPr lang="en-US" sz="1000" b="1" dirty="0">
                <a:latin typeface="Arial"/>
                <a:cs typeface="Arial"/>
              </a:rPr>
              <a:t>MA has several victim protection laws that accept validation of victim status from actors outside of either criminal justice or hospitals, including rape crisis counselors, shelter staff, and </a:t>
            </a:r>
            <a:r>
              <a:rPr lang="en-US" sz="1000" b="1">
                <a:latin typeface="Arial"/>
                <a:cs typeface="Arial"/>
              </a:rPr>
              <a:t>clergy</a:t>
            </a:r>
            <a:r>
              <a:rPr lang="en-US" sz="1000">
                <a:latin typeface="Arial"/>
                <a:cs typeface="Arial"/>
              </a:rPr>
              <a:t>.	</a:t>
            </a:r>
            <a:endParaRPr lang="en-US" sz="1000" dirty="0">
              <a:latin typeface="Arial"/>
              <a:cs typeface="Arial"/>
            </a:endParaRPr>
          </a:p>
          <a:p>
            <a:pPr marL="227010" indent="-227010" defTabSz="908041">
              <a:buFont typeface="Arial"/>
              <a:buChar char="•"/>
              <a:defRPr/>
            </a:pPr>
            <a:r>
              <a:rPr lang="en-US" sz="1000" u="sng" dirty="0">
                <a:latin typeface="Arial"/>
                <a:cs typeface="Arial"/>
              </a:rPr>
              <a:t>Financial Assistance: </a:t>
            </a:r>
          </a:p>
          <a:p>
            <a:pPr marL="689295" lvl="1" indent="-227010" defTabSz="908041">
              <a:buFont typeface="Arial"/>
              <a:buChar char="•"/>
              <a:defRPr/>
            </a:pPr>
            <a:r>
              <a:rPr lang="en-US" sz="1000" dirty="0">
                <a:latin typeface="Arial"/>
                <a:cs typeface="Arial"/>
              </a:rPr>
              <a:t>A local agency has a case management program &amp; until recently had a housing stabilization fund</a:t>
            </a:r>
          </a:p>
          <a:p>
            <a:pPr marL="689295" lvl="1" indent="-227010" defTabSz="908041">
              <a:buFont typeface="Arial"/>
              <a:buChar char="•"/>
              <a:defRPr/>
            </a:pPr>
            <a:r>
              <a:rPr lang="en-US" sz="1000" b="1" dirty="0">
                <a:latin typeface="Arial"/>
                <a:cs typeface="Arial"/>
              </a:rPr>
              <a:t>Colorado’s Office of Victim Assistance operates a fund of this kind to cover survivors’ emergency expenses beyond housing. </a:t>
            </a:r>
          </a:p>
          <a:p>
            <a:pPr marL="227010" indent="-227010" defTabSz="908041">
              <a:buFont typeface="Arial"/>
              <a:buChar char="•"/>
              <a:defRPr/>
            </a:pPr>
            <a:r>
              <a:rPr lang="en-US" sz="1000" u="sng" dirty="0">
                <a:latin typeface="Arial"/>
                <a:cs typeface="Arial"/>
              </a:rPr>
              <a:t>Subsidized housing (</a:t>
            </a:r>
            <a:r>
              <a:rPr lang="en-US" sz="1000" b="1" u="sng" dirty="0">
                <a:latin typeface="Arial"/>
                <a:cs typeface="Arial"/>
              </a:rPr>
              <a:t>State)</a:t>
            </a:r>
            <a:endParaRPr lang="en-US" sz="1000" u="sng" dirty="0">
              <a:latin typeface="Arial"/>
              <a:cs typeface="Arial"/>
            </a:endParaRPr>
          </a:p>
          <a:p>
            <a:pPr marL="453120" indent="-227010" defTabSz="908041">
              <a:buFont typeface="+mj-lt"/>
              <a:buAutoNum type="alphaLcParenR"/>
              <a:defRPr/>
            </a:pPr>
            <a:r>
              <a:rPr lang="en-US" sz="1000" dirty="0">
                <a:latin typeface="Arial"/>
                <a:cs typeface="Arial"/>
              </a:rPr>
              <a:t> Improve access to priority status for non-IPV sexual assault survivor: </a:t>
            </a:r>
            <a:r>
              <a:rPr lang="en-US" sz="1000" dirty="0">
                <a:solidFill>
                  <a:srgbClr val="000000"/>
                </a:solidFill>
                <a:latin typeface="Arial"/>
                <a:cs typeface="Arial"/>
              </a:rPr>
              <a:t> </a:t>
            </a:r>
            <a:r>
              <a:rPr lang="en-US" sz="1000" b="1" dirty="0">
                <a:solidFill>
                  <a:srgbClr val="000000"/>
                </a:solidFill>
                <a:latin typeface="Arial"/>
                <a:cs typeface="Arial"/>
              </a:rPr>
              <a:t>Train housing staff and update guidelines</a:t>
            </a:r>
            <a:endParaRPr lang="en-US" sz="1000" b="1" dirty="0">
              <a:latin typeface="Arial"/>
              <a:cs typeface="Arial"/>
            </a:endParaRPr>
          </a:p>
          <a:p>
            <a:pPr marL="453120" indent="-227010" defTabSz="908041">
              <a:buFont typeface="+mj-lt"/>
              <a:buAutoNum type="alphaLcParenR"/>
              <a:defRPr/>
            </a:pPr>
            <a:r>
              <a:rPr lang="en-US" sz="1000" b="1" dirty="0">
                <a:latin typeface="Arial"/>
                <a:cs typeface="Arial"/>
              </a:rPr>
              <a:t>Shelter: non-IPV survivors have different needs, which may not correspond to IPV shelter rules (e.g., keep car, continue working)</a:t>
            </a:r>
            <a:endParaRPr lang="en-US" sz="1000" dirty="0">
              <a:latin typeface="Arial"/>
              <a:cs typeface="Arial"/>
            </a:endParaRPr>
          </a:p>
          <a:p>
            <a:pPr marL="453120" indent="-227010" defTabSz="908041">
              <a:buFont typeface="+mj-lt"/>
              <a:buAutoNum type="alphaLcParenR"/>
              <a:defRPr/>
            </a:pPr>
            <a:r>
              <a:rPr lang="en-US" sz="1000" dirty="0">
                <a:latin typeface="Arial"/>
                <a:cs typeface="Arial"/>
              </a:rPr>
              <a:t>Create VAWA style housing protections for non-IPV survivors in state housing </a:t>
            </a:r>
            <a:r>
              <a:rPr lang="en-US" sz="1000" b="1" dirty="0">
                <a:latin typeface="Arial"/>
                <a:cs typeface="Arial"/>
              </a:rPr>
              <a:t>(Senate Bill 2402 would have done this)</a:t>
            </a:r>
          </a:p>
          <a:p>
            <a:pPr marL="227010" indent="-227010" defTabSz="908041">
              <a:buFont typeface="Arial"/>
              <a:buChar char="•"/>
              <a:defRPr/>
            </a:pPr>
            <a:r>
              <a:rPr lang="en-US" sz="1000" u="sng" dirty="0">
                <a:latin typeface="Arial"/>
                <a:cs typeface="Arial"/>
              </a:rPr>
              <a:t>Employment protections</a:t>
            </a:r>
          </a:p>
          <a:p>
            <a:pPr marL="457446" indent="-231336" defTabSz="908041">
              <a:buFont typeface="+mj-lt"/>
              <a:buAutoNum type="alphaLcParenR"/>
              <a:defRPr/>
            </a:pPr>
            <a:r>
              <a:rPr lang="en-US" sz="1000" dirty="0">
                <a:latin typeface="Arial"/>
                <a:cs typeface="Arial"/>
              </a:rPr>
              <a:t>Job-protected time off &amp; protection from termination: </a:t>
            </a:r>
          </a:p>
          <a:p>
            <a:pPr marL="687488" indent="-227010" defTabSz="908041">
              <a:buFont typeface="Arial"/>
              <a:buChar char="•"/>
              <a:defRPr/>
            </a:pPr>
            <a:r>
              <a:rPr lang="en-US" sz="1000" b="1" dirty="0">
                <a:latin typeface="Arial"/>
                <a:cs typeface="Arial"/>
              </a:rPr>
              <a:t>9 states + D.C. have laws in place to protect the employment rights of non-IPV sexual violence survivors</a:t>
            </a:r>
            <a:r>
              <a:rPr lang="en-US" sz="1000" dirty="0">
                <a:latin typeface="Arial"/>
                <a:cs typeface="Arial"/>
              </a:rPr>
              <a:t>, including such rights as time off for recovery and protection against termination related to the victimization.</a:t>
            </a:r>
          </a:p>
          <a:p>
            <a:pPr marL="921863" indent="-227010" defTabSz="908041">
              <a:buFont typeface="Arial"/>
              <a:buChar char="•"/>
              <a:defRPr/>
            </a:pPr>
            <a:r>
              <a:rPr lang="en-US" sz="1000" dirty="0">
                <a:latin typeface="Arial"/>
                <a:cs typeface="Arial"/>
              </a:rPr>
              <a:t>States with protected leave laws: </a:t>
            </a:r>
            <a:r>
              <a:rPr lang="en-US" sz="1000" b="1" dirty="0">
                <a:latin typeface="Arial"/>
                <a:cs typeface="Arial"/>
              </a:rPr>
              <a:t>CA</a:t>
            </a:r>
            <a:r>
              <a:rPr lang="en-US" sz="1000" dirty="0">
                <a:latin typeface="Arial"/>
                <a:cs typeface="Arial"/>
              </a:rPr>
              <a:t>, CO, DC, FL, HI, IL, </a:t>
            </a:r>
            <a:r>
              <a:rPr lang="en-US" sz="1000" b="1" dirty="0">
                <a:latin typeface="Arial"/>
                <a:cs typeface="Arial"/>
              </a:rPr>
              <a:t>KS, </a:t>
            </a:r>
            <a:r>
              <a:rPr lang="en-US" sz="1000" dirty="0">
                <a:latin typeface="Arial"/>
                <a:cs typeface="Arial"/>
              </a:rPr>
              <a:t>ME, OR, WA. </a:t>
            </a:r>
          </a:p>
          <a:p>
            <a:pPr marL="921863" indent="-227010" defTabSz="908041">
              <a:buFont typeface="Arial"/>
              <a:buChar char="•"/>
              <a:defRPr/>
            </a:pPr>
            <a:r>
              <a:rPr lang="en-US" sz="1000" dirty="0">
                <a:latin typeface="Arial"/>
                <a:cs typeface="Arial"/>
              </a:rPr>
              <a:t>S. 918 would have created unpaid leave for rape victims in MA</a:t>
            </a:r>
          </a:p>
          <a:p>
            <a:pPr marL="921863" indent="-227010" defTabSz="908041">
              <a:buFont typeface="Arial"/>
              <a:buChar char="•"/>
              <a:defRPr/>
            </a:pPr>
            <a:r>
              <a:rPr lang="en-US" sz="1000" b="1" dirty="0">
                <a:latin typeface="Arial"/>
                <a:cs typeface="Arial"/>
              </a:rPr>
              <a:t>33 states, </a:t>
            </a:r>
            <a:r>
              <a:rPr lang="en-US" sz="1000" b="1" u="sng" dirty="0">
                <a:latin typeface="Arial"/>
                <a:cs typeface="Arial"/>
              </a:rPr>
              <a:t>including MA</a:t>
            </a:r>
            <a:r>
              <a:rPr lang="en-US" sz="1000" b="1" dirty="0">
                <a:latin typeface="Arial"/>
                <a:cs typeface="Arial"/>
              </a:rPr>
              <a:t>, have crime victim job protection laws, which prohibit employers from punishing employees who take time off to attend court under some circumstances, such as responding to a subpoena. </a:t>
            </a:r>
            <a:r>
              <a:rPr lang="en-US" sz="1000" dirty="0">
                <a:latin typeface="Arial"/>
                <a:cs typeface="Arial"/>
              </a:rPr>
              <a:t> </a:t>
            </a:r>
          </a:p>
          <a:p>
            <a:pPr marL="457446" indent="-231336" defTabSz="908041">
              <a:buFont typeface="+mj-lt"/>
              <a:buAutoNum type="alphaLcParenR"/>
              <a:defRPr/>
            </a:pPr>
            <a:r>
              <a:rPr lang="en-US" sz="1000" dirty="0">
                <a:latin typeface="Arial"/>
                <a:cs typeface="Arial"/>
              </a:rPr>
              <a:t>In MA, unemployment insurance is </a:t>
            </a:r>
            <a:r>
              <a:rPr lang="en-US" sz="1000" u="sng" dirty="0">
                <a:latin typeface="Arial"/>
                <a:cs typeface="Arial"/>
              </a:rPr>
              <a:t>unavailable </a:t>
            </a:r>
            <a:r>
              <a:rPr lang="en-US" sz="1000" dirty="0">
                <a:latin typeface="Arial"/>
                <a:cs typeface="Arial"/>
              </a:rPr>
              <a:t>to survivors who lose their jobs for reasons related to non-IPV sexual victimization that occurred outside the workplace.  </a:t>
            </a:r>
          </a:p>
          <a:p>
            <a:pPr marL="687488" indent="-227010" defTabSz="908041">
              <a:buFont typeface="Arial"/>
              <a:buChar char="•"/>
              <a:defRPr/>
            </a:pPr>
            <a:r>
              <a:rPr lang="en-US" sz="1000" b="1" dirty="0">
                <a:latin typeface="Arial"/>
                <a:cs typeface="Arial"/>
              </a:rPr>
              <a:t>9 states give access to UI to SA survivors: Alaska, Hawaii, Indiana, Montana, New Mexico, N. Carolina, N. Dakota, Oregon, VT</a:t>
            </a:r>
          </a:p>
          <a:p>
            <a:pPr marL="687488" indent="-227010" defTabSz="908041">
              <a:buFont typeface="Arial"/>
              <a:buChar char="•"/>
              <a:defRPr/>
            </a:pPr>
            <a:r>
              <a:rPr lang="en-US" sz="1000" b="1" dirty="0">
                <a:latin typeface="Arial"/>
                <a:cs typeface="Arial"/>
              </a:rPr>
              <a:t>**MA has a law protecting DV survivors, which can be expanded to include non-IPV SA survivors (Mass Gen Law </a:t>
            </a:r>
            <a:r>
              <a:rPr lang="en-US" sz="1000" b="1" dirty="0" err="1">
                <a:latin typeface="Arial"/>
                <a:cs typeface="Arial"/>
              </a:rPr>
              <a:t>Ch</a:t>
            </a:r>
            <a:r>
              <a:rPr lang="en-US" sz="1000" b="1" dirty="0">
                <a:latin typeface="Arial"/>
                <a:cs typeface="Arial"/>
              </a:rPr>
              <a:t> 1, Section 25)</a:t>
            </a:r>
            <a:endParaRPr lang="en-US" sz="1000" dirty="0">
              <a:latin typeface="Arial"/>
              <a:cs typeface="Arial"/>
            </a:endParaRPr>
          </a:p>
          <a:p>
            <a:pPr marL="915400" lvl="1" indent="-227010" defTabSz="908041">
              <a:defRPr/>
            </a:pPr>
            <a:r>
              <a:rPr lang="en-US" sz="1000" dirty="0">
                <a:latin typeface="Arial"/>
                <a:cs typeface="Arial"/>
              </a:rPr>
              <a:t>  </a:t>
            </a:r>
          </a:p>
          <a:p>
            <a:pPr marL="227010" indent="-227010" defTabSz="908041">
              <a:buFont typeface="Arial"/>
              <a:buChar char="•"/>
              <a:defRPr/>
            </a:pPr>
            <a:r>
              <a:rPr lang="en-US" sz="1000" b="1" dirty="0">
                <a:latin typeface="Arial"/>
                <a:cs typeface="Arial"/>
              </a:rPr>
              <a:t>CLOSING IDEA: Survivors of this type of violence often experience major economic consequences, and there are several straightforward ways to address this problem using state policy.</a:t>
            </a:r>
          </a:p>
          <a:p>
            <a:pPr marL="1135051" lvl="2" indent="-227010" defTabSz="908041">
              <a:buFont typeface="+mj-lt"/>
              <a:buAutoNum type="alphaLcParenR"/>
              <a:defRPr/>
            </a:pPr>
            <a:endParaRPr lang="en-US" sz="1200" dirty="0">
              <a:latin typeface="Arial"/>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xfrm>
            <a:off x="879475" y="692150"/>
            <a:ext cx="5195888" cy="3465513"/>
          </a:xfrm>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buFont typeface="Arial"/>
              <a:buChar char="•"/>
            </a:pPr>
            <a:endParaRPr lang="en-US" sz="1200" b="1" dirty="0">
              <a:latin typeface="Arial"/>
              <a:ea typeface="MS PGothic" charset="0"/>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xfrm>
            <a:off x="879475" y="692150"/>
            <a:ext cx="5195888" cy="3465513"/>
          </a:xfrm>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buFont typeface="Arial"/>
              <a:buChar char="•"/>
            </a:pPr>
            <a:r>
              <a:rPr lang="en-US" sz="1200" u="sng" dirty="0">
                <a:latin typeface="Arial"/>
                <a:ea typeface="MS PGothic" charset="0"/>
                <a:cs typeface="Arial"/>
              </a:rPr>
              <a:t>Quantitative: </a:t>
            </a:r>
          </a:p>
          <a:p>
            <a:pPr lvl="1">
              <a:buFont typeface="Arial"/>
              <a:buChar char="•"/>
            </a:pPr>
            <a:r>
              <a:rPr lang="en-US" sz="1200" dirty="0">
                <a:latin typeface="Arial"/>
                <a:ea typeface="MS PGothic" charset="0"/>
                <a:cs typeface="Arial"/>
              </a:rPr>
              <a:t>Data: </a:t>
            </a:r>
            <a:r>
              <a:rPr lang="en-US" sz="1200" dirty="0" smtClean="0">
                <a:latin typeface="Arial"/>
                <a:ea typeface="MS PGothic" charset="0"/>
                <a:cs typeface="Arial"/>
              </a:rPr>
              <a:t>N</a:t>
            </a:r>
            <a:r>
              <a:rPr lang="en-US" sz="1200" dirty="0">
                <a:latin typeface="Arial"/>
                <a:ea typeface="MS PGothic" charset="0"/>
                <a:cs typeface="Arial"/>
              </a:rPr>
              <a:t>= 20,013 – the sample I analyzed was </a:t>
            </a:r>
            <a:r>
              <a:rPr lang="en-US" sz="1200" dirty="0" smtClean="0">
                <a:latin typeface="Arial"/>
                <a:ea typeface="MS PGothic" charset="0"/>
                <a:cs typeface="Arial"/>
              </a:rPr>
              <a:t>8,239 </a:t>
            </a:r>
            <a:r>
              <a:rPr lang="en-US" sz="1200" dirty="0">
                <a:latin typeface="Arial"/>
                <a:ea typeface="MS PGothic" charset="0"/>
                <a:cs typeface="Arial"/>
              </a:rPr>
              <a:t>women with complete data</a:t>
            </a:r>
          </a:p>
          <a:p>
            <a:pPr lvl="1">
              <a:buFont typeface="Arial"/>
              <a:buChar char="•"/>
            </a:pPr>
            <a:r>
              <a:rPr lang="en-US" sz="1200" b="1" dirty="0">
                <a:latin typeface="Arial"/>
                <a:ea typeface="MS PGothic" charset="0"/>
                <a:cs typeface="Arial"/>
              </a:rPr>
              <a:t>Linear and logistic regression </a:t>
            </a:r>
            <a:r>
              <a:rPr lang="en-US" sz="1200" b="1" dirty="0" smtClean="0">
                <a:latin typeface="Arial"/>
                <a:ea typeface="MS PGothic" charset="0"/>
                <a:cs typeface="Arial"/>
              </a:rPr>
              <a:t>models</a:t>
            </a:r>
            <a:endParaRPr lang="en-US" sz="1200" b="1" dirty="0">
              <a:latin typeface="Arial"/>
              <a:ea typeface="MS PGothic" charset="0"/>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lstStyle/>
          <a:p>
            <a:pPr marL="170267" lvl="1" indent="-170267" defTabSz="908091">
              <a:buFont typeface="Arial"/>
              <a:buChar char="•"/>
              <a:defRPr/>
            </a:pPr>
            <a:r>
              <a:rPr lang="en-US" sz="1100" dirty="0">
                <a:latin typeface="Arial"/>
                <a:ea typeface="MS PGothic" charset="0"/>
                <a:cs typeface="Arial"/>
              </a:rPr>
              <a:t>CPES is a nationally representative study that oversampled certain populations of color.  </a:t>
            </a:r>
          </a:p>
          <a:p>
            <a:pPr marL="398180" lvl="2" indent="-170267" defTabSz="908091">
              <a:buFont typeface="Arial"/>
              <a:buChar char="•"/>
              <a:defRPr/>
            </a:pPr>
            <a:r>
              <a:rPr lang="en-US" sz="1100" dirty="0">
                <a:latin typeface="Arial"/>
                <a:ea typeface="MS PGothic" charset="0"/>
                <a:cs typeface="Arial"/>
              </a:rPr>
              <a:t>It is composed of 3 data sets that were designed to work together: The National Comorbidity Survey- Replication (NCSR), National Latino and Asian American Survey (NLAAS), and National Survey of American Life (NSAL)</a:t>
            </a:r>
          </a:p>
          <a:p>
            <a:pPr marL="398180" lvl="2" indent="-170267" defTabSz="908091">
              <a:buFont typeface="Arial"/>
              <a:buChar char="•"/>
              <a:defRPr/>
            </a:pPr>
            <a:endParaRPr lang="en-US" sz="1100" dirty="0" smtClean="0">
              <a:latin typeface="Arial"/>
              <a:ea typeface="MS PGothic" charset="0"/>
              <a:cs typeface="Arial"/>
            </a:endParaRPr>
          </a:p>
          <a:p>
            <a:pPr marL="398180" lvl="2" indent="-170267" defTabSz="908091">
              <a:buFont typeface="Arial"/>
              <a:buChar char="•"/>
              <a:defRPr/>
            </a:pPr>
            <a:r>
              <a:rPr lang="en-US" sz="1100" dirty="0" smtClean="0">
                <a:latin typeface="Arial"/>
                <a:ea typeface="MS PGothic" charset="0"/>
                <a:cs typeface="Arial"/>
              </a:rPr>
              <a:t>N</a:t>
            </a:r>
            <a:r>
              <a:rPr lang="en-US" sz="1100" dirty="0">
                <a:latin typeface="Arial"/>
                <a:ea typeface="MS PGothic" charset="0"/>
                <a:cs typeface="Arial"/>
              </a:rPr>
              <a:t>= 20,013 – the sample I analyzed was </a:t>
            </a:r>
            <a:r>
              <a:rPr lang="en-US" sz="1100" dirty="0" smtClean="0">
                <a:latin typeface="Arial"/>
                <a:ea typeface="MS PGothic" charset="0"/>
                <a:cs typeface="Arial"/>
              </a:rPr>
              <a:t>8,239 </a:t>
            </a:r>
            <a:r>
              <a:rPr lang="en-US" sz="1100" dirty="0">
                <a:latin typeface="Arial"/>
                <a:ea typeface="MS PGothic" charset="0"/>
                <a:cs typeface="Arial"/>
              </a:rPr>
              <a:t>women with complete data</a:t>
            </a:r>
          </a:p>
          <a:p>
            <a:pPr marL="626092" lvl="3" indent="-170267" defTabSz="908091">
              <a:buFont typeface="Arial"/>
              <a:buChar char="•"/>
              <a:defRPr/>
            </a:pPr>
            <a:r>
              <a:rPr lang="en-US" sz="1100" dirty="0">
                <a:latin typeface="Arial"/>
                <a:ea typeface="MS PGothic" charset="0"/>
                <a:cs typeface="Arial"/>
              </a:rPr>
              <a:t>Weighted for national representativeness </a:t>
            </a:r>
            <a:endParaRPr lang="en-US" sz="1100" dirty="0" smtClean="0">
              <a:latin typeface="Arial"/>
              <a:ea typeface="MS PGothic" charset="0"/>
              <a:cs typeface="Arial"/>
            </a:endParaRPr>
          </a:p>
          <a:p>
            <a:pPr marL="0" indent="0">
              <a:buFont typeface="Arial"/>
              <a:buNone/>
            </a:pPr>
            <a:endParaRPr lang="en-US" sz="1100" dirty="0">
              <a:latin typeface="Arial"/>
              <a:cs typeface="Arial"/>
            </a:endParaRPr>
          </a:p>
          <a:p>
            <a:pPr marL="398178" lvl="1" indent="-170267">
              <a:buFont typeface="Arial"/>
              <a:buChar char="•"/>
            </a:pPr>
            <a:r>
              <a:rPr lang="en-US" sz="1100" dirty="0" smtClean="0">
                <a:latin typeface="Arial"/>
                <a:cs typeface="Arial"/>
              </a:rPr>
              <a:t>Note </a:t>
            </a:r>
            <a:r>
              <a:rPr lang="en-US" sz="1100" dirty="0">
                <a:latin typeface="Arial"/>
                <a:cs typeface="Arial"/>
              </a:rPr>
              <a:t>relatively high household </a:t>
            </a:r>
            <a:r>
              <a:rPr lang="en-US" sz="1100" dirty="0" smtClean="0">
                <a:latin typeface="Arial"/>
                <a:cs typeface="Arial"/>
              </a:rPr>
              <a:t>income – we might expect the</a:t>
            </a:r>
            <a:r>
              <a:rPr lang="en-US" sz="1100" baseline="0" dirty="0" smtClean="0">
                <a:latin typeface="Arial"/>
                <a:cs typeface="Arial"/>
              </a:rPr>
              <a:t> impact of rape to have a</a:t>
            </a:r>
            <a:r>
              <a:rPr lang="en-US" sz="1100" dirty="0" smtClean="0">
                <a:latin typeface="Arial"/>
                <a:cs typeface="Arial"/>
              </a:rPr>
              <a:t> smaller dollar amount (but</a:t>
            </a:r>
            <a:r>
              <a:rPr lang="en-US" sz="1100" baseline="0" dirty="0" smtClean="0">
                <a:latin typeface="Arial"/>
                <a:cs typeface="Arial"/>
              </a:rPr>
              <a:t> with a greater impact) for low-income survivors</a:t>
            </a:r>
            <a:endParaRPr lang="en-US" sz="1100" dirty="0" smtClean="0">
              <a:latin typeface="Arial"/>
              <a:cs typeface="Arial"/>
            </a:endParaRPr>
          </a:p>
          <a:p>
            <a:pPr marL="398178" lvl="1" indent="-170267">
              <a:buFont typeface="Arial"/>
              <a:buChar char="•"/>
            </a:pPr>
            <a:endParaRPr lang="en-US" sz="1100" dirty="0">
              <a:latin typeface="Arial"/>
              <a:cs typeface="Arial"/>
            </a:endParaRPr>
          </a:p>
          <a:p>
            <a:pPr marL="398178" lvl="1" indent="-170267">
              <a:buFont typeface="Arial"/>
              <a:buChar char="•"/>
            </a:pPr>
            <a:r>
              <a:rPr lang="en-US" sz="1100" dirty="0">
                <a:latin typeface="Arial"/>
                <a:cs typeface="Arial"/>
              </a:rPr>
              <a:t>Note that the rape prevalence is nearly identical to the National Violence Against Women Survey</a:t>
            </a:r>
          </a:p>
        </p:txBody>
      </p:sp>
    </p:spTree>
    <p:extLst>
      <p:ext uri="{BB962C8B-B14F-4D97-AF65-F5344CB8AC3E}">
        <p14:creationId xmlns:p14="http://schemas.microsoft.com/office/powerpoint/2010/main" val="1888648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9475" y="692150"/>
            <a:ext cx="5195888" cy="3465513"/>
          </a:xfrm>
        </p:spPr>
      </p:sp>
      <p:sp>
        <p:nvSpPr>
          <p:cNvPr id="3" name="Notes Placeholder 2"/>
          <p:cNvSpPr>
            <a:spLocks noGrp="1"/>
          </p:cNvSpPr>
          <p:nvPr>
            <p:ph type="body" idx="1"/>
          </p:nvPr>
        </p:nvSpPr>
        <p:spPr/>
        <p:txBody>
          <a:bodyPr>
            <a:normAutofit/>
          </a:bodyPr>
          <a:lstStyle/>
          <a:p>
            <a:pPr>
              <a:buFont typeface="Arial"/>
              <a:buChar char="•"/>
            </a:pPr>
            <a:r>
              <a:rPr lang="en-US" dirty="0" smtClean="0"/>
              <a:t>Rape within 20 years is associated with lower annual household income by $5,041(SE= 2,215).</a:t>
            </a:r>
          </a:p>
          <a:p>
            <a:pPr lvl="2">
              <a:buFont typeface="Arial"/>
              <a:buChar char="•"/>
            </a:pPr>
            <a:endParaRPr lang="en-US" sz="1600" b="1" dirty="0" smtClean="0"/>
          </a:p>
          <a:p>
            <a:pPr>
              <a:buFont typeface="Arial"/>
              <a:buChar char="•"/>
            </a:pPr>
            <a:r>
              <a:rPr lang="en-US" dirty="0" smtClean="0"/>
              <a:t>Rape survivors (in lifetime) are twice as likely to utilize welfare benefits in adulthood.</a:t>
            </a:r>
          </a:p>
          <a:p>
            <a:pPr lvl="1">
              <a:buFont typeface="Arial"/>
              <a:buChar char="•"/>
            </a:pPr>
            <a:r>
              <a:rPr lang="en-US" sz="1600" b="1" dirty="0" smtClean="0"/>
              <a:t>This holds true for white and black respondents when controlling for welfare use in childhood.</a:t>
            </a:r>
            <a:endParaRPr lang="en-US" sz="1200" b="1" dirty="0" smtClean="0">
              <a:latin typeface="Arial"/>
              <a:cs typeface="Arial"/>
            </a:endParaRPr>
          </a:p>
          <a:p>
            <a:endParaRPr lang="en-US" sz="1200" dirty="0" smtClean="0">
              <a:latin typeface="Arial"/>
              <a:cs typeface="Arial"/>
            </a:endParaRPr>
          </a:p>
          <a:p>
            <a:r>
              <a:rPr lang="en-US" sz="1200" dirty="0" smtClean="0">
                <a:latin typeface="Arial"/>
                <a:cs typeface="Arial"/>
              </a:rPr>
              <a:t>This </a:t>
            </a:r>
            <a:r>
              <a:rPr lang="en-US" sz="1200" dirty="0">
                <a:latin typeface="Arial"/>
                <a:cs typeface="Arial"/>
              </a:rPr>
              <a:t>is where the qualitative portion of the study comes in.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9266899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5424045"/>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a:prstGeom prst="rect">
            <a:avLst/>
          </a:prstGeom>
        </p:spPr>
        <p:txBody>
          <a:bodyPr vert="horz" lIns="45894" tIns="22947" rIns="45894" bIns="22947"/>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D106A247-AA2B-5E41-AA89-1593164E2664}" type="slidenum">
              <a:rPr lang="en-US"/>
              <a:pPr/>
              <a:t>‹#›</a:t>
            </a:fld>
            <a:endParaRPr lang="en-US" dirty="0"/>
          </a:p>
        </p:txBody>
      </p:sp>
    </p:spTree>
    <p:extLst>
      <p:ext uri="{BB962C8B-B14F-4D97-AF65-F5344CB8AC3E}">
        <p14:creationId xmlns:p14="http://schemas.microsoft.com/office/powerpoint/2010/main" val="3681347164"/>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AC05D675-3B3C-0543-933A-D05542821738}" type="slidenum">
              <a:rPr lang="en-US"/>
              <a:pPr/>
              <a:t>‹#›</a:t>
            </a:fld>
            <a:endParaRPr lang="en-US" dirty="0"/>
          </a:p>
        </p:txBody>
      </p:sp>
    </p:spTree>
    <p:extLst>
      <p:ext uri="{BB962C8B-B14F-4D97-AF65-F5344CB8AC3E}">
        <p14:creationId xmlns:p14="http://schemas.microsoft.com/office/powerpoint/2010/main" val="362416923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a:prstGeom prst="rect">
            <a:avLst/>
          </a:prstGeom>
        </p:spPr>
        <p:txBody>
          <a:bodyPr vert="horz" lIns="45894" tIns="22947" rIns="45894" bIns="22947"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fld id="{DCE021E7-2AC1-3B40-B3ED-0BBB0F90812C}" type="slidenum">
              <a:rPr lang="en-US"/>
              <a:pPr/>
              <a:t>‹#›</a:t>
            </a:fld>
            <a:endParaRPr lang="en-US" dirty="0"/>
          </a:p>
        </p:txBody>
      </p:sp>
    </p:spTree>
    <p:extLst>
      <p:ext uri="{BB962C8B-B14F-4D97-AF65-F5344CB8AC3E}">
        <p14:creationId xmlns:p14="http://schemas.microsoft.com/office/powerpoint/2010/main" val="832056003"/>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fld id="{E0385778-F68C-CC4B-8E95-A7C7C1548DE4}" type="slidenum">
              <a:rPr lang="en-US"/>
              <a:pPr/>
              <a:t>‹#›</a:t>
            </a:fld>
            <a:endParaRPr lang="en-US" dirty="0"/>
          </a:p>
        </p:txBody>
      </p:sp>
    </p:spTree>
    <p:extLst>
      <p:ext uri="{BB962C8B-B14F-4D97-AF65-F5344CB8AC3E}">
        <p14:creationId xmlns:p14="http://schemas.microsoft.com/office/powerpoint/2010/main" val="1228641318"/>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fld id="{D36F9B39-6CAB-2145-A594-41AF7787ABD4}" type="slidenum">
              <a:rPr lang="en-US"/>
              <a:pPr/>
              <a:t>‹#›</a:t>
            </a:fld>
            <a:endParaRPr lang="en-US" dirty="0"/>
          </a:p>
        </p:txBody>
      </p:sp>
    </p:spTree>
    <p:extLst>
      <p:ext uri="{BB962C8B-B14F-4D97-AF65-F5344CB8AC3E}">
        <p14:creationId xmlns:p14="http://schemas.microsoft.com/office/powerpoint/2010/main" val="1931612206"/>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fld id="{DF29AEB4-9390-734D-A2DA-3E243ED4DB0C}" type="slidenum">
              <a:rPr lang="en-US"/>
              <a:pPr/>
              <a:t>‹#›</a:t>
            </a:fld>
            <a:endParaRPr lang="en-US" dirty="0"/>
          </a:p>
        </p:txBody>
      </p:sp>
    </p:spTree>
    <p:extLst>
      <p:ext uri="{BB962C8B-B14F-4D97-AF65-F5344CB8AC3E}">
        <p14:creationId xmlns:p14="http://schemas.microsoft.com/office/powerpoint/2010/main" val="3049962476"/>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fld id="{11BCF4AC-7E47-AD44-86AB-3F9F183B2752}" type="slidenum">
              <a:rPr lang="en-US"/>
              <a:pPr/>
              <a:t>‹#›</a:t>
            </a:fld>
            <a:endParaRPr lang="en-US" dirty="0"/>
          </a:p>
        </p:txBody>
      </p:sp>
    </p:spTree>
    <p:extLst>
      <p:ext uri="{BB962C8B-B14F-4D97-AF65-F5344CB8AC3E}">
        <p14:creationId xmlns:p14="http://schemas.microsoft.com/office/powerpoint/2010/main" val="1727608532"/>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a:prstGeom prst="rect">
            <a:avLst/>
          </a:prstGeom>
        </p:spPr>
        <p:txBody>
          <a:bodyPr vert="horz" lIns="45894" tIns="22947" rIns="45894" bIns="22947"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fld id="{815FFF84-EF41-8D4A-98BD-D947ED111DEA}" type="slidenum">
              <a:rPr lang="en-US"/>
              <a:pPr/>
              <a:t>‹#›</a:t>
            </a:fld>
            <a:endParaRPr lang="en-US" dirty="0"/>
          </a:p>
        </p:txBody>
      </p:sp>
    </p:spTree>
    <p:extLst>
      <p:ext uri="{BB962C8B-B14F-4D97-AF65-F5344CB8AC3E}">
        <p14:creationId xmlns:p14="http://schemas.microsoft.com/office/powerpoint/2010/main" val="3589444033"/>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a:prstGeom prst="rect">
            <a:avLst/>
          </a:prstGeom>
        </p:spPr>
        <p:txBody>
          <a:bodyPr vert="horz" lIns="45894" tIns="22947" rIns="45894" bIns="22947"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fld id="{5B485278-3633-8547-BFF1-89B0508978DD}" type="slidenum">
              <a:rPr lang="en-US"/>
              <a:pPr/>
              <a:t>‹#›</a:t>
            </a:fld>
            <a:endParaRPr lang="en-US" dirty="0"/>
          </a:p>
        </p:txBody>
      </p:sp>
    </p:spTree>
    <p:extLst>
      <p:ext uri="{BB962C8B-B14F-4D97-AF65-F5344CB8AC3E}">
        <p14:creationId xmlns:p14="http://schemas.microsoft.com/office/powerpoint/2010/main" val="3256756524"/>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7065BBD0-FC2B-E848-AA5A-6B2342D99F43}" type="slidenum">
              <a:rPr lang="en-US"/>
              <a:pPr/>
              <a:t>‹#›</a:t>
            </a:fld>
            <a:endParaRPr lang="en-US" dirty="0"/>
          </a:p>
        </p:txBody>
      </p:sp>
    </p:spTree>
    <p:extLst>
      <p:ext uri="{BB962C8B-B14F-4D97-AF65-F5344CB8AC3E}">
        <p14:creationId xmlns:p14="http://schemas.microsoft.com/office/powerpoint/2010/main" val="468694690"/>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19068"/>
            <a:ext cx="1542882" cy="396478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19068"/>
            <a:ext cx="4548281" cy="3964781"/>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6408445"/>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83064"/>
            <a:ext cx="1542882" cy="3900785"/>
          </a:xfrm>
          <a:prstGeom prst="rect">
            <a:avLst/>
          </a:prstGeom>
        </p:spPr>
        <p:txBody>
          <a:bodyPr vert="eaVert" lIns="45894" tIns="22947" rIns="45894" bIns="22947"/>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83064"/>
            <a:ext cx="4548281" cy="3900785"/>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928D075F-2328-1E48-9903-FB843EA57BFF}" type="slidenum">
              <a:rPr lang="en-US"/>
              <a:pPr/>
              <a:t>‹#›</a:t>
            </a:fld>
            <a:endParaRPr lang="en-US" dirty="0"/>
          </a:p>
        </p:txBody>
      </p:sp>
    </p:spTree>
    <p:extLst>
      <p:ext uri="{BB962C8B-B14F-4D97-AF65-F5344CB8AC3E}">
        <p14:creationId xmlns:p14="http://schemas.microsoft.com/office/powerpoint/2010/main" val="511589965"/>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5BC23C07-FF26-0D4A-9B0B-2DB7B653F98E}" type="slidenum">
              <a:rPr lang="en-US"/>
              <a:pPr/>
              <a:t>‹#›</a:t>
            </a:fld>
            <a:endParaRPr lang="en-US" dirty="0"/>
          </a:p>
        </p:txBody>
      </p:sp>
    </p:spTree>
    <p:extLst>
      <p:ext uri="{BB962C8B-B14F-4D97-AF65-F5344CB8AC3E}">
        <p14:creationId xmlns:p14="http://schemas.microsoft.com/office/powerpoint/2010/main" val="2121871744"/>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D0C2878E-8137-D84E-9B38-F7059CC60D36}" type="slidenum">
              <a:rPr lang="en-US"/>
              <a:pPr/>
              <a:t>‹#›</a:t>
            </a:fld>
            <a:endParaRPr lang="en-US" dirty="0"/>
          </a:p>
        </p:txBody>
      </p:sp>
    </p:spTree>
    <p:extLst>
      <p:ext uri="{BB962C8B-B14F-4D97-AF65-F5344CB8AC3E}">
        <p14:creationId xmlns:p14="http://schemas.microsoft.com/office/powerpoint/2010/main" val="3736054049"/>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29171692-DE11-C448-9E45-2D54C6491B9B}" type="slidenum">
              <a:rPr lang="en-US"/>
              <a:pPr/>
              <a:t>‹#›</a:t>
            </a:fld>
            <a:endParaRPr lang="en-US" dirty="0"/>
          </a:p>
        </p:txBody>
      </p:sp>
    </p:spTree>
    <p:extLst>
      <p:ext uri="{BB962C8B-B14F-4D97-AF65-F5344CB8AC3E}">
        <p14:creationId xmlns:p14="http://schemas.microsoft.com/office/powerpoint/2010/main" val="357317246"/>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1297782"/>
            <a:ext cx="1289224"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39319" y="1297782"/>
            <a:ext cx="1289224"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CC3D0056-7F5F-E942-9BC9-D65E7EE19E2B}" type="slidenum">
              <a:rPr lang="en-US"/>
              <a:pPr/>
              <a:t>‹#›</a:t>
            </a:fld>
            <a:endParaRPr lang="en-US" dirty="0"/>
          </a:p>
        </p:txBody>
      </p:sp>
    </p:spTree>
    <p:extLst>
      <p:ext uri="{BB962C8B-B14F-4D97-AF65-F5344CB8AC3E}">
        <p14:creationId xmlns:p14="http://schemas.microsoft.com/office/powerpoint/2010/main" val="1946858595"/>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65D90AD3-1ABA-AB41-9CA5-2A8291D8A575}" type="slidenum">
              <a:rPr lang="en-US"/>
              <a:pPr/>
              <a:t>‹#›</a:t>
            </a:fld>
            <a:endParaRPr lang="en-US" dirty="0"/>
          </a:p>
        </p:txBody>
      </p:sp>
    </p:spTree>
    <p:extLst>
      <p:ext uri="{BB962C8B-B14F-4D97-AF65-F5344CB8AC3E}">
        <p14:creationId xmlns:p14="http://schemas.microsoft.com/office/powerpoint/2010/main" val="3146185921"/>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7EF90455-65AD-DC43-9F74-C09AE3115811}" type="slidenum">
              <a:rPr lang="en-US"/>
              <a:pPr/>
              <a:t>‹#›</a:t>
            </a:fld>
            <a:endParaRPr lang="en-US" dirty="0"/>
          </a:p>
        </p:txBody>
      </p:sp>
    </p:spTree>
    <p:extLst>
      <p:ext uri="{BB962C8B-B14F-4D97-AF65-F5344CB8AC3E}">
        <p14:creationId xmlns:p14="http://schemas.microsoft.com/office/powerpoint/2010/main" val="3639648475"/>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3BE39C33-95FF-554C-9EF4-CC2EF91D69B3}" type="slidenum">
              <a:rPr lang="en-US"/>
              <a:pPr/>
              <a:t>‹#›</a:t>
            </a:fld>
            <a:endParaRPr lang="en-US" dirty="0"/>
          </a:p>
        </p:txBody>
      </p:sp>
    </p:spTree>
    <p:extLst>
      <p:ext uri="{BB962C8B-B14F-4D97-AF65-F5344CB8AC3E}">
        <p14:creationId xmlns:p14="http://schemas.microsoft.com/office/powerpoint/2010/main" val="911195331"/>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F9915A0B-0DE0-0D48-ABFA-DD87CAA7C60F}" type="slidenum">
              <a:rPr lang="en-US"/>
              <a:pPr/>
              <a:t>‹#›</a:t>
            </a:fld>
            <a:endParaRPr lang="en-US" dirty="0"/>
          </a:p>
        </p:txBody>
      </p:sp>
    </p:spTree>
    <p:extLst>
      <p:ext uri="{BB962C8B-B14F-4D97-AF65-F5344CB8AC3E}">
        <p14:creationId xmlns:p14="http://schemas.microsoft.com/office/powerpoint/2010/main" val="444711467"/>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5370DAF-0F22-644C-BBEA-38F3C0C48D68}" type="slidenum">
              <a:rPr lang="en-US"/>
              <a:pPr/>
              <a:t>‹#›</a:t>
            </a:fld>
            <a:endParaRPr lang="en-US" dirty="0"/>
          </a:p>
        </p:txBody>
      </p:sp>
    </p:spTree>
    <p:extLst>
      <p:ext uri="{BB962C8B-B14F-4D97-AF65-F5344CB8AC3E}">
        <p14:creationId xmlns:p14="http://schemas.microsoft.com/office/powerpoint/2010/main" val="431382588"/>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76010225-1890-644B-8AC7-BCB3A94AD1BB}" type="slidenum">
              <a:rPr lang="en-US"/>
              <a:pPr/>
              <a:t>‹#›</a:t>
            </a:fld>
            <a:endParaRPr lang="en-US" dirty="0"/>
          </a:p>
        </p:txBody>
      </p:sp>
    </p:spTree>
    <p:extLst>
      <p:ext uri="{BB962C8B-B14F-4D97-AF65-F5344CB8AC3E}">
        <p14:creationId xmlns:p14="http://schemas.microsoft.com/office/powerpoint/2010/main" val="530678862"/>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B65F2F4D-3A20-5E41-A54E-80062D67177F}" type="slidenum">
              <a:rPr lang="en-US"/>
              <a:pPr/>
              <a:t>‹#›</a:t>
            </a:fld>
            <a:endParaRPr lang="en-US" dirty="0"/>
          </a:p>
        </p:txBody>
      </p:sp>
    </p:spTree>
    <p:extLst>
      <p:ext uri="{BB962C8B-B14F-4D97-AF65-F5344CB8AC3E}">
        <p14:creationId xmlns:p14="http://schemas.microsoft.com/office/powerpoint/2010/main" val="2763906964"/>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B8B21097-337C-7747-98A5-62A34DC940F6}" type="slidenum">
              <a:rPr lang="en-US"/>
              <a:pPr/>
              <a:t>‹#›</a:t>
            </a:fld>
            <a:endParaRPr lang="en-US" dirty="0"/>
          </a:p>
        </p:txBody>
      </p:sp>
    </p:spTree>
    <p:extLst>
      <p:ext uri="{BB962C8B-B14F-4D97-AF65-F5344CB8AC3E}">
        <p14:creationId xmlns:p14="http://schemas.microsoft.com/office/powerpoint/2010/main" val="3202140528"/>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D81DD14D-F226-F645-B33F-CC8775533C6A}" type="slidenum">
              <a:rPr lang="en-US"/>
              <a:pPr/>
              <a:t>‹#›</a:t>
            </a:fld>
            <a:endParaRPr lang="en-US" dirty="0"/>
          </a:p>
        </p:txBody>
      </p:sp>
    </p:spTree>
    <p:extLst>
      <p:ext uri="{BB962C8B-B14F-4D97-AF65-F5344CB8AC3E}">
        <p14:creationId xmlns:p14="http://schemas.microsoft.com/office/powerpoint/2010/main" val="2845697543"/>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150000"/>
              <a:defRPr/>
            </a:lvl1pPr>
            <a:lvl2pPr>
              <a:buSzPct val="15000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Box 3"/>
          <p:cNvSpPr txBox="1">
            <a:spLocks noGrp="1" noChangeArrowheads="1"/>
          </p:cNvSpPr>
          <p:nvPr>
            <p:ph type="sldNum" sz="quarter" idx="10"/>
          </p:nvPr>
        </p:nvSpPr>
        <p:spPr>
          <a:xfrm>
            <a:off x="6482955" y="4339833"/>
            <a:ext cx="180826" cy="172641"/>
          </a:xfrm>
        </p:spPr>
        <p:txBody>
          <a:bodyPr/>
          <a:lstStyle>
            <a:lvl1pPr eaLnBrk="1" hangingPunct="1">
              <a:defRPr sz="900">
                <a:solidFill>
                  <a:schemeClr val="tx1"/>
                </a:solidFill>
                <a:latin typeface="Gill Sans" charset="0"/>
                <a:ea typeface="ヒラギノ明朝 ProN W3" charset="0"/>
                <a:cs typeface="ヒラギノ明朝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E8CA13B6-415E-584A-A791-580AAC00A9E2}" type="slidenum">
              <a:rPr lang="en-US"/>
              <a:pPr/>
              <a:t>‹#›</a:t>
            </a:fld>
            <a:endParaRPr lang="en-US" dirty="0"/>
          </a:p>
        </p:txBody>
      </p:sp>
    </p:spTree>
    <p:extLst>
      <p:ext uri="{BB962C8B-B14F-4D97-AF65-F5344CB8AC3E}">
        <p14:creationId xmlns:p14="http://schemas.microsoft.com/office/powerpoint/2010/main" val="2674864497"/>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97DB25C1-4CBA-3F48-A771-B36D8046EF81}" type="slidenum">
              <a:rPr lang="en-US"/>
              <a:pPr/>
              <a:t>‹#›</a:t>
            </a:fld>
            <a:endParaRPr lang="en-US" dirty="0"/>
          </a:p>
        </p:txBody>
      </p:sp>
    </p:spTree>
    <p:extLst>
      <p:ext uri="{BB962C8B-B14F-4D97-AF65-F5344CB8AC3E}">
        <p14:creationId xmlns:p14="http://schemas.microsoft.com/office/powerpoint/2010/main" val="2715318071"/>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1297782"/>
            <a:ext cx="2719090"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5" y="1297782"/>
            <a:ext cx="2719090"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3D1171A4-065F-D145-824C-E702347A247F}" type="slidenum">
              <a:rPr lang="en-US"/>
              <a:pPr/>
              <a:t>‹#›</a:t>
            </a:fld>
            <a:endParaRPr lang="en-US" dirty="0"/>
          </a:p>
        </p:txBody>
      </p:sp>
    </p:spTree>
    <p:extLst>
      <p:ext uri="{BB962C8B-B14F-4D97-AF65-F5344CB8AC3E}">
        <p14:creationId xmlns:p14="http://schemas.microsoft.com/office/powerpoint/2010/main" val="2826555632"/>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BC09F8C5-315E-7F49-9BF9-75CC07517DEB}" type="slidenum">
              <a:rPr lang="en-US"/>
              <a:pPr/>
              <a:t>‹#›</a:t>
            </a:fld>
            <a:endParaRPr lang="en-US" dirty="0"/>
          </a:p>
        </p:txBody>
      </p:sp>
    </p:spTree>
    <p:extLst>
      <p:ext uri="{BB962C8B-B14F-4D97-AF65-F5344CB8AC3E}">
        <p14:creationId xmlns:p14="http://schemas.microsoft.com/office/powerpoint/2010/main" val="4206452899"/>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6004EFDE-589A-5048-AF38-64DBF7392BDE}" type="slidenum">
              <a:rPr lang="en-US"/>
              <a:pPr/>
              <a:t>‹#›</a:t>
            </a:fld>
            <a:endParaRPr lang="en-US" dirty="0"/>
          </a:p>
        </p:txBody>
      </p:sp>
    </p:spTree>
    <p:extLst>
      <p:ext uri="{BB962C8B-B14F-4D97-AF65-F5344CB8AC3E}">
        <p14:creationId xmlns:p14="http://schemas.microsoft.com/office/powerpoint/2010/main" val="1189202087"/>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369610A5-2751-BC4C-880D-2D84BC2E6318}" type="slidenum">
              <a:rPr lang="en-US"/>
              <a:pPr/>
              <a:t>‹#›</a:t>
            </a:fld>
            <a:endParaRPr lang="en-US" dirty="0"/>
          </a:p>
        </p:txBody>
      </p:sp>
    </p:spTree>
    <p:extLst>
      <p:ext uri="{BB962C8B-B14F-4D97-AF65-F5344CB8AC3E}">
        <p14:creationId xmlns:p14="http://schemas.microsoft.com/office/powerpoint/2010/main" val="488655769"/>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AAEE8CCF-8DAB-B74E-B5EE-9443C4965F8B}" type="slidenum">
              <a:rPr lang="en-US"/>
              <a:pPr/>
              <a:t>‹#›</a:t>
            </a:fld>
            <a:endParaRPr lang="en-US" dirty="0"/>
          </a:p>
        </p:txBody>
      </p:sp>
    </p:spTree>
    <p:extLst>
      <p:ext uri="{BB962C8B-B14F-4D97-AF65-F5344CB8AC3E}">
        <p14:creationId xmlns:p14="http://schemas.microsoft.com/office/powerpoint/2010/main" val="323289670"/>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atin typeface="+mj-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Box 3"/>
          <p:cNvSpPr txBox="1">
            <a:spLocks noGrp="1" noChangeArrowheads="1"/>
          </p:cNvSpPr>
          <p:nvPr>
            <p:ph type="sldNum" sz="quarter" idx="10"/>
          </p:nvPr>
        </p:nvSpPr>
        <p:spPr>
          <a:ln/>
        </p:spPr>
        <p:txBody>
          <a:bodyPr/>
          <a:lstStyle>
            <a:lvl1pPr>
              <a:defRPr/>
            </a:lvl1pPr>
          </a:lstStyle>
          <a:p>
            <a:fld id="{5C4CF090-4499-DD46-8DF9-4916CBD01D6C}" type="slidenum">
              <a:rPr lang="en-US"/>
              <a:pPr/>
              <a:t>‹#›</a:t>
            </a:fld>
            <a:endParaRPr lang="en-US" dirty="0"/>
          </a:p>
        </p:txBody>
      </p:sp>
    </p:spTree>
    <p:extLst>
      <p:ext uri="{BB962C8B-B14F-4D97-AF65-F5344CB8AC3E}">
        <p14:creationId xmlns:p14="http://schemas.microsoft.com/office/powerpoint/2010/main" val="3371813299"/>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Century Gothic"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09156FBD-5951-8347-AE02-281D9115132D}" type="slidenum">
              <a:rPr lang="en-US"/>
              <a:pPr/>
              <a:t>‹#›</a:t>
            </a:fld>
            <a:endParaRPr lang="en-US" dirty="0"/>
          </a:p>
        </p:txBody>
      </p:sp>
    </p:spTree>
    <p:extLst>
      <p:ext uri="{BB962C8B-B14F-4D97-AF65-F5344CB8AC3E}">
        <p14:creationId xmlns:p14="http://schemas.microsoft.com/office/powerpoint/2010/main" val="2552463520"/>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B527A2C4-ABC8-CF49-8A44-D925B1D4D54D}" type="slidenum">
              <a:rPr lang="en-US"/>
              <a:pPr/>
              <a:t>‹#›</a:t>
            </a:fld>
            <a:endParaRPr lang="en-US" dirty="0"/>
          </a:p>
        </p:txBody>
      </p:sp>
    </p:spTree>
    <p:extLst>
      <p:ext uri="{BB962C8B-B14F-4D97-AF65-F5344CB8AC3E}">
        <p14:creationId xmlns:p14="http://schemas.microsoft.com/office/powerpoint/2010/main" val="1221519263"/>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FA84CF13-91BA-2841-A8FB-73B5B7E77F25}" type="slidenum">
              <a:rPr lang="en-US"/>
              <a:pPr/>
              <a:t>‹#›</a:t>
            </a:fld>
            <a:endParaRPr lang="en-US" dirty="0"/>
          </a:p>
        </p:txBody>
      </p:sp>
    </p:spTree>
    <p:extLst>
      <p:ext uri="{BB962C8B-B14F-4D97-AF65-F5344CB8AC3E}">
        <p14:creationId xmlns:p14="http://schemas.microsoft.com/office/powerpoint/2010/main" val="2581363034"/>
      </p:ext>
    </p:extLst>
  </p:cSld>
  <p:clrMapOvr>
    <a:masterClrMapping/>
  </p:clrMapOvr>
  <p:transition xmlns:p14="http://schemas.microsoft.com/office/powerpoint/2010/mai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16404184-F56A-2040-A527-3FCB707BB07D}" type="slidenum">
              <a:rPr lang="en-US"/>
              <a:pPr/>
              <a:t>‹#›</a:t>
            </a:fld>
            <a:endParaRPr lang="en-US" dirty="0"/>
          </a:p>
        </p:txBody>
      </p:sp>
    </p:spTree>
    <p:extLst>
      <p:ext uri="{BB962C8B-B14F-4D97-AF65-F5344CB8AC3E}">
        <p14:creationId xmlns:p14="http://schemas.microsoft.com/office/powerpoint/2010/main" val="1953695028"/>
      </p:ext>
    </p:extLst>
  </p:cSld>
  <p:clrMapOvr>
    <a:masterClrMapping/>
  </p:clrMapOvr>
  <p:transition xmlns:p14="http://schemas.microsoft.com/office/powerpoint/2010/mai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89643FAA-2246-9347-9E62-FB67D78FD28F}" type="slidenum">
              <a:rPr lang="en-US"/>
              <a:pPr/>
              <a:t>‹#›</a:t>
            </a:fld>
            <a:endParaRPr lang="en-US" dirty="0"/>
          </a:p>
        </p:txBody>
      </p:sp>
    </p:spTree>
    <p:extLst>
      <p:ext uri="{BB962C8B-B14F-4D97-AF65-F5344CB8AC3E}">
        <p14:creationId xmlns:p14="http://schemas.microsoft.com/office/powerpoint/2010/main" val="2467100894"/>
      </p:ext>
    </p:extLst>
  </p:cSld>
  <p:clrMapOvr>
    <a:masterClrMapping/>
  </p:clrMapOvr>
  <p:transition xmlns:p14="http://schemas.microsoft.com/office/powerpoint/2010/mai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541F15C4-257E-3D40-855B-8D4CCE89C7CD}" type="slidenum">
              <a:rPr lang="en-US"/>
              <a:pPr/>
              <a:t>‹#›</a:t>
            </a:fld>
            <a:endParaRPr lang="en-US" dirty="0"/>
          </a:p>
        </p:txBody>
      </p:sp>
    </p:spTree>
    <p:extLst>
      <p:ext uri="{BB962C8B-B14F-4D97-AF65-F5344CB8AC3E}">
        <p14:creationId xmlns:p14="http://schemas.microsoft.com/office/powerpoint/2010/main" val="2587150470"/>
      </p:ext>
    </p:extLst>
  </p:cSld>
  <p:clrMapOvr>
    <a:masterClrMapping/>
  </p:clrMapOvr>
  <p:transition xmlns:p14="http://schemas.microsoft.com/office/powerpoint/2010/mai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98726" y="1297782"/>
            <a:ext cx="1004590"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3685" y="1297782"/>
            <a:ext cx="1004590"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B4066D9B-EF70-C04D-8B07-C76108DB1763}" type="slidenum">
              <a:rPr lang="en-US"/>
              <a:pPr/>
              <a:t>‹#›</a:t>
            </a:fld>
            <a:endParaRPr lang="en-US" dirty="0"/>
          </a:p>
        </p:txBody>
      </p:sp>
    </p:spTree>
    <p:extLst>
      <p:ext uri="{BB962C8B-B14F-4D97-AF65-F5344CB8AC3E}">
        <p14:creationId xmlns:p14="http://schemas.microsoft.com/office/powerpoint/2010/main" val="4240842927"/>
      </p:ext>
    </p:extLst>
  </p:cSld>
  <p:clrMapOvr>
    <a:masterClrMapping/>
  </p:clrMapOvr>
  <p:transition xmlns:p14="http://schemas.microsoft.com/office/powerpoint/2010/mai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681D73E7-E5C0-4E45-974B-683AE12E39FD}" type="slidenum">
              <a:rPr lang="en-US"/>
              <a:pPr/>
              <a:t>‹#›</a:t>
            </a:fld>
            <a:endParaRPr lang="en-US" dirty="0"/>
          </a:p>
        </p:txBody>
      </p:sp>
    </p:spTree>
    <p:extLst>
      <p:ext uri="{BB962C8B-B14F-4D97-AF65-F5344CB8AC3E}">
        <p14:creationId xmlns:p14="http://schemas.microsoft.com/office/powerpoint/2010/main" val="662944324"/>
      </p:ext>
    </p:extLst>
  </p:cSld>
  <p:clrMapOvr>
    <a:masterClrMapping/>
  </p:clrMapOvr>
  <p:transition xmlns:p14="http://schemas.microsoft.com/office/powerpoint/2010/mai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937E0C00-87A2-944D-8FE0-49544B87718E}" type="slidenum">
              <a:rPr lang="en-US"/>
              <a:pPr/>
              <a:t>‹#›</a:t>
            </a:fld>
            <a:endParaRPr lang="en-US" dirty="0"/>
          </a:p>
        </p:txBody>
      </p:sp>
    </p:spTree>
    <p:extLst>
      <p:ext uri="{BB962C8B-B14F-4D97-AF65-F5344CB8AC3E}">
        <p14:creationId xmlns:p14="http://schemas.microsoft.com/office/powerpoint/2010/main" val="2105457692"/>
      </p:ext>
    </p:extLst>
  </p:cSld>
  <p:clrMapOvr>
    <a:masterClrMapping/>
  </p:clrMapOvr>
  <p:transition xmlns:p14="http://schemas.microsoft.com/office/powerpoint/2010/mai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640A5E54-4DAD-984A-8E8D-4A6ACBB8A76B}" type="slidenum">
              <a:rPr lang="en-US"/>
              <a:pPr/>
              <a:t>‹#›</a:t>
            </a:fld>
            <a:endParaRPr lang="en-US" dirty="0"/>
          </a:p>
        </p:txBody>
      </p:sp>
    </p:spTree>
    <p:extLst>
      <p:ext uri="{BB962C8B-B14F-4D97-AF65-F5344CB8AC3E}">
        <p14:creationId xmlns:p14="http://schemas.microsoft.com/office/powerpoint/2010/main" val="2370580577"/>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664EF6B1-5F17-6D41-85CF-60E7071D93F5}" type="slidenum">
              <a:rPr lang="en-US"/>
              <a:pPr/>
              <a:t>‹#›</a:t>
            </a:fld>
            <a:endParaRPr lang="en-US" dirty="0"/>
          </a:p>
        </p:txBody>
      </p:sp>
    </p:spTree>
    <p:extLst>
      <p:ext uri="{BB962C8B-B14F-4D97-AF65-F5344CB8AC3E}">
        <p14:creationId xmlns:p14="http://schemas.microsoft.com/office/powerpoint/2010/main" val="2195605333"/>
      </p:ext>
    </p:extLst>
  </p:cSld>
  <p:clrMapOvr>
    <a:masterClrMapping/>
  </p:clrMapOvr>
  <p:transition xmlns:p14="http://schemas.microsoft.com/office/powerpoint/2010/mai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2DAE27A0-D7CB-2B4E-9D05-D22638C8A111}" type="slidenum">
              <a:rPr lang="en-US"/>
              <a:pPr/>
              <a:t>‹#›</a:t>
            </a:fld>
            <a:endParaRPr lang="en-US" dirty="0"/>
          </a:p>
        </p:txBody>
      </p:sp>
    </p:spTree>
    <p:extLst>
      <p:ext uri="{BB962C8B-B14F-4D97-AF65-F5344CB8AC3E}">
        <p14:creationId xmlns:p14="http://schemas.microsoft.com/office/powerpoint/2010/main" val="3346855358"/>
      </p:ext>
    </p:extLst>
  </p:cSld>
  <p:clrMapOvr>
    <a:masterClrMapping/>
  </p:clrMapOvr>
  <p:transition xmlns:p14="http://schemas.microsoft.com/office/powerpoint/2010/mai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593FA11-2C69-D84C-86F3-4CA96757D085}" type="slidenum">
              <a:rPr lang="en-US"/>
              <a:pPr/>
              <a:t>‹#›</a:t>
            </a:fld>
            <a:endParaRPr lang="en-US" dirty="0"/>
          </a:p>
        </p:txBody>
      </p:sp>
    </p:spTree>
    <p:extLst>
      <p:ext uri="{BB962C8B-B14F-4D97-AF65-F5344CB8AC3E}">
        <p14:creationId xmlns:p14="http://schemas.microsoft.com/office/powerpoint/2010/main" val="3923015759"/>
      </p:ext>
    </p:extLst>
  </p:cSld>
  <p:clrMapOvr>
    <a:masterClrMapping/>
  </p:clrMapOvr>
  <p:transition xmlns:p14="http://schemas.microsoft.com/office/powerpoint/2010/mai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86A91C43-0EA3-5847-BA01-DF39B2D17DEE}" type="slidenum">
              <a:rPr lang="en-US"/>
              <a:pPr/>
              <a:t>‹#›</a:t>
            </a:fld>
            <a:endParaRPr lang="en-US" dirty="0"/>
          </a:p>
        </p:txBody>
      </p:sp>
    </p:spTree>
    <p:extLst>
      <p:ext uri="{BB962C8B-B14F-4D97-AF65-F5344CB8AC3E}">
        <p14:creationId xmlns:p14="http://schemas.microsoft.com/office/powerpoint/2010/main" val="1833092544"/>
      </p:ext>
    </p:extLst>
  </p:cSld>
  <p:clrMapOvr>
    <a:masterClrMapping/>
  </p:clrMapOvr>
  <p:transition xmlns:p14="http://schemas.microsoft.com/office/powerpoint/2010/mai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C0D72D1D-A106-AE4E-A48C-95BD27DC0984}" type="slidenum">
              <a:rPr lang="en-US"/>
              <a:pPr/>
              <a:t>‹#›</a:t>
            </a:fld>
            <a:endParaRPr lang="en-US" dirty="0"/>
          </a:p>
        </p:txBody>
      </p:sp>
    </p:spTree>
    <p:extLst>
      <p:ext uri="{BB962C8B-B14F-4D97-AF65-F5344CB8AC3E}">
        <p14:creationId xmlns:p14="http://schemas.microsoft.com/office/powerpoint/2010/main" val="657603736"/>
      </p:ext>
    </p:extLst>
  </p:cSld>
  <p:clrMapOvr>
    <a:masterClrMapping/>
  </p:clrMapOvr>
  <p:transition xmlns:p14="http://schemas.microsoft.com/office/powerpoint/2010/mai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4EB7A77-221A-C946-B076-5D91C97D5D71}" type="slidenum">
              <a:rPr lang="en-US"/>
              <a:pPr/>
              <a:t>‹#›</a:t>
            </a:fld>
            <a:endParaRPr lang="en-US" dirty="0"/>
          </a:p>
        </p:txBody>
      </p:sp>
    </p:spTree>
    <p:extLst>
      <p:ext uri="{BB962C8B-B14F-4D97-AF65-F5344CB8AC3E}">
        <p14:creationId xmlns:p14="http://schemas.microsoft.com/office/powerpoint/2010/main" val="3085068201"/>
      </p:ext>
    </p:extLst>
  </p:cSld>
  <p:clrMapOvr>
    <a:masterClrMapping/>
  </p:clrMapOvr>
  <p:transition xmlns:p14="http://schemas.microsoft.com/office/powerpoint/2010/mai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60299468-F0BD-314F-9B95-308DEC365558}" type="slidenum">
              <a:rPr lang="en-US"/>
              <a:pPr/>
              <a:t>‹#›</a:t>
            </a:fld>
            <a:endParaRPr lang="en-US" dirty="0"/>
          </a:p>
        </p:txBody>
      </p:sp>
    </p:spTree>
    <p:extLst>
      <p:ext uri="{BB962C8B-B14F-4D97-AF65-F5344CB8AC3E}">
        <p14:creationId xmlns:p14="http://schemas.microsoft.com/office/powerpoint/2010/main" val="2023804444"/>
      </p:ext>
    </p:extLst>
  </p:cSld>
  <p:clrMapOvr>
    <a:masterClrMapping/>
  </p:clrMapOvr>
  <p:transition xmlns:p14="http://schemas.microsoft.com/office/powerpoint/2010/mai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0C52038A-F242-5543-A384-64A3BC0FE817}" type="slidenum">
              <a:rPr lang="en-US"/>
              <a:pPr/>
              <a:t>‹#›</a:t>
            </a:fld>
            <a:endParaRPr lang="en-US" dirty="0"/>
          </a:p>
        </p:txBody>
      </p:sp>
    </p:spTree>
    <p:extLst>
      <p:ext uri="{BB962C8B-B14F-4D97-AF65-F5344CB8AC3E}">
        <p14:creationId xmlns:p14="http://schemas.microsoft.com/office/powerpoint/2010/main" val="1277428264"/>
      </p:ext>
    </p:extLst>
  </p:cSld>
  <p:clrMapOvr>
    <a:masterClrMapping/>
  </p:clrMapOvr>
  <p:transition xmlns:p14="http://schemas.microsoft.com/office/powerpoint/2010/mai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1297782"/>
            <a:ext cx="1289224"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39319" y="1297782"/>
            <a:ext cx="1289224"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39FEA6A6-FA3E-E241-99CA-012F8C98E0FA}" type="slidenum">
              <a:rPr lang="en-US"/>
              <a:pPr/>
              <a:t>‹#›</a:t>
            </a:fld>
            <a:endParaRPr lang="en-US" dirty="0"/>
          </a:p>
        </p:txBody>
      </p:sp>
    </p:spTree>
    <p:extLst>
      <p:ext uri="{BB962C8B-B14F-4D97-AF65-F5344CB8AC3E}">
        <p14:creationId xmlns:p14="http://schemas.microsoft.com/office/powerpoint/2010/main" val="774599451"/>
      </p:ext>
    </p:extLst>
  </p:cSld>
  <p:clrMapOvr>
    <a:masterClrMapping/>
  </p:clrMapOvr>
  <p:transition xmlns:p14="http://schemas.microsoft.com/office/powerpoint/2010/mai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B7BC21A5-264C-2841-A6DC-1B97CD3F63EB}" type="slidenum">
              <a:rPr lang="en-US"/>
              <a:pPr/>
              <a:t>‹#›</a:t>
            </a:fld>
            <a:endParaRPr lang="en-US" dirty="0"/>
          </a:p>
        </p:txBody>
      </p:sp>
    </p:spTree>
    <p:extLst>
      <p:ext uri="{BB962C8B-B14F-4D97-AF65-F5344CB8AC3E}">
        <p14:creationId xmlns:p14="http://schemas.microsoft.com/office/powerpoint/2010/main" val="3591241322"/>
      </p:ext>
    </p:extLst>
  </p:cSld>
  <p:clrMapOvr>
    <a:masterClrMapping/>
  </p:clrMapOvr>
  <p:transition xmlns:p14="http://schemas.microsoft.com/office/powerpoint/2010/mai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A4185C8A-C0BF-9F46-85B3-540C3617751B}" type="slidenum">
              <a:rPr lang="en-US"/>
              <a:pPr/>
              <a:t>‹#›</a:t>
            </a:fld>
            <a:endParaRPr lang="en-US" dirty="0"/>
          </a:p>
        </p:txBody>
      </p:sp>
    </p:spTree>
    <p:extLst>
      <p:ext uri="{BB962C8B-B14F-4D97-AF65-F5344CB8AC3E}">
        <p14:creationId xmlns:p14="http://schemas.microsoft.com/office/powerpoint/2010/main" val="3146665622"/>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904876"/>
            <a:ext cx="2719090" cy="3071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5" y="904876"/>
            <a:ext cx="2719090" cy="3071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B2692EFF-1801-EB4E-8EC3-AA25C4B7C73D}" type="slidenum">
              <a:rPr lang="en-US"/>
              <a:pPr/>
              <a:t>‹#›</a:t>
            </a:fld>
            <a:endParaRPr lang="en-US" dirty="0"/>
          </a:p>
        </p:txBody>
      </p:sp>
    </p:spTree>
    <p:extLst>
      <p:ext uri="{BB962C8B-B14F-4D97-AF65-F5344CB8AC3E}">
        <p14:creationId xmlns:p14="http://schemas.microsoft.com/office/powerpoint/2010/main" val="196307071"/>
      </p:ext>
    </p:extLst>
  </p:cSld>
  <p:clrMapOvr>
    <a:masterClrMapping/>
  </p:clrMapOvr>
  <p:transition xmlns:p14="http://schemas.microsoft.com/office/powerpoint/2010/mai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7099C943-DEBA-3D4F-B409-99F66A2C37F6}" type="slidenum">
              <a:rPr lang="en-US"/>
              <a:pPr/>
              <a:t>‹#›</a:t>
            </a:fld>
            <a:endParaRPr lang="en-US" dirty="0"/>
          </a:p>
        </p:txBody>
      </p:sp>
    </p:spTree>
    <p:extLst>
      <p:ext uri="{BB962C8B-B14F-4D97-AF65-F5344CB8AC3E}">
        <p14:creationId xmlns:p14="http://schemas.microsoft.com/office/powerpoint/2010/main" val="1973795223"/>
      </p:ext>
    </p:extLst>
  </p:cSld>
  <p:clrMapOvr>
    <a:masterClrMapping/>
  </p:clrMapOvr>
  <p:transition xmlns:p14="http://schemas.microsoft.com/office/powerpoint/2010/mai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32308B12-6618-A044-9E51-98F7211A5357}" type="slidenum">
              <a:rPr lang="en-US"/>
              <a:pPr/>
              <a:t>‹#›</a:t>
            </a:fld>
            <a:endParaRPr lang="en-US" dirty="0"/>
          </a:p>
        </p:txBody>
      </p:sp>
    </p:spTree>
    <p:extLst>
      <p:ext uri="{BB962C8B-B14F-4D97-AF65-F5344CB8AC3E}">
        <p14:creationId xmlns:p14="http://schemas.microsoft.com/office/powerpoint/2010/main" val="2171276044"/>
      </p:ext>
    </p:extLst>
  </p:cSld>
  <p:clrMapOvr>
    <a:masterClrMapping/>
  </p:clrMapOvr>
  <p:transition xmlns:p14="http://schemas.microsoft.com/office/powerpoint/2010/mai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9D4953D9-D33C-BF43-B5B3-BAF68B552926}" type="slidenum">
              <a:rPr lang="en-US"/>
              <a:pPr/>
              <a:t>‹#›</a:t>
            </a:fld>
            <a:endParaRPr lang="en-US" dirty="0"/>
          </a:p>
        </p:txBody>
      </p:sp>
    </p:spTree>
    <p:extLst>
      <p:ext uri="{BB962C8B-B14F-4D97-AF65-F5344CB8AC3E}">
        <p14:creationId xmlns:p14="http://schemas.microsoft.com/office/powerpoint/2010/main" val="1924019793"/>
      </p:ext>
    </p:extLst>
  </p:cSld>
  <p:clrMapOvr>
    <a:masterClrMapping/>
  </p:clrMapOvr>
  <p:transition xmlns:p14="http://schemas.microsoft.com/office/powerpoint/2010/mai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35A4782C-A7FF-FD41-B54B-B540A1E402C9}" type="slidenum">
              <a:rPr lang="en-US"/>
              <a:pPr/>
              <a:t>‹#›</a:t>
            </a:fld>
            <a:endParaRPr lang="en-US" dirty="0"/>
          </a:p>
        </p:txBody>
      </p:sp>
    </p:spTree>
    <p:extLst>
      <p:ext uri="{BB962C8B-B14F-4D97-AF65-F5344CB8AC3E}">
        <p14:creationId xmlns:p14="http://schemas.microsoft.com/office/powerpoint/2010/main" val="576839406"/>
      </p:ext>
    </p:extLst>
  </p:cSld>
  <p:clrMapOvr>
    <a:masterClrMapping/>
  </p:clrMapOvr>
  <p:transition xmlns:p14="http://schemas.microsoft.com/office/powerpoint/2010/mai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876C25E7-0A6B-3A4C-BFD9-0ED5806ED73E}" type="slidenum">
              <a:rPr lang="en-US"/>
              <a:pPr/>
              <a:t>‹#›</a:t>
            </a:fld>
            <a:endParaRPr lang="en-US" dirty="0"/>
          </a:p>
        </p:txBody>
      </p:sp>
    </p:spTree>
    <p:extLst>
      <p:ext uri="{BB962C8B-B14F-4D97-AF65-F5344CB8AC3E}">
        <p14:creationId xmlns:p14="http://schemas.microsoft.com/office/powerpoint/2010/main" val="1900333965"/>
      </p:ext>
    </p:extLst>
  </p:cSld>
  <p:clrMapOvr>
    <a:masterClrMapping/>
  </p:clrMapOvr>
  <p:transition xmlns:p14="http://schemas.microsoft.com/office/powerpoint/2010/mai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75318285"/>
      </p:ext>
    </p:extLst>
  </p:cSld>
  <p:clrMapOvr>
    <a:masterClrMapping/>
  </p:clrMapOvr>
  <p:transition xmlns:p14="http://schemas.microsoft.com/office/powerpoint/2010/mai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0952029"/>
      </p:ext>
    </p:extLst>
  </p:cSld>
  <p:clrMapOvr>
    <a:masterClrMapping/>
  </p:clrMapOvr>
  <p:transition xmlns:p14="http://schemas.microsoft.com/office/powerpoint/2010/mai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Tree>
    <p:extLst>
      <p:ext uri="{BB962C8B-B14F-4D97-AF65-F5344CB8AC3E}">
        <p14:creationId xmlns:p14="http://schemas.microsoft.com/office/powerpoint/2010/main" val="3816855793"/>
      </p:ext>
    </p:extLst>
  </p:cSld>
  <p:clrMapOvr>
    <a:masterClrMapping/>
  </p:clrMapOvr>
  <p:transition xmlns:p14="http://schemas.microsoft.com/office/powerpoint/2010/mai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9604924"/>
      </p:ext>
    </p:extLst>
  </p:cSld>
  <p:clrMapOvr>
    <a:masterClrMapping/>
  </p:clrMapOvr>
  <p:transition xmlns:p14="http://schemas.microsoft.com/office/powerpoint/2010/mai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3784834"/>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4A17B71A-EF80-D346-82AE-34EF8DAC9DED}" type="slidenum">
              <a:rPr lang="en-US"/>
              <a:pPr/>
              <a:t>‹#›</a:t>
            </a:fld>
            <a:endParaRPr lang="en-US" dirty="0"/>
          </a:p>
        </p:txBody>
      </p:sp>
    </p:spTree>
    <p:extLst>
      <p:ext uri="{BB962C8B-B14F-4D97-AF65-F5344CB8AC3E}">
        <p14:creationId xmlns:p14="http://schemas.microsoft.com/office/powerpoint/2010/main" val="3341033013"/>
      </p:ext>
    </p:extLst>
  </p:cSld>
  <p:clrMapOvr>
    <a:masterClrMapping/>
  </p:clrMapOvr>
  <p:transition xmlns:p14="http://schemas.microsoft.com/office/powerpoint/2010/mai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91223124"/>
      </p:ext>
    </p:extLst>
  </p:cSld>
  <p:clrMapOvr>
    <a:masterClrMapping/>
  </p:clrMapOvr>
  <p:transition xmlns:p14="http://schemas.microsoft.com/office/powerpoint/2010/mai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1234191"/>
      </p:ext>
    </p:extLst>
  </p:cSld>
  <p:clrMapOvr>
    <a:masterClrMapping/>
  </p:clrMapOvr>
  <p:transition xmlns:p14="http://schemas.microsoft.com/office/powerpoint/2010/mai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4148655458"/>
      </p:ext>
    </p:extLst>
  </p:cSld>
  <p:clrMapOvr>
    <a:masterClrMapping/>
  </p:clrMapOvr>
  <p:transition xmlns:p14="http://schemas.microsoft.com/office/powerpoint/2010/mai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4124714127"/>
      </p:ext>
    </p:extLst>
  </p:cSld>
  <p:clrMapOvr>
    <a:masterClrMapping/>
  </p:clrMapOvr>
  <p:transition xmlns:p14="http://schemas.microsoft.com/office/powerpoint/2010/mai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7159415"/>
      </p:ext>
    </p:extLst>
  </p:cSld>
  <p:clrMapOvr>
    <a:masterClrMapping/>
  </p:clrMapOvr>
  <p:transition xmlns:p14="http://schemas.microsoft.com/office/powerpoint/2010/mai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19068"/>
            <a:ext cx="1542882" cy="396478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19068"/>
            <a:ext cx="4548281" cy="3964781"/>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5170800"/>
      </p:ext>
    </p:extLst>
  </p:cSld>
  <p:clrMapOvr>
    <a:masterClrMapping/>
  </p:clrMapOvr>
  <p:transition xmlns:p14="http://schemas.microsoft.com/office/powerpoint/2010/mai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23652587"/>
      </p:ext>
    </p:extLst>
  </p:cSld>
  <p:clrMapOvr>
    <a:masterClrMapping/>
  </p:clrMapOvr>
  <p:transition xmlns:p14="http://schemas.microsoft.com/office/powerpoint/2010/mai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9135021"/>
      </p:ext>
    </p:extLst>
  </p:cSld>
  <p:clrMapOvr>
    <a:masterClrMapping/>
  </p:clrMapOvr>
  <p:transition xmlns:p14="http://schemas.microsoft.com/office/powerpoint/2010/mai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Tree>
    <p:extLst>
      <p:ext uri="{BB962C8B-B14F-4D97-AF65-F5344CB8AC3E}">
        <p14:creationId xmlns:p14="http://schemas.microsoft.com/office/powerpoint/2010/main" val="711499663"/>
      </p:ext>
    </p:extLst>
  </p:cSld>
  <p:clrMapOvr>
    <a:masterClrMapping/>
  </p:clrMapOvr>
  <p:transition xmlns:p14="http://schemas.microsoft.com/office/powerpoint/2010/mai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578751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C232A538-93DF-7D47-84F8-00BAC46DF1D6}" type="slidenum">
              <a:rPr lang="en-US"/>
              <a:pPr/>
              <a:t>‹#›</a:t>
            </a:fld>
            <a:endParaRPr lang="en-US" dirty="0"/>
          </a:p>
        </p:txBody>
      </p:sp>
    </p:spTree>
    <p:extLst>
      <p:ext uri="{BB962C8B-B14F-4D97-AF65-F5344CB8AC3E}">
        <p14:creationId xmlns:p14="http://schemas.microsoft.com/office/powerpoint/2010/main" val="236207033"/>
      </p:ext>
    </p:extLst>
  </p:cSld>
  <p:clrMapOvr>
    <a:masterClrMapping/>
  </p:clrMapOvr>
  <p:transition xmlns:p14="http://schemas.microsoft.com/office/powerpoint/2010/mai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5762154"/>
      </p:ext>
    </p:extLst>
  </p:cSld>
  <p:clrMapOvr>
    <a:masterClrMapping/>
  </p:clrMapOvr>
  <p:transition xmlns:p14="http://schemas.microsoft.com/office/powerpoint/2010/mai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95320663"/>
      </p:ext>
    </p:extLst>
  </p:cSld>
  <p:clrMapOvr>
    <a:masterClrMapping/>
  </p:clrMapOvr>
  <p:transition xmlns:p14="http://schemas.microsoft.com/office/powerpoint/2010/mai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360675"/>
      </p:ext>
    </p:extLst>
  </p:cSld>
  <p:clrMapOvr>
    <a:masterClrMapping/>
  </p:clrMapOvr>
  <p:transition xmlns:p14="http://schemas.microsoft.com/office/powerpoint/2010/mai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741590601"/>
      </p:ext>
    </p:extLst>
  </p:cSld>
  <p:clrMapOvr>
    <a:masterClrMapping/>
  </p:clrMapOvr>
  <p:transition xmlns:p14="http://schemas.microsoft.com/office/powerpoint/2010/mai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3483621066"/>
      </p:ext>
    </p:extLst>
  </p:cSld>
  <p:clrMapOvr>
    <a:masterClrMapping/>
  </p:clrMapOvr>
  <p:transition xmlns:p14="http://schemas.microsoft.com/office/powerpoint/2010/mai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0635674"/>
      </p:ext>
    </p:extLst>
  </p:cSld>
  <p:clrMapOvr>
    <a:masterClrMapping/>
  </p:clrMapOvr>
  <p:transition xmlns:p14="http://schemas.microsoft.com/office/powerpoint/2010/mai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19068"/>
            <a:ext cx="1542882" cy="396478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19068"/>
            <a:ext cx="4548281" cy="3964781"/>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4334508"/>
      </p:ext>
    </p:extLst>
  </p:cSld>
  <p:clrMapOvr>
    <a:masterClrMapping/>
  </p:clrMapOvr>
  <p:transition xmlns:p14="http://schemas.microsoft.com/office/powerpoint/2010/mai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1E50B7AE-9575-4140-BA44-4B7291981A36}" type="slidenum">
              <a:rPr lang="en-US"/>
              <a:pPr/>
              <a:t>‹#›</a:t>
            </a:fld>
            <a:endParaRPr lang="en-US" dirty="0"/>
          </a:p>
        </p:txBody>
      </p:sp>
    </p:spTree>
    <p:extLst>
      <p:ext uri="{BB962C8B-B14F-4D97-AF65-F5344CB8AC3E}">
        <p14:creationId xmlns:p14="http://schemas.microsoft.com/office/powerpoint/2010/main" val="3403279755"/>
      </p:ext>
    </p:extLst>
  </p:cSld>
  <p:clrMapOvr>
    <a:masterClrMapping/>
  </p:clrMapOvr>
  <p:transition xmlns:p14="http://schemas.microsoft.com/office/powerpoint/2010/mai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atin typeface="+mj-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Box 3"/>
          <p:cNvSpPr txBox="1">
            <a:spLocks noGrp="1" noChangeArrowheads="1"/>
          </p:cNvSpPr>
          <p:nvPr>
            <p:ph type="sldNum" sz="quarter" idx="10"/>
          </p:nvPr>
        </p:nvSpPr>
        <p:spPr>
          <a:ln/>
        </p:spPr>
        <p:txBody>
          <a:bodyPr/>
          <a:lstStyle>
            <a:lvl1pPr>
              <a:defRPr/>
            </a:lvl1pPr>
          </a:lstStyle>
          <a:p>
            <a:fld id="{7F426BDB-99E3-334B-A7F6-E061A156B5C2}" type="slidenum">
              <a:rPr lang="en-US"/>
              <a:pPr/>
              <a:t>‹#›</a:t>
            </a:fld>
            <a:endParaRPr lang="en-US" dirty="0"/>
          </a:p>
        </p:txBody>
      </p:sp>
    </p:spTree>
    <p:extLst>
      <p:ext uri="{BB962C8B-B14F-4D97-AF65-F5344CB8AC3E}">
        <p14:creationId xmlns:p14="http://schemas.microsoft.com/office/powerpoint/2010/main" val="1120557655"/>
      </p:ext>
    </p:extLst>
  </p:cSld>
  <p:clrMapOvr>
    <a:masterClrMapping/>
  </p:clrMapOvr>
  <p:transition xmlns:p14="http://schemas.microsoft.com/office/powerpoint/2010/mai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CDC2BCEF-D275-0C41-8A0D-7722DAFDDDA1}" type="slidenum">
              <a:rPr lang="en-US"/>
              <a:pPr/>
              <a:t>‹#›</a:t>
            </a:fld>
            <a:endParaRPr lang="en-US" dirty="0"/>
          </a:p>
        </p:txBody>
      </p:sp>
    </p:spTree>
    <p:extLst>
      <p:ext uri="{BB962C8B-B14F-4D97-AF65-F5344CB8AC3E}">
        <p14:creationId xmlns:p14="http://schemas.microsoft.com/office/powerpoint/2010/main" val="4020112187"/>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A807716F-A142-2947-A835-08969DE6FCAE}" type="slidenum">
              <a:rPr lang="en-US"/>
              <a:pPr/>
              <a:t>‹#›</a:t>
            </a:fld>
            <a:endParaRPr lang="en-US" dirty="0"/>
          </a:p>
        </p:txBody>
      </p:sp>
    </p:spTree>
    <p:extLst>
      <p:ext uri="{BB962C8B-B14F-4D97-AF65-F5344CB8AC3E}">
        <p14:creationId xmlns:p14="http://schemas.microsoft.com/office/powerpoint/2010/main" val="2007005105"/>
      </p:ext>
    </p:extLst>
  </p:cSld>
  <p:clrMapOvr>
    <a:masterClrMapping/>
  </p:clrMapOvr>
  <p:transition xmlns:p14="http://schemas.microsoft.com/office/powerpoint/2010/mai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904876"/>
            <a:ext cx="2719090" cy="3071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5" y="904876"/>
            <a:ext cx="2719090" cy="3071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B7CB7B95-BD52-584C-B470-EA30BA826740}" type="slidenum">
              <a:rPr lang="en-US"/>
              <a:pPr/>
              <a:t>‹#›</a:t>
            </a:fld>
            <a:endParaRPr lang="en-US" dirty="0"/>
          </a:p>
        </p:txBody>
      </p:sp>
    </p:spTree>
    <p:extLst>
      <p:ext uri="{BB962C8B-B14F-4D97-AF65-F5344CB8AC3E}">
        <p14:creationId xmlns:p14="http://schemas.microsoft.com/office/powerpoint/2010/main" val="2128084518"/>
      </p:ext>
    </p:extLst>
  </p:cSld>
  <p:clrMapOvr>
    <a:masterClrMapping/>
  </p:clrMapOvr>
  <p:transition xmlns:p14="http://schemas.microsoft.com/office/powerpoint/2010/mai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9495C0CD-C5A9-F74A-8812-B7C597A2DC96}" type="slidenum">
              <a:rPr lang="en-US"/>
              <a:pPr/>
              <a:t>‹#›</a:t>
            </a:fld>
            <a:endParaRPr lang="en-US" dirty="0"/>
          </a:p>
        </p:txBody>
      </p:sp>
    </p:spTree>
    <p:extLst>
      <p:ext uri="{BB962C8B-B14F-4D97-AF65-F5344CB8AC3E}">
        <p14:creationId xmlns:p14="http://schemas.microsoft.com/office/powerpoint/2010/main" val="199686825"/>
      </p:ext>
    </p:extLst>
  </p:cSld>
  <p:clrMapOvr>
    <a:masterClrMapping/>
  </p:clrMapOvr>
  <p:transition xmlns:p14="http://schemas.microsoft.com/office/powerpoint/2010/mai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E95FA00B-2D45-E545-ABCE-706EDD7D751E}" type="slidenum">
              <a:rPr lang="en-US"/>
              <a:pPr/>
              <a:t>‹#›</a:t>
            </a:fld>
            <a:endParaRPr lang="en-US" dirty="0"/>
          </a:p>
        </p:txBody>
      </p:sp>
    </p:spTree>
    <p:extLst>
      <p:ext uri="{BB962C8B-B14F-4D97-AF65-F5344CB8AC3E}">
        <p14:creationId xmlns:p14="http://schemas.microsoft.com/office/powerpoint/2010/main" val="1898286553"/>
      </p:ext>
    </p:extLst>
  </p:cSld>
  <p:clrMapOvr>
    <a:masterClrMapping/>
  </p:clrMapOvr>
  <p:transition xmlns:p14="http://schemas.microsoft.com/office/powerpoint/2010/mai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20127198-3660-194E-B119-24EE78BE59AA}" type="slidenum">
              <a:rPr lang="en-US"/>
              <a:pPr/>
              <a:t>‹#›</a:t>
            </a:fld>
            <a:endParaRPr lang="en-US" dirty="0"/>
          </a:p>
        </p:txBody>
      </p:sp>
    </p:spTree>
    <p:extLst>
      <p:ext uri="{BB962C8B-B14F-4D97-AF65-F5344CB8AC3E}">
        <p14:creationId xmlns:p14="http://schemas.microsoft.com/office/powerpoint/2010/main" val="2276398600"/>
      </p:ext>
    </p:extLst>
  </p:cSld>
  <p:clrMapOvr>
    <a:masterClrMapping/>
  </p:clrMapOvr>
  <p:transition xmlns:p14="http://schemas.microsoft.com/office/powerpoint/2010/mai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AEBE2094-0284-864D-8B35-BAA10077E2D6}" type="slidenum">
              <a:rPr lang="en-US"/>
              <a:pPr/>
              <a:t>‹#›</a:t>
            </a:fld>
            <a:endParaRPr lang="en-US" dirty="0"/>
          </a:p>
        </p:txBody>
      </p:sp>
    </p:spTree>
    <p:extLst>
      <p:ext uri="{BB962C8B-B14F-4D97-AF65-F5344CB8AC3E}">
        <p14:creationId xmlns:p14="http://schemas.microsoft.com/office/powerpoint/2010/main" val="1985419758"/>
      </p:ext>
    </p:extLst>
  </p:cSld>
  <p:clrMapOvr>
    <a:masterClrMapping/>
  </p:clrMapOvr>
  <p:transition xmlns:p14="http://schemas.microsoft.com/office/powerpoint/2010/mai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Century Gothic"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00B2BF33-D478-AE4D-B86E-0F04AF5F14D7}" type="slidenum">
              <a:rPr lang="en-US"/>
              <a:pPr/>
              <a:t>‹#›</a:t>
            </a:fld>
            <a:endParaRPr lang="en-US" dirty="0"/>
          </a:p>
        </p:txBody>
      </p:sp>
    </p:spTree>
    <p:extLst>
      <p:ext uri="{BB962C8B-B14F-4D97-AF65-F5344CB8AC3E}">
        <p14:creationId xmlns:p14="http://schemas.microsoft.com/office/powerpoint/2010/main" val="1347828251"/>
      </p:ext>
    </p:extLst>
  </p:cSld>
  <p:clrMapOvr>
    <a:masterClrMapping/>
  </p:clrMapOvr>
  <p:transition xmlns:p14="http://schemas.microsoft.com/office/powerpoint/2010/mai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5E1C6376-1C66-3A43-8A98-02162B21A6D6}" type="slidenum">
              <a:rPr lang="en-US"/>
              <a:pPr/>
              <a:t>‹#›</a:t>
            </a:fld>
            <a:endParaRPr lang="en-US" dirty="0"/>
          </a:p>
        </p:txBody>
      </p:sp>
    </p:spTree>
    <p:extLst>
      <p:ext uri="{BB962C8B-B14F-4D97-AF65-F5344CB8AC3E}">
        <p14:creationId xmlns:p14="http://schemas.microsoft.com/office/powerpoint/2010/main" val="712955319"/>
      </p:ext>
    </p:extLst>
  </p:cSld>
  <p:clrMapOvr>
    <a:masterClrMapping/>
  </p:clrMapOvr>
  <p:transition xmlns:p14="http://schemas.microsoft.com/office/powerpoint/2010/mai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210A7C9E-0BFD-4D4F-8EA2-A83FE0B86ECA}" type="slidenum">
              <a:rPr lang="en-US"/>
              <a:pPr/>
              <a:t>‹#›</a:t>
            </a:fld>
            <a:endParaRPr lang="en-US" dirty="0"/>
          </a:p>
        </p:txBody>
      </p:sp>
    </p:spTree>
    <p:extLst>
      <p:ext uri="{BB962C8B-B14F-4D97-AF65-F5344CB8AC3E}">
        <p14:creationId xmlns:p14="http://schemas.microsoft.com/office/powerpoint/2010/main" val="3824216938"/>
      </p:ext>
    </p:extLst>
  </p:cSld>
  <p:clrMapOvr>
    <a:masterClrMapping/>
  </p:clrMapOvr>
  <p:transition xmlns:p14="http://schemas.microsoft.com/office/powerpoint/2010/mai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C37607BF-3E09-7545-A45A-53303A8B2900}" type="slidenum">
              <a:rPr lang="en-US"/>
              <a:pPr/>
              <a:t>‹#›</a:t>
            </a:fld>
            <a:endParaRPr lang="en-US" dirty="0"/>
          </a:p>
        </p:txBody>
      </p:sp>
    </p:spTree>
    <p:extLst>
      <p:ext uri="{BB962C8B-B14F-4D97-AF65-F5344CB8AC3E}">
        <p14:creationId xmlns:p14="http://schemas.microsoft.com/office/powerpoint/2010/main" val="3806760945"/>
      </p:ext>
    </p:extLst>
  </p:cSld>
  <p:clrMapOvr>
    <a:masterClrMapping/>
  </p:clrMapOvr>
  <p:transition xmlns:p14="http://schemas.microsoft.com/office/powerpoint/2010/mai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3D7F0176-CD5D-AC44-8F6F-5C96952F1706}" type="slidenum">
              <a:rPr lang="en-US"/>
              <a:pPr/>
              <a:t>‹#›</a:t>
            </a:fld>
            <a:endParaRPr lang="en-US" dirty="0"/>
          </a:p>
        </p:txBody>
      </p:sp>
    </p:spTree>
    <p:extLst>
      <p:ext uri="{BB962C8B-B14F-4D97-AF65-F5344CB8AC3E}">
        <p14:creationId xmlns:p14="http://schemas.microsoft.com/office/powerpoint/2010/main" val="379030338"/>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A8F0622-11A8-D743-BE73-F4986B8DF182}" type="slidenum">
              <a:rPr lang="en-US"/>
              <a:pPr/>
              <a:t>‹#›</a:t>
            </a:fld>
            <a:endParaRPr lang="en-US" dirty="0"/>
          </a:p>
        </p:txBody>
      </p:sp>
    </p:spTree>
    <p:extLst>
      <p:ext uri="{BB962C8B-B14F-4D97-AF65-F5344CB8AC3E}">
        <p14:creationId xmlns:p14="http://schemas.microsoft.com/office/powerpoint/2010/main" val="1059606619"/>
      </p:ext>
    </p:extLst>
  </p:cSld>
  <p:clrMapOvr>
    <a:masterClrMapping/>
  </p:clrMapOvr>
  <p:transition xmlns:p14="http://schemas.microsoft.com/office/powerpoint/2010/mai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E21BB5A5-4ABB-774F-818C-2C5FB844E5E0}" type="slidenum">
              <a:rPr lang="en-US"/>
              <a:pPr/>
              <a:t>‹#›</a:t>
            </a:fld>
            <a:endParaRPr lang="en-US" dirty="0"/>
          </a:p>
        </p:txBody>
      </p:sp>
    </p:spTree>
    <p:extLst>
      <p:ext uri="{BB962C8B-B14F-4D97-AF65-F5344CB8AC3E}">
        <p14:creationId xmlns:p14="http://schemas.microsoft.com/office/powerpoint/2010/main" val="3580197193"/>
      </p:ext>
    </p:extLst>
  </p:cSld>
  <p:clrMapOvr>
    <a:masterClrMapping/>
  </p:clrMapOvr>
  <p:transition xmlns:p14="http://schemas.microsoft.com/office/powerpoint/2010/mai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DA9D3762-4AAD-E340-9938-84B50794A28C}" type="slidenum">
              <a:rPr lang="en-US"/>
              <a:pPr/>
              <a:t>‹#›</a:t>
            </a:fld>
            <a:endParaRPr lang="en-US" dirty="0"/>
          </a:p>
        </p:txBody>
      </p:sp>
    </p:spTree>
    <p:extLst>
      <p:ext uri="{BB962C8B-B14F-4D97-AF65-F5344CB8AC3E}">
        <p14:creationId xmlns:p14="http://schemas.microsoft.com/office/powerpoint/2010/main" val="2060524749"/>
      </p:ext>
    </p:extLst>
  </p:cSld>
  <p:clrMapOvr>
    <a:masterClrMapping/>
  </p:clrMapOvr>
  <p:transition xmlns:p14="http://schemas.microsoft.com/office/powerpoint/2010/mai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95D7A218-8958-7A4B-A303-B4A25316011B}" type="slidenum">
              <a:rPr lang="en-US"/>
              <a:pPr/>
              <a:t>‹#›</a:t>
            </a:fld>
            <a:endParaRPr lang="en-US" dirty="0"/>
          </a:p>
        </p:txBody>
      </p:sp>
    </p:spTree>
    <p:extLst>
      <p:ext uri="{BB962C8B-B14F-4D97-AF65-F5344CB8AC3E}">
        <p14:creationId xmlns:p14="http://schemas.microsoft.com/office/powerpoint/2010/main" val="783578800"/>
      </p:ext>
    </p:extLst>
  </p:cSld>
  <p:clrMapOvr>
    <a:masterClrMapping/>
  </p:clrMapOvr>
  <p:transition xmlns:p14="http://schemas.microsoft.com/office/powerpoint/2010/mai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E3D54919-D036-B542-A41A-E572BC5F7F8A}" type="slidenum">
              <a:rPr lang="en-US"/>
              <a:pPr/>
              <a:t>‹#›</a:t>
            </a:fld>
            <a:endParaRPr lang="en-US" dirty="0"/>
          </a:p>
        </p:txBody>
      </p:sp>
    </p:spTree>
    <p:extLst>
      <p:ext uri="{BB962C8B-B14F-4D97-AF65-F5344CB8AC3E}">
        <p14:creationId xmlns:p14="http://schemas.microsoft.com/office/powerpoint/2010/main" val="3160598456"/>
      </p:ext>
    </p:extLst>
  </p:cSld>
  <p:clrMapOvr>
    <a:masterClrMapping/>
  </p:clrMapOvr>
  <p:transition xmlns:p14="http://schemas.microsoft.com/office/powerpoint/2010/mai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2600A29D-380D-CB49-A405-76A22A270FAD}" type="slidenum">
              <a:rPr lang="en-US"/>
              <a:pPr/>
              <a:t>‹#›</a:t>
            </a:fld>
            <a:endParaRPr lang="en-US" dirty="0"/>
          </a:p>
        </p:txBody>
      </p:sp>
    </p:spTree>
    <p:extLst>
      <p:ext uri="{BB962C8B-B14F-4D97-AF65-F5344CB8AC3E}">
        <p14:creationId xmlns:p14="http://schemas.microsoft.com/office/powerpoint/2010/main" val="3253528218"/>
      </p:ext>
    </p:extLst>
  </p:cSld>
  <p:clrMapOvr>
    <a:masterClrMapping/>
  </p:clrMapOvr>
  <p:transition xmlns:p14="http://schemas.microsoft.com/office/powerpoint/2010/mai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8D40E854-6377-684B-B8B0-050DBB6F2199}" type="slidenum">
              <a:rPr lang="en-US"/>
              <a:pPr/>
              <a:t>‹#›</a:t>
            </a:fld>
            <a:endParaRPr lang="en-US" dirty="0"/>
          </a:p>
        </p:txBody>
      </p:sp>
    </p:spTree>
    <p:extLst>
      <p:ext uri="{BB962C8B-B14F-4D97-AF65-F5344CB8AC3E}">
        <p14:creationId xmlns:p14="http://schemas.microsoft.com/office/powerpoint/2010/main" val="1189823181"/>
      </p:ext>
    </p:extLst>
  </p:cSld>
  <p:clrMapOvr>
    <a:masterClrMapping/>
  </p:clrMapOvr>
  <p:transition xmlns:p14="http://schemas.microsoft.com/office/powerpoint/2010/mai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596319A8-2B88-4E4E-A111-E9723A054B39}" type="slidenum">
              <a:rPr lang="en-US"/>
              <a:pPr/>
              <a:t>‹#›</a:t>
            </a:fld>
            <a:endParaRPr lang="en-US" dirty="0"/>
          </a:p>
        </p:txBody>
      </p:sp>
    </p:spTree>
    <p:extLst>
      <p:ext uri="{BB962C8B-B14F-4D97-AF65-F5344CB8AC3E}">
        <p14:creationId xmlns:p14="http://schemas.microsoft.com/office/powerpoint/2010/main" val="4048752317"/>
      </p:ext>
    </p:extLst>
  </p:cSld>
  <p:clrMapOvr>
    <a:masterClrMapping/>
  </p:clrMapOvr>
  <p:transition xmlns:p14="http://schemas.microsoft.com/office/powerpoint/2010/mai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F6ED9625-EAA6-C045-AC0F-19096D94BC36}" type="slidenum">
              <a:rPr lang="en-US"/>
              <a:pPr/>
              <a:t>‹#›</a:t>
            </a:fld>
            <a:endParaRPr lang="en-US" dirty="0"/>
          </a:p>
        </p:txBody>
      </p:sp>
    </p:spTree>
    <p:extLst>
      <p:ext uri="{BB962C8B-B14F-4D97-AF65-F5344CB8AC3E}">
        <p14:creationId xmlns:p14="http://schemas.microsoft.com/office/powerpoint/2010/main" val="645193113"/>
      </p:ext>
    </p:extLst>
  </p:cSld>
  <p:clrMapOvr>
    <a:masterClrMapping/>
  </p:clrMapOvr>
  <p:transition xmlns:p14="http://schemas.microsoft.com/office/powerpoint/2010/mai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067098"/>
            <a:ext cx="1542882" cy="301674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067098"/>
            <a:ext cx="4548281"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96F1223B-E502-9348-B9D6-BDDCDDA26C49}" type="slidenum">
              <a:rPr lang="en-US"/>
              <a:pPr/>
              <a:t>‹#›</a:t>
            </a:fld>
            <a:endParaRPr lang="en-US" dirty="0"/>
          </a:p>
        </p:txBody>
      </p:sp>
    </p:spTree>
    <p:extLst>
      <p:ext uri="{BB962C8B-B14F-4D97-AF65-F5344CB8AC3E}">
        <p14:creationId xmlns:p14="http://schemas.microsoft.com/office/powerpoint/2010/main" val="1575031441"/>
      </p:ext>
    </p:extLst>
  </p:cSld>
  <p:clrMapOvr>
    <a:masterClrMapping/>
  </p:clrMapOvr>
  <p:transition xmlns:p14="http://schemas.microsoft.com/office/powerpoint/2010/mai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785361"/>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9581469"/>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Century Gothic"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96569282-4D00-694A-8152-1D8C0019C813}" type="slidenum">
              <a:rPr lang="en-US"/>
              <a:pPr/>
              <a:t>‹#›</a:t>
            </a:fld>
            <a:endParaRPr lang="en-US" dirty="0"/>
          </a:p>
        </p:txBody>
      </p:sp>
    </p:spTree>
    <p:extLst>
      <p:ext uri="{BB962C8B-B14F-4D97-AF65-F5344CB8AC3E}">
        <p14:creationId xmlns:p14="http://schemas.microsoft.com/office/powerpoint/2010/main" val="1410809904"/>
      </p:ext>
    </p:extLst>
  </p:cSld>
  <p:clrMapOvr>
    <a:masterClrMapping/>
  </p:clrMapOvr>
  <p:transition xmlns:p14="http://schemas.microsoft.com/office/powerpoint/2010/mai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4049691"/>
      </p:ext>
    </p:extLst>
  </p:cSld>
  <p:clrMapOvr>
    <a:masterClrMapping/>
  </p:clrMapOvr>
  <p:transition xmlns:p14="http://schemas.microsoft.com/office/powerpoint/2010/mai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Tree>
    <p:extLst>
      <p:ext uri="{BB962C8B-B14F-4D97-AF65-F5344CB8AC3E}">
        <p14:creationId xmlns:p14="http://schemas.microsoft.com/office/powerpoint/2010/main" val="3692766112"/>
      </p:ext>
    </p:extLst>
  </p:cSld>
  <p:clrMapOvr>
    <a:masterClrMapping/>
  </p:clrMapOvr>
  <p:transition xmlns:p14="http://schemas.microsoft.com/office/powerpoint/2010/mai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2357438"/>
            <a:ext cx="2719090" cy="529828"/>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5" y="2357438"/>
            <a:ext cx="2719090" cy="529828"/>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179789"/>
      </p:ext>
    </p:extLst>
  </p:cSld>
  <p:clrMapOvr>
    <a:masterClrMapping/>
  </p:clrMapOvr>
  <p:transition xmlns:p14="http://schemas.microsoft.com/office/powerpoint/2010/mai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1579359"/>
      </p:ext>
    </p:extLst>
  </p:cSld>
  <p:clrMapOvr>
    <a:masterClrMapping/>
  </p:clrMapOvr>
  <p:transition xmlns:p14="http://schemas.microsoft.com/office/powerpoint/2010/mai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74227603"/>
      </p:ext>
    </p:extLst>
  </p:cSld>
  <p:clrMapOvr>
    <a:masterClrMapping/>
  </p:clrMapOvr>
  <p:transition xmlns:p14="http://schemas.microsoft.com/office/powerpoint/2010/mai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4060400"/>
      </p:ext>
    </p:extLst>
  </p:cSld>
  <p:clrMapOvr>
    <a:masterClrMapping/>
  </p:clrMapOvr>
  <p:transition xmlns:p14="http://schemas.microsoft.com/office/powerpoint/2010/mai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2930015571"/>
      </p:ext>
    </p:extLst>
  </p:cSld>
  <p:clrMapOvr>
    <a:masterClrMapping/>
  </p:clrMapOvr>
  <p:transition xmlns:p14="http://schemas.microsoft.com/office/powerpoint/2010/mai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Century Gothic"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2011923597"/>
      </p:ext>
    </p:extLst>
  </p:cSld>
  <p:clrMapOvr>
    <a:masterClrMapping/>
  </p:clrMapOvr>
  <p:transition xmlns:p14="http://schemas.microsoft.com/office/powerpoint/2010/mai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3396794"/>
      </p:ext>
    </p:extLst>
  </p:cSld>
  <p:clrMapOvr>
    <a:masterClrMapping/>
  </p:clrMapOvr>
  <p:transition xmlns:p14="http://schemas.microsoft.com/office/powerpoint/2010/mai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767958"/>
            <a:ext cx="1379637" cy="2119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767958"/>
            <a:ext cx="4058543" cy="2119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160989"/>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D7FE6CFC-E687-D34D-B47D-6054791C3C13}" type="slidenum">
              <a:rPr lang="en-US"/>
              <a:pPr/>
              <a:t>‹#›</a:t>
            </a:fld>
            <a:endParaRPr lang="en-US" dirty="0"/>
          </a:p>
        </p:txBody>
      </p:sp>
    </p:spTree>
    <p:extLst>
      <p:ext uri="{BB962C8B-B14F-4D97-AF65-F5344CB8AC3E}">
        <p14:creationId xmlns:p14="http://schemas.microsoft.com/office/powerpoint/2010/main" val="567456008"/>
      </p:ext>
    </p:extLst>
  </p:cSld>
  <p:clrMapOvr>
    <a:masterClrMapping/>
  </p:clrMapOvr>
  <p:transition xmlns:p14="http://schemas.microsoft.com/office/powerpoint/2010/main"/>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2E71B4DE-A844-E246-A908-39E2088B079B}" type="slidenum">
              <a:rPr lang="en-US"/>
              <a:pPr/>
              <a:t>‹#›</a:t>
            </a:fld>
            <a:endParaRPr lang="en-US" dirty="0"/>
          </a:p>
        </p:txBody>
      </p:sp>
    </p:spTree>
    <p:extLst>
      <p:ext uri="{BB962C8B-B14F-4D97-AF65-F5344CB8AC3E}">
        <p14:creationId xmlns:p14="http://schemas.microsoft.com/office/powerpoint/2010/main" val="2435688949"/>
      </p:ext>
    </p:extLst>
  </p:cSld>
  <p:clrMapOvr>
    <a:masterClrMapping/>
  </p:clrMapOvr>
  <p:transition xmlns:p14="http://schemas.microsoft.com/office/powerpoint/2010/main"/>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901BDD40-259D-ED40-84BD-5B996EDD8856}" type="slidenum">
              <a:rPr lang="en-US"/>
              <a:pPr/>
              <a:t>‹#›</a:t>
            </a:fld>
            <a:endParaRPr lang="en-US" dirty="0"/>
          </a:p>
        </p:txBody>
      </p:sp>
    </p:spTree>
    <p:extLst>
      <p:ext uri="{BB962C8B-B14F-4D97-AF65-F5344CB8AC3E}">
        <p14:creationId xmlns:p14="http://schemas.microsoft.com/office/powerpoint/2010/main" val="3302705892"/>
      </p:ext>
    </p:extLst>
  </p:cSld>
  <p:clrMapOvr>
    <a:masterClrMapping/>
  </p:clrMapOvr>
  <p:transition xmlns:p14="http://schemas.microsoft.com/office/powerpoint/2010/main"/>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4F757D67-4D63-404A-A68C-C09EF9296153}" type="slidenum">
              <a:rPr lang="en-US"/>
              <a:pPr/>
              <a:t>‹#›</a:t>
            </a:fld>
            <a:endParaRPr lang="en-US" dirty="0"/>
          </a:p>
        </p:txBody>
      </p:sp>
    </p:spTree>
    <p:extLst>
      <p:ext uri="{BB962C8B-B14F-4D97-AF65-F5344CB8AC3E}">
        <p14:creationId xmlns:p14="http://schemas.microsoft.com/office/powerpoint/2010/main" val="145407941"/>
      </p:ext>
    </p:extLst>
  </p:cSld>
  <p:clrMapOvr>
    <a:masterClrMapping/>
  </p:clrMapOvr>
  <p:transition xmlns:p14="http://schemas.microsoft.com/office/powerpoint/2010/main"/>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769D5B42-AFD6-A247-A3B7-D2BB83319878}" type="slidenum">
              <a:rPr lang="en-US"/>
              <a:pPr/>
              <a:t>‹#›</a:t>
            </a:fld>
            <a:endParaRPr lang="en-US" dirty="0"/>
          </a:p>
        </p:txBody>
      </p:sp>
    </p:spTree>
    <p:extLst>
      <p:ext uri="{BB962C8B-B14F-4D97-AF65-F5344CB8AC3E}">
        <p14:creationId xmlns:p14="http://schemas.microsoft.com/office/powerpoint/2010/main" val="1151822328"/>
      </p:ext>
    </p:extLst>
  </p:cSld>
  <p:clrMapOvr>
    <a:masterClrMapping/>
  </p:clrMapOvr>
  <p:transition xmlns:p14="http://schemas.microsoft.com/office/powerpoint/2010/main"/>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793FB79B-C4BE-114B-AF0F-85C641CC2F95}" type="slidenum">
              <a:rPr lang="en-US"/>
              <a:pPr/>
              <a:t>‹#›</a:t>
            </a:fld>
            <a:endParaRPr lang="en-US" dirty="0"/>
          </a:p>
        </p:txBody>
      </p:sp>
    </p:spTree>
    <p:extLst>
      <p:ext uri="{BB962C8B-B14F-4D97-AF65-F5344CB8AC3E}">
        <p14:creationId xmlns:p14="http://schemas.microsoft.com/office/powerpoint/2010/main" val="3237767498"/>
      </p:ext>
    </p:extLst>
  </p:cSld>
  <p:clrMapOvr>
    <a:masterClrMapping/>
  </p:clrMapOvr>
  <p:transition xmlns:p14="http://schemas.microsoft.com/office/powerpoint/2010/main"/>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C029D376-246F-8C45-A3E1-CF2EBF1A0E94}" type="slidenum">
              <a:rPr lang="en-US"/>
              <a:pPr/>
              <a:t>‹#›</a:t>
            </a:fld>
            <a:endParaRPr lang="en-US" dirty="0"/>
          </a:p>
        </p:txBody>
      </p:sp>
    </p:spTree>
    <p:extLst>
      <p:ext uri="{BB962C8B-B14F-4D97-AF65-F5344CB8AC3E}">
        <p14:creationId xmlns:p14="http://schemas.microsoft.com/office/powerpoint/2010/main" val="1963231167"/>
      </p:ext>
    </p:extLst>
  </p:cSld>
  <p:clrMapOvr>
    <a:masterClrMapping/>
  </p:clrMapOvr>
  <p:transition xmlns:p14="http://schemas.microsoft.com/office/powerpoint/2010/main"/>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B1971E06-A343-ED4D-9159-90B3372F204A}" type="slidenum">
              <a:rPr lang="en-US"/>
              <a:pPr/>
              <a:t>‹#›</a:t>
            </a:fld>
            <a:endParaRPr lang="en-US" dirty="0"/>
          </a:p>
        </p:txBody>
      </p:sp>
    </p:spTree>
    <p:extLst>
      <p:ext uri="{BB962C8B-B14F-4D97-AF65-F5344CB8AC3E}">
        <p14:creationId xmlns:p14="http://schemas.microsoft.com/office/powerpoint/2010/main" val="454197272"/>
      </p:ext>
    </p:extLst>
  </p:cSld>
  <p:clrMapOvr>
    <a:masterClrMapping/>
  </p:clrMapOvr>
  <p:transition xmlns:p14="http://schemas.microsoft.com/office/powerpoint/2010/main"/>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D9CF9C9E-81B1-A944-B758-E17DD53D99B2}" type="slidenum">
              <a:rPr lang="en-US"/>
              <a:pPr/>
              <a:t>‹#›</a:t>
            </a:fld>
            <a:endParaRPr lang="en-US" dirty="0"/>
          </a:p>
        </p:txBody>
      </p:sp>
    </p:spTree>
    <p:extLst>
      <p:ext uri="{BB962C8B-B14F-4D97-AF65-F5344CB8AC3E}">
        <p14:creationId xmlns:p14="http://schemas.microsoft.com/office/powerpoint/2010/main" val="2466575846"/>
      </p:ext>
    </p:extLst>
  </p:cSld>
  <p:clrMapOvr>
    <a:masterClrMapping/>
  </p:clrMapOvr>
  <p:transition xmlns:p14="http://schemas.microsoft.com/office/powerpoint/2010/main"/>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E2C85BB3-295B-1449-82B2-F18BF48A64B2}" type="slidenum">
              <a:rPr lang="en-US"/>
              <a:pPr/>
              <a:t>‹#›</a:t>
            </a:fld>
            <a:endParaRPr lang="en-US" dirty="0"/>
          </a:p>
        </p:txBody>
      </p:sp>
    </p:spTree>
    <p:extLst>
      <p:ext uri="{BB962C8B-B14F-4D97-AF65-F5344CB8AC3E}">
        <p14:creationId xmlns:p14="http://schemas.microsoft.com/office/powerpoint/2010/main" val="2603072718"/>
      </p:ext>
    </p:extLst>
  </p:cSld>
  <p:clrMapOvr>
    <a:masterClrMapping/>
  </p:clrMapOvr>
  <p:transition xmlns:p14="http://schemas.microsoft.com/office/powerpoint/2010/main"/>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157CA3A4-9193-2648-8407-4EB05FD07E38}" type="slidenum">
              <a:rPr lang="en-US"/>
              <a:pPr/>
              <a:t>‹#›</a:t>
            </a:fld>
            <a:endParaRPr lang="en-US" dirty="0"/>
          </a:p>
        </p:txBody>
      </p:sp>
    </p:spTree>
    <p:extLst>
      <p:ext uri="{BB962C8B-B14F-4D97-AF65-F5344CB8AC3E}">
        <p14:creationId xmlns:p14="http://schemas.microsoft.com/office/powerpoint/2010/main" val="2554485104"/>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4E3D878B-EED5-9147-A199-AF441BBD2E4D}" type="slidenum">
              <a:rPr lang="en-US"/>
              <a:pPr/>
              <a:t>‹#›</a:t>
            </a:fld>
            <a:endParaRPr lang="en-US" dirty="0"/>
          </a:p>
        </p:txBody>
      </p:sp>
    </p:spTree>
    <p:extLst>
      <p:ext uri="{BB962C8B-B14F-4D97-AF65-F5344CB8AC3E}">
        <p14:creationId xmlns:p14="http://schemas.microsoft.com/office/powerpoint/2010/main" val="822801396"/>
      </p:ext>
    </p:extLst>
  </p:cSld>
  <p:clrMapOvr>
    <a:masterClrMapping/>
  </p:clrMapOvr>
  <p:transition xmlns:p14="http://schemas.microsoft.com/office/powerpoint/2010/main"/>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067098"/>
            <a:ext cx="1542882" cy="31834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067098"/>
            <a:ext cx="4548281" cy="3183434"/>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1E8239D9-DB5F-C047-938F-172719425F9F}" type="slidenum">
              <a:rPr lang="en-US"/>
              <a:pPr/>
              <a:t>‹#›</a:t>
            </a:fld>
            <a:endParaRPr lang="en-US" dirty="0"/>
          </a:p>
        </p:txBody>
      </p:sp>
    </p:spTree>
    <p:extLst>
      <p:ext uri="{BB962C8B-B14F-4D97-AF65-F5344CB8AC3E}">
        <p14:creationId xmlns:p14="http://schemas.microsoft.com/office/powerpoint/2010/main" val="437170855"/>
      </p:ext>
    </p:extLst>
  </p:cSld>
  <p:clrMapOvr>
    <a:masterClrMapping/>
  </p:clrMapOvr>
  <p:transition xmlns:p14="http://schemas.microsoft.com/office/powerpoint/2010/main"/>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D78EE09B-8686-E24B-9D3D-923ECA106C85}" type="slidenum">
              <a:rPr lang="en-US"/>
              <a:pPr/>
              <a:t>‹#›</a:t>
            </a:fld>
            <a:endParaRPr lang="en-US" dirty="0"/>
          </a:p>
        </p:txBody>
      </p:sp>
    </p:spTree>
    <p:extLst>
      <p:ext uri="{BB962C8B-B14F-4D97-AF65-F5344CB8AC3E}">
        <p14:creationId xmlns:p14="http://schemas.microsoft.com/office/powerpoint/2010/main" val="4038298471"/>
      </p:ext>
    </p:extLst>
  </p:cSld>
  <p:clrMapOvr>
    <a:masterClrMapping/>
  </p:clrMapOvr>
  <p:transition xmlns:p14="http://schemas.microsoft.com/office/powerpoint/2010/main"/>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B7DF0C13-0752-D24F-B68C-8DA34CB0226A}" type="slidenum">
              <a:rPr lang="en-US"/>
              <a:pPr/>
              <a:t>‹#›</a:t>
            </a:fld>
            <a:endParaRPr lang="en-US" dirty="0"/>
          </a:p>
        </p:txBody>
      </p:sp>
    </p:spTree>
    <p:extLst>
      <p:ext uri="{BB962C8B-B14F-4D97-AF65-F5344CB8AC3E}">
        <p14:creationId xmlns:p14="http://schemas.microsoft.com/office/powerpoint/2010/main" val="3951541776"/>
      </p:ext>
    </p:extLst>
  </p:cSld>
  <p:clrMapOvr>
    <a:masterClrMapping/>
  </p:clrMapOvr>
  <p:transition xmlns:p14="http://schemas.microsoft.com/office/powerpoint/2010/main"/>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CA2ACCF9-33FE-4D4F-8AB5-D67F5ACFF671}" type="slidenum">
              <a:rPr lang="en-US"/>
              <a:pPr/>
              <a:t>‹#›</a:t>
            </a:fld>
            <a:endParaRPr lang="en-US" dirty="0"/>
          </a:p>
        </p:txBody>
      </p:sp>
    </p:spTree>
    <p:extLst>
      <p:ext uri="{BB962C8B-B14F-4D97-AF65-F5344CB8AC3E}">
        <p14:creationId xmlns:p14="http://schemas.microsoft.com/office/powerpoint/2010/main" val="138308077"/>
      </p:ext>
    </p:extLst>
  </p:cSld>
  <p:clrMapOvr>
    <a:masterClrMapping/>
  </p:clrMapOvr>
  <p:transition xmlns:p14="http://schemas.microsoft.com/office/powerpoint/2010/main"/>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0A53BCF4-B5AC-194F-9D32-8081F4AE7378}" type="slidenum">
              <a:rPr lang="en-US"/>
              <a:pPr/>
              <a:t>‹#›</a:t>
            </a:fld>
            <a:endParaRPr lang="en-US" dirty="0"/>
          </a:p>
        </p:txBody>
      </p:sp>
    </p:spTree>
    <p:extLst>
      <p:ext uri="{BB962C8B-B14F-4D97-AF65-F5344CB8AC3E}">
        <p14:creationId xmlns:p14="http://schemas.microsoft.com/office/powerpoint/2010/main" val="1708686440"/>
      </p:ext>
    </p:extLst>
  </p:cSld>
  <p:clrMapOvr>
    <a:masterClrMapping/>
  </p:clrMapOvr>
  <p:transition xmlns:p14="http://schemas.microsoft.com/office/powerpoint/2010/main"/>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A5CE49A2-95CB-FC4F-ADCB-B5ABAC25D168}" type="slidenum">
              <a:rPr lang="en-US"/>
              <a:pPr/>
              <a:t>‹#›</a:t>
            </a:fld>
            <a:endParaRPr lang="en-US" dirty="0"/>
          </a:p>
        </p:txBody>
      </p:sp>
    </p:spTree>
    <p:extLst>
      <p:ext uri="{BB962C8B-B14F-4D97-AF65-F5344CB8AC3E}">
        <p14:creationId xmlns:p14="http://schemas.microsoft.com/office/powerpoint/2010/main" val="2445447296"/>
      </p:ext>
    </p:extLst>
  </p:cSld>
  <p:clrMapOvr>
    <a:masterClrMapping/>
  </p:clrMapOvr>
  <p:transition xmlns:p14="http://schemas.microsoft.com/office/powerpoint/2010/main"/>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8BC5BA1B-CAB9-4147-BA70-21D1A22901AA}" type="slidenum">
              <a:rPr lang="en-US"/>
              <a:pPr/>
              <a:t>‹#›</a:t>
            </a:fld>
            <a:endParaRPr lang="en-US" dirty="0"/>
          </a:p>
        </p:txBody>
      </p:sp>
    </p:spTree>
    <p:extLst>
      <p:ext uri="{BB962C8B-B14F-4D97-AF65-F5344CB8AC3E}">
        <p14:creationId xmlns:p14="http://schemas.microsoft.com/office/powerpoint/2010/main" val="287153967"/>
      </p:ext>
    </p:extLst>
  </p:cSld>
  <p:clrMapOvr>
    <a:masterClrMapping/>
  </p:clrMapOvr>
  <p:transition xmlns:p14="http://schemas.microsoft.com/office/powerpoint/2010/main"/>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0BA0F596-26D7-CE4C-A413-0E82C97A0918}" type="slidenum">
              <a:rPr lang="en-US"/>
              <a:pPr/>
              <a:t>‹#›</a:t>
            </a:fld>
            <a:endParaRPr lang="en-US" dirty="0"/>
          </a:p>
        </p:txBody>
      </p:sp>
    </p:spTree>
    <p:extLst>
      <p:ext uri="{BB962C8B-B14F-4D97-AF65-F5344CB8AC3E}">
        <p14:creationId xmlns:p14="http://schemas.microsoft.com/office/powerpoint/2010/main" val="3802607857"/>
      </p:ext>
    </p:extLst>
  </p:cSld>
  <p:clrMapOvr>
    <a:masterClrMapping/>
  </p:clrMapOvr>
  <p:transition xmlns:p14="http://schemas.microsoft.com/office/powerpoint/2010/main"/>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317AD7DE-0F16-D342-A34C-76DF800690AF}" type="slidenum">
              <a:rPr lang="en-US"/>
              <a:pPr/>
              <a:t>‹#›</a:t>
            </a:fld>
            <a:endParaRPr lang="en-US" dirty="0"/>
          </a:p>
        </p:txBody>
      </p:sp>
    </p:spTree>
    <p:extLst>
      <p:ext uri="{BB962C8B-B14F-4D97-AF65-F5344CB8AC3E}">
        <p14:creationId xmlns:p14="http://schemas.microsoft.com/office/powerpoint/2010/main" val="3515357224"/>
      </p:ext>
    </p:extLst>
  </p:cSld>
  <p:clrMapOvr>
    <a:masterClrMapping/>
  </p:clrMapOvr>
  <p:transition xmlns:p14="http://schemas.microsoft.com/office/powerpoint/2010/main"/>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88C45FFC-33C8-9B4F-9C8C-883B9A5841F8}" type="slidenum">
              <a:rPr lang="en-US"/>
              <a:pPr/>
              <a:t>‹#›</a:t>
            </a:fld>
            <a:endParaRPr lang="en-US" dirty="0"/>
          </a:p>
        </p:txBody>
      </p:sp>
    </p:spTree>
    <p:extLst>
      <p:ext uri="{BB962C8B-B14F-4D97-AF65-F5344CB8AC3E}">
        <p14:creationId xmlns:p14="http://schemas.microsoft.com/office/powerpoint/2010/main" val="949693084"/>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F8544FF0-FA36-9944-BCDE-BBC32B71D28F}" type="slidenum">
              <a:rPr lang="en-US"/>
              <a:pPr/>
              <a:t>‹#›</a:t>
            </a:fld>
            <a:endParaRPr lang="en-US" dirty="0"/>
          </a:p>
        </p:txBody>
      </p:sp>
    </p:spTree>
    <p:extLst>
      <p:ext uri="{BB962C8B-B14F-4D97-AF65-F5344CB8AC3E}">
        <p14:creationId xmlns:p14="http://schemas.microsoft.com/office/powerpoint/2010/main" val="25098241"/>
      </p:ext>
    </p:extLst>
  </p:cSld>
  <p:clrMapOvr>
    <a:masterClrMapping/>
  </p:clrMapOvr>
  <p:transition xmlns:p14="http://schemas.microsoft.com/office/powerpoint/2010/main"/>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1B150058-9E59-EA49-83BF-C62DC33A23ED}" type="slidenum">
              <a:rPr lang="en-US"/>
              <a:pPr/>
              <a:t>‹#›</a:t>
            </a:fld>
            <a:endParaRPr lang="en-US" dirty="0"/>
          </a:p>
        </p:txBody>
      </p:sp>
    </p:spTree>
    <p:extLst>
      <p:ext uri="{BB962C8B-B14F-4D97-AF65-F5344CB8AC3E}">
        <p14:creationId xmlns:p14="http://schemas.microsoft.com/office/powerpoint/2010/main" val="936572085"/>
      </p:ext>
    </p:extLst>
  </p:cSld>
  <p:clrMapOvr>
    <a:masterClrMapping/>
  </p:clrMapOvr>
  <p:transition xmlns:p14="http://schemas.microsoft.com/office/powerpoint/2010/main"/>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067098"/>
            <a:ext cx="1542882" cy="31834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067098"/>
            <a:ext cx="4548281" cy="3183434"/>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24EEFC22-ADAC-4846-9DC3-B8E78E52051A}" type="slidenum">
              <a:rPr lang="en-US"/>
              <a:pPr/>
              <a:t>‹#›</a:t>
            </a:fld>
            <a:endParaRPr lang="en-US" dirty="0"/>
          </a:p>
        </p:txBody>
      </p:sp>
    </p:spTree>
    <p:extLst>
      <p:ext uri="{BB962C8B-B14F-4D97-AF65-F5344CB8AC3E}">
        <p14:creationId xmlns:p14="http://schemas.microsoft.com/office/powerpoint/2010/main" val="3563718806"/>
      </p:ext>
    </p:extLst>
  </p:cSld>
  <p:clrMapOvr>
    <a:masterClrMapping/>
  </p:clrMapOvr>
  <p:transition xmlns:p14="http://schemas.microsoft.com/office/powerpoint/2010/main"/>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ACBDDB1-67D4-4245-8D4A-72051B83CFD1}" type="slidenum">
              <a:rPr lang="en-US"/>
              <a:pPr/>
              <a:t>‹#›</a:t>
            </a:fld>
            <a:endParaRPr lang="en-US" dirty="0"/>
          </a:p>
        </p:txBody>
      </p:sp>
    </p:spTree>
    <p:extLst>
      <p:ext uri="{BB962C8B-B14F-4D97-AF65-F5344CB8AC3E}">
        <p14:creationId xmlns:p14="http://schemas.microsoft.com/office/powerpoint/2010/main" val="2804664106"/>
      </p:ext>
    </p:extLst>
  </p:cSld>
  <p:clrMapOvr>
    <a:masterClrMapping/>
  </p:clrMapOvr>
  <p:transition xmlns:p14="http://schemas.microsoft.com/office/powerpoint/2010/main"/>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9FA624BC-078A-D341-A115-1AF01B19CD7C}" type="slidenum">
              <a:rPr lang="en-US"/>
              <a:pPr/>
              <a:t>‹#›</a:t>
            </a:fld>
            <a:endParaRPr lang="en-US" dirty="0"/>
          </a:p>
        </p:txBody>
      </p:sp>
    </p:spTree>
    <p:extLst>
      <p:ext uri="{BB962C8B-B14F-4D97-AF65-F5344CB8AC3E}">
        <p14:creationId xmlns:p14="http://schemas.microsoft.com/office/powerpoint/2010/main" val="1944256463"/>
      </p:ext>
    </p:extLst>
  </p:cSld>
  <p:clrMapOvr>
    <a:masterClrMapping/>
  </p:clrMapOvr>
  <p:transition xmlns:p14="http://schemas.microsoft.com/office/powerpoint/2010/main"/>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EDC736EF-1074-4249-9957-D8764929DB7F}" type="slidenum">
              <a:rPr lang="en-US"/>
              <a:pPr/>
              <a:t>‹#›</a:t>
            </a:fld>
            <a:endParaRPr lang="en-US" dirty="0"/>
          </a:p>
        </p:txBody>
      </p:sp>
    </p:spTree>
    <p:extLst>
      <p:ext uri="{BB962C8B-B14F-4D97-AF65-F5344CB8AC3E}">
        <p14:creationId xmlns:p14="http://schemas.microsoft.com/office/powerpoint/2010/main" val="841501651"/>
      </p:ext>
    </p:extLst>
  </p:cSld>
  <p:clrMapOvr>
    <a:masterClrMapping/>
  </p:clrMapOvr>
  <p:transition xmlns:p14="http://schemas.microsoft.com/office/powerpoint/2010/main"/>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4865" y="2244333"/>
            <a:ext cx="1506885" cy="1547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2117" y="2244333"/>
            <a:ext cx="1506885" cy="1547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F76AF61C-3CB4-1244-A612-50E7998C2F32}" type="slidenum">
              <a:rPr lang="en-US"/>
              <a:pPr/>
              <a:t>‹#›</a:t>
            </a:fld>
            <a:endParaRPr lang="en-US" dirty="0"/>
          </a:p>
        </p:txBody>
      </p:sp>
    </p:spTree>
    <p:extLst>
      <p:ext uri="{BB962C8B-B14F-4D97-AF65-F5344CB8AC3E}">
        <p14:creationId xmlns:p14="http://schemas.microsoft.com/office/powerpoint/2010/main" val="3000973988"/>
      </p:ext>
    </p:extLst>
  </p:cSld>
  <p:clrMapOvr>
    <a:masterClrMapping/>
  </p:clrMapOvr>
  <p:transition xmlns:p14="http://schemas.microsoft.com/office/powerpoint/2010/main"/>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77016B7A-7148-3841-AF58-84375C9411D5}" type="slidenum">
              <a:rPr lang="en-US"/>
              <a:pPr/>
              <a:t>‹#›</a:t>
            </a:fld>
            <a:endParaRPr lang="en-US" dirty="0"/>
          </a:p>
        </p:txBody>
      </p:sp>
    </p:spTree>
    <p:extLst>
      <p:ext uri="{BB962C8B-B14F-4D97-AF65-F5344CB8AC3E}">
        <p14:creationId xmlns:p14="http://schemas.microsoft.com/office/powerpoint/2010/main" val="2030116060"/>
      </p:ext>
    </p:extLst>
  </p:cSld>
  <p:clrMapOvr>
    <a:masterClrMapping/>
  </p:clrMapOvr>
  <p:transition xmlns:p14="http://schemas.microsoft.com/office/powerpoint/2010/main"/>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4E2C4A61-0AE9-EB4C-8868-1E7EE95C3A10}" type="slidenum">
              <a:rPr lang="en-US"/>
              <a:pPr/>
              <a:t>‹#›</a:t>
            </a:fld>
            <a:endParaRPr lang="en-US" dirty="0"/>
          </a:p>
        </p:txBody>
      </p:sp>
    </p:spTree>
    <p:extLst>
      <p:ext uri="{BB962C8B-B14F-4D97-AF65-F5344CB8AC3E}">
        <p14:creationId xmlns:p14="http://schemas.microsoft.com/office/powerpoint/2010/main" val="3503927652"/>
      </p:ext>
    </p:extLst>
  </p:cSld>
  <p:clrMapOvr>
    <a:masterClrMapping/>
  </p:clrMapOvr>
  <p:transition xmlns:p14="http://schemas.microsoft.com/office/powerpoint/2010/main"/>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0916B17B-5662-F441-8D08-C72E98B53953}" type="slidenum">
              <a:rPr lang="en-US"/>
              <a:pPr/>
              <a:t>‹#›</a:t>
            </a:fld>
            <a:endParaRPr lang="en-US" dirty="0"/>
          </a:p>
        </p:txBody>
      </p:sp>
    </p:spTree>
    <p:extLst>
      <p:ext uri="{BB962C8B-B14F-4D97-AF65-F5344CB8AC3E}">
        <p14:creationId xmlns:p14="http://schemas.microsoft.com/office/powerpoint/2010/main" val="1133302134"/>
      </p:ext>
    </p:extLst>
  </p:cSld>
  <p:clrMapOvr>
    <a:masterClrMapping/>
  </p:clrMapOvr>
  <p:transition xmlns:p14="http://schemas.microsoft.com/office/powerpoint/2010/main"/>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E1553AC2-E6BD-C643-ABD3-76ECB6F3A217}" type="slidenum">
              <a:rPr lang="en-US"/>
              <a:pPr/>
              <a:t>‹#›</a:t>
            </a:fld>
            <a:endParaRPr lang="en-US" dirty="0"/>
          </a:p>
        </p:txBody>
      </p:sp>
    </p:spTree>
    <p:extLst>
      <p:ext uri="{BB962C8B-B14F-4D97-AF65-F5344CB8AC3E}">
        <p14:creationId xmlns:p14="http://schemas.microsoft.com/office/powerpoint/2010/main" val="380192761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C8A765D3-D9C8-D14F-8042-814BA69A6971}" type="slidenum">
              <a:rPr lang="en-US"/>
              <a:pPr/>
              <a:t>‹#›</a:t>
            </a:fld>
            <a:endParaRPr lang="en-US" dirty="0"/>
          </a:p>
        </p:txBody>
      </p:sp>
    </p:spTree>
    <p:extLst>
      <p:ext uri="{BB962C8B-B14F-4D97-AF65-F5344CB8AC3E}">
        <p14:creationId xmlns:p14="http://schemas.microsoft.com/office/powerpoint/2010/main" val="2568048964"/>
      </p:ext>
    </p:extLst>
  </p:cSld>
  <p:clrMapOvr>
    <a:masterClrMapping/>
  </p:clrMapOvr>
  <p:transition xmlns:p14="http://schemas.microsoft.com/office/powerpoint/2010/main"/>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70AEF170-38C6-E24D-9AA0-60780C186FC2}" type="slidenum">
              <a:rPr lang="en-US"/>
              <a:pPr/>
              <a:t>‹#›</a:t>
            </a:fld>
            <a:endParaRPr lang="en-US" dirty="0"/>
          </a:p>
        </p:txBody>
      </p:sp>
    </p:spTree>
    <p:extLst>
      <p:ext uri="{BB962C8B-B14F-4D97-AF65-F5344CB8AC3E}">
        <p14:creationId xmlns:p14="http://schemas.microsoft.com/office/powerpoint/2010/main" val="2330762381"/>
      </p:ext>
    </p:extLst>
  </p:cSld>
  <p:clrMapOvr>
    <a:masterClrMapping/>
  </p:clrMapOvr>
  <p:transition xmlns:p14="http://schemas.microsoft.com/office/powerpoint/2010/main"/>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58A9EC6A-B490-804D-8BE0-171C1F73D993}" type="slidenum">
              <a:rPr lang="en-US"/>
              <a:pPr/>
              <a:t>‹#›</a:t>
            </a:fld>
            <a:endParaRPr lang="en-US" dirty="0"/>
          </a:p>
        </p:txBody>
      </p:sp>
    </p:spTree>
    <p:extLst>
      <p:ext uri="{BB962C8B-B14F-4D97-AF65-F5344CB8AC3E}">
        <p14:creationId xmlns:p14="http://schemas.microsoft.com/office/powerpoint/2010/main" val="1195527992"/>
      </p:ext>
    </p:extLst>
  </p:cSld>
  <p:clrMapOvr>
    <a:masterClrMapping/>
  </p:clrMapOvr>
  <p:transition xmlns:p14="http://schemas.microsoft.com/office/powerpoint/2010/main"/>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5466" y="660797"/>
            <a:ext cx="773534" cy="31313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4865" y="660797"/>
            <a:ext cx="2240235" cy="3131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7A650B7-BFCA-944C-A4B2-550023FDE7DC}" type="slidenum">
              <a:rPr lang="en-US"/>
              <a:pPr/>
              <a:t>‹#›</a:t>
            </a:fld>
            <a:endParaRPr lang="en-US" dirty="0"/>
          </a:p>
        </p:txBody>
      </p:sp>
    </p:spTree>
    <p:extLst>
      <p:ext uri="{BB962C8B-B14F-4D97-AF65-F5344CB8AC3E}">
        <p14:creationId xmlns:p14="http://schemas.microsoft.com/office/powerpoint/2010/main" val="1881429414"/>
      </p:ext>
    </p:extLst>
  </p:cSld>
  <p:clrMapOvr>
    <a:masterClrMapping/>
  </p:clrMapOvr>
  <p:transition xmlns:p14="http://schemas.microsoft.com/office/powerpoint/2010/main"/>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3D8F12C5-F41B-644E-A187-AAD3F16F1D54}" type="slidenum">
              <a:rPr lang="en-US"/>
              <a:pPr/>
              <a:t>‹#›</a:t>
            </a:fld>
            <a:endParaRPr lang="en-US" dirty="0"/>
          </a:p>
        </p:txBody>
      </p:sp>
    </p:spTree>
    <p:extLst>
      <p:ext uri="{BB962C8B-B14F-4D97-AF65-F5344CB8AC3E}">
        <p14:creationId xmlns:p14="http://schemas.microsoft.com/office/powerpoint/2010/main" val="1686020333"/>
      </p:ext>
    </p:extLst>
  </p:cSld>
  <p:clrMapOvr>
    <a:masterClrMapping/>
  </p:clrMapOvr>
  <p:transition xmlns:p14="http://schemas.microsoft.com/office/powerpoint/2010/main"/>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7D8096BF-ADB0-234E-93C0-45A393065D0A}" type="slidenum">
              <a:rPr lang="en-US"/>
              <a:pPr/>
              <a:t>‹#›</a:t>
            </a:fld>
            <a:endParaRPr lang="en-US" dirty="0"/>
          </a:p>
        </p:txBody>
      </p:sp>
    </p:spTree>
    <p:extLst>
      <p:ext uri="{BB962C8B-B14F-4D97-AF65-F5344CB8AC3E}">
        <p14:creationId xmlns:p14="http://schemas.microsoft.com/office/powerpoint/2010/main" val="4240935375"/>
      </p:ext>
    </p:extLst>
  </p:cSld>
  <p:clrMapOvr>
    <a:masterClrMapping/>
  </p:clrMapOvr>
  <p:transition xmlns:p14="http://schemas.microsoft.com/office/powerpoint/2010/main"/>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8E3AF118-4352-944F-B750-A5D55C4B73AE}" type="slidenum">
              <a:rPr lang="en-US"/>
              <a:pPr/>
              <a:t>‹#›</a:t>
            </a:fld>
            <a:endParaRPr lang="en-US" dirty="0"/>
          </a:p>
        </p:txBody>
      </p:sp>
    </p:spTree>
    <p:extLst>
      <p:ext uri="{BB962C8B-B14F-4D97-AF65-F5344CB8AC3E}">
        <p14:creationId xmlns:p14="http://schemas.microsoft.com/office/powerpoint/2010/main" val="1857068612"/>
      </p:ext>
    </p:extLst>
  </p:cSld>
  <p:clrMapOvr>
    <a:masterClrMapping/>
  </p:clrMapOvr>
  <p:transition xmlns:p14="http://schemas.microsoft.com/office/powerpoint/2010/main"/>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4865" y="2244333"/>
            <a:ext cx="1506885" cy="1547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2117" y="2244333"/>
            <a:ext cx="1506885" cy="1547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01CEF23F-EE3A-D744-A5A6-763237EED26A}" type="slidenum">
              <a:rPr lang="en-US"/>
              <a:pPr/>
              <a:t>‹#›</a:t>
            </a:fld>
            <a:endParaRPr lang="en-US" dirty="0"/>
          </a:p>
        </p:txBody>
      </p:sp>
    </p:spTree>
    <p:extLst>
      <p:ext uri="{BB962C8B-B14F-4D97-AF65-F5344CB8AC3E}">
        <p14:creationId xmlns:p14="http://schemas.microsoft.com/office/powerpoint/2010/main" val="922911015"/>
      </p:ext>
    </p:extLst>
  </p:cSld>
  <p:clrMapOvr>
    <a:masterClrMapping/>
  </p:clrMapOvr>
  <p:transition xmlns:p14="http://schemas.microsoft.com/office/powerpoint/2010/main"/>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AADE90E6-599D-814E-95E0-919DB4E2B449}" type="slidenum">
              <a:rPr lang="en-US"/>
              <a:pPr/>
              <a:t>‹#›</a:t>
            </a:fld>
            <a:endParaRPr lang="en-US" dirty="0"/>
          </a:p>
        </p:txBody>
      </p:sp>
    </p:spTree>
    <p:extLst>
      <p:ext uri="{BB962C8B-B14F-4D97-AF65-F5344CB8AC3E}">
        <p14:creationId xmlns:p14="http://schemas.microsoft.com/office/powerpoint/2010/main" val="3863254366"/>
      </p:ext>
    </p:extLst>
  </p:cSld>
  <p:clrMapOvr>
    <a:masterClrMapping/>
  </p:clrMapOvr>
  <p:transition xmlns:p14="http://schemas.microsoft.com/office/powerpoint/2010/main"/>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A975E118-FB93-0E4A-A3C3-D3CDA3DE8A31}" type="slidenum">
              <a:rPr lang="en-US"/>
              <a:pPr/>
              <a:t>‹#›</a:t>
            </a:fld>
            <a:endParaRPr lang="en-US" dirty="0"/>
          </a:p>
        </p:txBody>
      </p:sp>
    </p:spTree>
    <p:extLst>
      <p:ext uri="{BB962C8B-B14F-4D97-AF65-F5344CB8AC3E}">
        <p14:creationId xmlns:p14="http://schemas.microsoft.com/office/powerpoint/2010/main" val="553009731"/>
      </p:ext>
    </p:extLst>
  </p:cSld>
  <p:clrMapOvr>
    <a:masterClrMapping/>
  </p:clrMapOvr>
  <p:transition xmlns:p14="http://schemas.microsoft.com/office/powerpoint/2010/main"/>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BEF39A79-D28E-CD48-BA5E-E0E06CCC0230}" type="slidenum">
              <a:rPr lang="en-US"/>
              <a:pPr/>
              <a:t>‹#›</a:t>
            </a:fld>
            <a:endParaRPr lang="en-US" dirty="0"/>
          </a:p>
        </p:txBody>
      </p:sp>
    </p:spTree>
    <p:extLst>
      <p:ext uri="{BB962C8B-B14F-4D97-AF65-F5344CB8AC3E}">
        <p14:creationId xmlns:p14="http://schemas.microsoft.com/office/powerpoint/2010/main" val="3842649009"/>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12F752C6-CC83-1B40-9A8A-CC2172F81356}" type="slidenum">
              <a:rPr lang="en-US"/>
              <a:pPr/>
              <a:t>‹#›</a:t>
            </a:fld>
            <a:endParaRPr lang="en-US" dirty="0"/>
          </a:p>
        </p:txBody>
      </p:sp>
    </p:spTree>
    <p:extLst>
      <p:ext uri="{BB962C8B-B14F-4D97-AF65-F5344CB8AC3E}">
        <p14:creationId xmlns:p14="http://schemas.microsoft.com/office/powerpoint/2010/main" val="730435476"/>
      </p:ext>
    </p:extLst>
  </p:cSld>
  <p:clrMapOvr>
    <a:masterClrMapping/>
  </p:clrMapOvr>
  <p:transition xmlns:p14="http://schemas.microsoft.com/office/powerpoint/2010/main"/>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7A7A0288-D4C2-9345-AD18-5FC45FEB0F2C}" type="slidenum">
              <a:rPr lang="en-US"/>
              <a:pPr/>
              <a:t>‹#›</a:t>
            </a:fld>
            <a:endParaRPr lang="en-US" dirty="0"/>
          </a:p>
        </p:txBody>
      </p:sp>
    </p:spTree>
    <p:extLst>
      <p:ext uri="{BB962C8B-B14F-4D97-AF65-F5344CB8AC3E}">
        <p14:creationId xmlns:p14="http://schemas.microsoft.com/office/powerpoint/2010/main" val="3029203097"/>
      </p:ext>
    </p:extLst>
  </p:cSld>
  <p:clrMapOvr>
    <a:masterClrMapping/>
  </p:clrMapOvr>
  <p:transition xmlns:p14="http://schemas.microsoft.com/office/powerpoint/2010/main"/>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86CDAD2A-5F3E-464E-9536-F7A3877433D3}" type="slidenum">
              <a:rPr lang="en-US"/>
              <a:pPr/>
              <a:t>‹#›</a:t>
            </a:fld>
            <a:endParaRPr lang="en-US" dirty="0"/>
          </a:p>
        </p:txBody>
      </p:sp>
    </p:spTree>
    <p:extLst>
      <p:ext uri="{BB962C8B-B14F-4D97-AF65-F5344CB8AC3E}">
        <p14:creationId xmlns:p14="http://schemas.microsoft.com/office/powerpoint/2010/main" val="2482296960"/>
      </p:ext>
    </p:extLst>
  </p:cSld>
  <p:clrMapOvr>
    <a:masterClrMapping/>
  </p:clrMapOvr>
  <p:transition xmlns:p14="http://schemas.microsoft.com/office/powerpoint/2010/main"/>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67267FD4-BD59-8C42-8EA5-157849492FAE}" type="slidenum">
              <a:rPr lang="en-US"/>
              <a:pPr/>
              <a:t>‹#›</a:t>
            </a:fld>
            <a:endParaRPr lang="en-US" dirty="0"/>
          </a:p>
        </p:txBody>
      </p:sp>
    </p:spTree>
    <p:extLst>
      <p:ext uri="{BB962C8B-B14F-4D97-AF65-F5344CB8AC3E}">
        <p14:creationId xmlns:p14="http://schemas.microsoft.com/office/powerpoint/2010/main" val="1784210823"/>
      </p:ext>
    </p:extLst>
  </p:cSld>
  <p:clrMapOvr>
    <a:masterClrMapping/>
  </p:clrMapOvr>
  <p:transition xmlns:p14="http://schemas.microsoft.com/office/powerpoint/2010/main"/>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5466" y="660797"/>
            <a:ext cx="773534" cy="31313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4865" y="660797"/>
            <a:ext cx="2240235" cy="3131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10C77092-8D4D-A44A-AF17-DEBD0E05BB2E}" type="slidenum">
              <a:rPr lang="en-US"/>
              <a:pPr/>
              <a:t>‹#›</a:t>
            </a:fld>
            <a:endParaRPr lang="en-US" dirty="0"/>
          </a:p>
        </p:txBody>
      </p:sp>
    </p:spTree>
    <p:extLst>
      <p:ext uri="{BB962C8B-B14F-4D97-AF65-F5344CB8AC3E}">
        <p14:creationId xmlns:p14="http://schemas.microsoft.com/office/powerpoint/2010/main" val="1295968735"/>
      </p:ext>
    </p:extLst>
  </p:cSld>
  <p:clrMapOvr>
    <a:masterClrMapping/>
  </p:clrMapOvr>
  <p:transition xmlns:p14="http://schemas.microsoft.com/office/powerpoint/2010/main"/>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a:prstGeom prst="rect">
            <a:avLst/>
          </a:prstGeom>
        </p:spPr>
        <p:txBody>
          <a:bodyPr vert="horz" lIns="45894" tIns="22947" rIns="45894" bIns="22947"/>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04B959D8-31ED-EE48-927F-EB5E1F5FCD0A}" type="slidenum">
              <a:rPr lang="en-US"/>
              <a:pPr/>
              <a:t>‹#›</a:t>
            </a:fld>
            <a:endParaRPr lang="en-US" dirty="0"/>
          </a:p>
        </p:txBody>
      </p:sp>
    </p:spTree>
    <p:extLst>
      <p:ext uri="{BB962C8B-B14F-4D97-AF65-F5344CB8AC3E}">
        <p14:creationId xmlns:p14="http://schemas.microsoft.com/office/powerpoint/2010/main" val="3576254413"/>
      </p:ext>
    </p:extLst>
  </p:cSld>
  <p:clrMapOvr>
    <a:masterClrMapping/>
  </p:clrMapOvr>
  <p:transition xmlns:p14="http://schemas.microsoft.com/office/powerpoint/2010/main"/>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737C7EDC-95E9-6A42-995A-83815AEBF314}" type="slidenum">
              <a:rPr lang="en-US"/>
              <a:pPr/>
              <a:t>‹#›</a:t>
            </a:fld>
            <a:endParaRPr lang="en-US" dirty="0"/>
          </a:p>
        </p:txBody>
      </p:sp>
    </p:spTree>
    <p:extLst>
      <p:ext uri="{BB962C8B-B14F-4D97-AF65-F5344CB8AC3E}">
        <p14:creationId xmlns:p14="http://schemas.microsoft.com/office/powerpoint/2010/main" val="3047871699"/>
      </p:ext>
    </p:extLst>
  </p:cSld>
  <p:clrMapOvr>
    <a:masterClrMapping/>
  </p:clrMapOvr>
  <p:transition xmlns:p14="http://schemas.microsoft.com/office/powerpoint/2010/main"/>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a:prstGeom prst="rect">
            <a:avLst/>
          </a:prstGeom>
        </p:spPr>
        <p:txBody>
          <a:bodyPr vert="horz" lIns="45894" tIns="22947" rIns="45894" bIns="22947"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CAB12807-4324-B443-A464-290108ADE949}" type="slidenum">
              <a:rPr lang="en-US"/>
              <a:pPr/>
              <a:t>‹#›</a:t>
            </a:fld>
            <a:endParaRPr lang="en-US" dirty="0"/>
          </a:p>
        </p:txBody>
      </p:sp>
    </p:spTree>
    <p:extLst>
      <p:ext uri="{BB962C8B-B14F-4D97-AF65-F5344CB8AC3E}">
        <p14:creationId xmlns:p14="http://schemas.microsoft.com/office/powerpoint/2010/main" val="567625701"/>
      </p:ext>
    </p:extLst>
  </p:cSld>
  <p:clrMapOvr>
    <a:masterClrMapping/>
  </p:clrMapOvr>
  <p:transition xmlns:p14="http://schemas.microsoft.com/office/powerpoint/2010/main"/>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Content Placeholder 2"/>
          <p:cNvSpPr>
            <a:spLocks noGrp="1"/>
          </p:cNvSpPr>
          <p:nvPr>
            <p:ph sz="half" idx="1"/>
          </p:nvPr>
        </p:nvSpPr>
        <p:spPr>
          <a:xfrm>
            <a:off x="669726" y="595318"/>
            <a:ext cx="2719090" cy="3381375"/>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5" y="595318"/>
            <a:ext cx="2719090" cy="3381375"/>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47E9B7FC-2FC9-EE46-8D6A-2EEE869CAC30}" type="slidenum">
              <a:rPr lang="en-US"/>
              <a:pPr/>
              <a:t>‹#›</a:t>
            </a:fld>
            <a:endParaRPr lang="en-US" dirty="0"/>
          </a:p>
        </p:txBody>
      </p:sp>
    </p:spTree>
    <p:extLst>
      <p:ext uri="{BB962C8B-B14F-4D97-AF65-F5344CB8AC3E}">
        <p14:creationId xmlns:p14="http://schemas.microsoft.com/office/powerpoint/2010/main" val="2847949527"/>
      </p:ext>
    </p:extLst>
  </p:cSld>
  <p:clrMapOvr>
    <a:masterClrMapping/>
  </p:clrMapOvr>
  <p:transition xmlns:p14="http://schemas.microsoft.com/office/powerpoint/2010/main"/>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846459A8-4153-C848-BB93-8B90CDD09278}" type="slidenum">
              <a:rPr lang="en-US"/>
              <a:pPr/>
              <a:t>‹#›</a:t>
            </a:fld>
            <a:endParaRPr lang="en-US" dirty="0"/>
          </a:p>
        </p:txBody>
      </p:sp>
    </p:spTree>
    <p:extLst>
      <p:ext uri="{BB962C8B-B14F-4D97-AF65-F5344CB8AC3E}">
        <p14:creationId xmlns:p14="http://schemas.microsoft.com/office/powerpoint/2010/main" val="4100052730"/>
      </p:ext>
    </p:extLst>
  </p:cSld>
  <p:clrMapOvr>
    <a:masterClrMapping/>
  </p:clrMapOvr>
  <p:transition xmlns:p14="http://schemas.microsoft.com/office/powerpoint/2010/main"/>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F3954EAC-00DF-A543-9B78-14692DAEAD10}" type="slidenum">
              <a:rPr lang="en-US"/>
              <a:pPr/>
              <a:t>‹#›</a:t>
            </a:fld>
            <a:endParaRPr lang="en-US" dirty="0"/>
          </a:p>
        </p:txBody>
      </p:sp>
    </p:spTree>
    <p:extLst>
      <p:ext uri="{BB962C8B-B14F-4D97-AF65-F5344CB8AC3E}">
        <p14:creationId xmlns:p14="http://schemas.microsoft.com/office/powerpoint/2010/main" val="210736610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BA9D457C-692D-524D-A3A6-5F4B0A8725ED}" type="slidenum">
              <a:rPr lang="en-US"/>
              <a:pPr/>
              <a:t>‹#›</a:t>
            </a:fld>
            <a:endParaRPr lang="en-US" dirty="0"/>
          </a:p>
        </p:txBody>
      </p:sp>
    </p:spTree>
    <p:extLst>
      <p:ext uri="{BB962C8B-B14F-4D97-AF65-F5344CB8AC3E}">
        <p14:creationId xmlns:p14="http://schemas.microsoft.com/office/powerpoint/2010/main" val="2953518231"/>
      </p:ext>
    </p:extLst>
  </p:cSld>
  <p:clrMapOvr>
    <a:masterClrMapping/>
  </p:clrMapOvr>
  <p:transition xmlns:p14="http://schemas.microsoft.com/office/powerpoint/2010/main"/>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D84850FE-C58E-BE49-9AB3-BDC954E69576}" type="slidenum">
              <a:rPr lang="en-US"/>
              <a:pPr/>
              <a:t>‹#›</a:t>
            </a:fld>
            <a:endParaRPr lang="en-US" dirty="0"/>
          </a:p>
        </p:txBody>
      </p:sp>
    </p:spTree>
    <p:extLst>
      <p:ext uri="{BB962C8B-B14F-4D97-AF65-F5344CB8AC3E}">
        <p14:creationId xmlns:p14="http://schemas.microsoft.com/office/powerpoint/2010/main" val="2170565057"/>
      </p:ext>
    </p:extLst>
  </p:cSld>
  <p:clrMapOvr>
    <a:masterClrMapping/>
  </p:clrMapOvr>
  <p:transition xmlns:p14="http://schemas.microsoft.com/office/powerpoint/2010/main"/>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a:prstGeom prst="rect">
            <a:avLst/>
          </a:prstGeom>
        </p:spPr>
        <p:txBody>
          <a:bodyPr vert="horz" lIns="45894" tIns="22947" rIns="45894" bIns="22947"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F1BABBD0-28F4-7A4A-887E-9083FF1B4B9E}" type="slidenum">
              <a:rPr lang="en-US"/>
              <a:pPr/>
              <a:t>‹#›</a:t>
            </a:fld>
            <a:endParaRPr lang="en-US" dirty="0"/>
          </a:p>
        </p:txBody>
      </p:sp>
    </p:spTree>
    <p:extLst>
      <p:ext uri="{BB962C8B-B14F-4D97-AF65-F5344CB8AC3E}">
        <p14:creationId xmlns:p14="http://schemas.microsoft.com/office/powerpoint/2010/main" val="3537939862"/>
      </p:ext>
    </p:extLst>
  </p:cSld>
  <p:clrMapOvr>
    <a:masterClrMapping/>
  </p:clrMapOvr>
  <p:transition xmlns:p14="http://schemas.microsoft.com/office/powerpoint/2010/main"/>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a:prstGeom prst="rect">
            <a:avLst/>
          </a:prstGeom>
        </p:spPr>
        <p:txBody>
          <a:bodyPr vert="horz" lIns="45894" tIns="22947" rIns="45894" bIns="22947"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29DCA894-EE37-6E42-B083-F05322B13671}" type="slidenum">
              <a:rPr lang="en-US"/>
              <a:pPr/>
              <a:t>‹#›</a:t>
            </a:fld>
            <a:endParaRPr lang="en-US" dirty="0"/>
          </a:p>
        </p:txBody>
      </p:sp>
    </p:spTree>
    <p:extLst>
      <p:ext uri="{BB962C8B-B14F-4D97-AF65-F5344CB8AC3E}">
        <p14:creationId xmlns:p14="http://schemas.microsoft.com/office/powerpoint/2010/main" val="3545041855"/>
      </p:ext>
    </p:extLst>
  </p:cSld>
  <p:clrMapOvr>
    <a:masterClrMapping/>
  </p:clrMapOvr>
  <p:transition xmlns:p14="http://schemas.microsoft.com/office/powerpoint/2010/main"/>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83FD57D2-8BA3-A24F-8154-1D60F0997BC4}" type="slidenum">
              <a:rPr lang="en-US"/>
              <a:pPr/>
              <a:t>‹#›</a:t>
            </a:fld>
            <a:endParaRPr lang="en-US" dirty="0"/>
          </a:p>
        </p:txBody>
      </p:sp>
    </p:spTree>
    <p:extLst>
      <p:ext uri="{BB962C8B-B14F-4D97-AF65-F5344CB8AC3E}">
        <p14:creationId xmlns:p14="http://schemas.microsoft.com/office/powerpoint/2010/main" val="857849569"/>
      </p:ext>
    </p:extLst>
  </p:cSld>
  <p:clrMapOvr>
    <a:masterClrMapping/>
  </p:clrMapOvr>
  <p:transition xmlns:p14="http://schemas.microsoft.com/office/powerpoint/2010/main"/>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83064"/>
            <a:ext cx="1542882" cy="3793629"/>
          </a:xfrm>
          <a:prstGeom prst="rect">
            <a:avLst/>
          </a:prstGeom>
        </p:spPr>
        <p:txBody>
          <a:bodyPr vert="eaVert" lIns="45894" tIns="22947" rIns="45894" bIns="22947"/>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83064"/>
            <a:ext cx="4548281" cy="37936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A3D98903-4B55-734A-8D17-DBA0A7601608}" type="slidenum">
              <a:rPr lang="en-US"/>
              <a:pPr/>
              <a:t>‹#›</a:t>
            </a:fld>
            <a:endParaRPr lang="en-US" dirty="0"/>
          </a:p>
        </p:txBody>
      </p:sp>
    </p:spTree>
    <p:extLst>
      <p:ext uri="{BB962C8B-B14F-4D97-AF65-F5344CB8AC3E}">
        <p14:creationId xmlns:p14="http://schemas.microsoft.com/office/powerpoint/2010/main" val="912670514"/>
      </p:ext>
    </p:extLst>
  </p:cSld>
  <p:clrMapOvr>
    <a:masterClrMapping/>
  </p:clrMapOvr>
  <p:transition xmlns:p14="http://schemas.microsoft.com/office/powerpoint/2010/main"/>
</p:sldLayout>
</file>

<file path=ppt/slideLayouts/slideLayout2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a:prstGeom prst="rect">
            <a:avLst/>
          </a:prstGeom>
        </p:spPr>
        <p:txBody>
          <a:bodyPr vert="horz" lIns="45894" tIns="22947" rIns="45894" bIns="22947"/>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82A7C0C7-53D6-1E47-987B-3F04AB9CF2AF}" type="slidenum">
              <a:rPr lang="en-US"/>
              <a:pPr/>
              <a:t>‹#›</a:t>
            </a:fld>
            <a:endParaRPr lang="en-US" dirty="0"/>
          </a:p>
        </p:txBody>
      </p:sp>
    </p:spTree>
    <p:extLst>
      <p:ext uri="{BB962C8B-B14F-4D97-AF65-F5344CB8AC3E}">
        <p14:creationId xmlns:p14="http://schemas.microsoft.com/office/powerpoint/2010/main" val="73567378"/>
      </p:ext>
    </p:extLst>
  </p:cSld>
  <p:clrMapOvr>
    <a:masterClrMapping/>
  </p:clrMapOvr>
  <p:transition xmlns:p14="http://schemas.microsoft.com/office/powerpoint/2010/main"/>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1CF015F8-C9AD-5E43-AC73-145CAE4EA9AF}" type="slidenum">
              <a:rPr lang="en-US"/>
              <a:pPr/>
              <a:t>‹#›</a:t>
            </a:fld>
            <a:endParaRPr lang="en-US" dirty="0"/>
          </a:p>
        </p:txBody>
      </p:sp>
    </p:spTree>
    <p:extLst>
      <p:ext uri="{BB962C8B-B14F-4D97-AF65-F5344CB8AC3E}">
        <p14:creationId xmlns:p14="http://schemas.microsoft.com/office/powerpoint/2010/main" val="3653093340"/>
      </p:ext>
    </p:extLst>
  </p:cSld>
  <p:clrMapOvr>
    <a:masterClrMapping/>
  </p:clrMapOvr>
  <p:transition xmlns:p14="http://schemas.microsoft.com/office/powerpoint/2010/main"/>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a:prstGeom prst="rect">
            <a:avLst/>
          </a:prstGeom>
        </p:spPr>
        <p:txBody>
          <a:bodyPr vert="horz" lIns="45894" tIns="22947" rIns="45894" bIns="22947"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fld id="{1A7DD2AC-989E-AF47-AC37-0BD36A30727C}" type="slidenum">
              <a:rPr lang="en-US"/>
              <a:pPr/>
              <a:t>‹#›</a:t>
            </a:fld>
            <a:endParaRPr lang="en-US" dirty="0"/>
          </a:p>
        </p:txBody>
      </p:sp>
    </p:spTree>
    <p:extLst>
      <p:ext uri="{BB962C8B-B14F-4D97-AF65-F5344CB8AC3E}">
        <p14:creationId xmlns:p14="http://schemas.microsoft.com/office/powerpoint/2010/main" val="4281942625"/>
      </p:ext>
    </p:extLst>
  </p:cSld>
  <p:clrMapOvr>
    <a:masterClrMapping/>
  </p:clrMapOvr>
  <p:transition xmlns:p14="http://schemas.microsoft.com/office/powerpoint/2010/main"/>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fld id="{08D26BF9-C6AF-CD41-9553-4627D655088C}" type="slidenum">
              <a:rPr lang="en-US"/>
              <a:pPr/>
              <a:t>‹#›</a:t>
            </a:fld>
            <a:endParaRPr lang="en-US" dirty="0"/>
          </a:p>
        </p:txBody>
      </p:sp>
    </p:spTree>
    <p:extLst>
      <p:ext uri="{BB962C8B-B14F-4D97-AF65-F5344CB8AC3E}">
        <p14:creationId xmlns:p14="http://schemas.microsoft.com/office/powerpoint/2010/main" val="3739006566"/>
      </p:ext>
    </p:extLst>
  </p:cSld>
  <p:clrMapOvr>
    <a:masterClrMapping/>
  </p:clrMapOvr>
  <p:transition xmlns:p14="http://schemas.microsoft.com/office/powerpoint/2010/main"/>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fld id="{CDBC029B-2024-E945-BF64-1A7B535F5AA1}" type="slidenum">
              <a:rPr lang="en-US"/>
              <a:pPr/>
              <a:t>‹#›</a:t>
            </a:fld>
            <a:endParaRPr lang="en-US" dirty="0"/>
          </a:p>
        </p:txBody>
      </p:sp>
    </p:spTree>
    <p:extLst>
      <p:ext uri="{BB962C8B-B14F-4D97-AF65-F5344CB8AC3E}">
        <p14:creationId xmlns:p14="http://schemas.microsoft.com/office/powerpoint/2010/main" val="2671004193"/>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71DE2ADD-8C99-BD40-98C3-F8374FC31C0C}" type="slidenum">
              <a:rPr lang="en-US"/>
              <a:pPr/>
              <a:t>‹#›</a:t>
            </a:fld>
            <a:endParaRPr lang="en-US" dirty="0"/>
          </a:p>
        </p:txBody>
      </p:sp>
    </p:spTree>
    <p:extLst>
      <p:ext uri="{BB962C8B-B14F-4D97-AF65-F5344CB8AC3E}">
        <p14:creationId xmlns:p14="http://schemas.microsoft.com/office/powerpoint/2010/main" val="1467301667"/>
      </p:ext>
    </p:extLst>
  </p:cSld>
  <p:clrMapOvr>
    <a:masterClrMapping/>
  </p:clrMapOvr>
  <p:transition xmlns:p14="http://schemas.microsoft.com/office/powerpoint/2010/main"/>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fld id="{FEBF2965-CD68-2943-865C-DA7D7D245E4D}" type="slidenum">
              <a:rPr lang="en-US"/>
              <a:pPr/>
              <a:t>‹#›</a:t>
            </a:fld>
            <a:endParaRPr lang="en-US" dirty="0"/>
          </a:p>
        </p:txBody>
      </p:sp>
    </p:spTree>
    <p:extLst>
      <p:ext uri="{BB962C8B-B14F-4D97-AF65-F5344CB8AC3E}">
        <p14:creationId xmlns:p14="http://schemas.microsoft.com/office/powerpoint/2010/main" val="2875132458"/>
      </p:ext>
    </p:extLst>
  </p:cSld>
  <p:clrMapOvr>
    <a:masterClrMapping/>
  </p:clrMapOvr>
  <p:transition xmlns:p14="http://schemas.microsoft.com/office/powerpoint/2010/main"/>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fld id="{43EFA44A-310E-BC4A-BA9C-808CE6F1511C}" type="slidenum">
              <a:rPr lang="en-US"/>
              <a:pPr/>
              <a:t>‹#›</a:t>
            </a:fld>
            <a:endParaRPr lang="en-US" dirty="0"/>
          </a:p>
        </p:txBody>
      </p:sp>
    </p:spTree>
    <p:extLst>
      <p:ext uri="{BB962C8B-B14F-4D97-AF65-F5344CB8AC3E}">
        <p14:creationId xmlns:p14="http://schemas.microsoft.com/office/powerpoint/2010/main" val="1901947834"/>
      </p:ext>
    </p:extLst>
  </p:cSld>
  <p:clrMapOvr>
    <a:masterClrMapping/>
  </p:clrMapOvr>
  <p:transition xmlns:p14="http://schemas.microsoft.com/office/powerpoint/2010/main"/>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a:prstGeom prst="rect">
            <a:avLst/>
          </a:prstGeom>
        </p:spPr>
        <p:txBody>
          <a:bodyPr vert="horz" lIns="45894" tIns="22947" rIns="45894" bIns="22947"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fld id="{16D1DF6F-2C98-3444-ACAD-34D3D5C8CAF5}" type="slidenum">
              <a:rPr lang="en-US"/>
              <a:pPr/>
              <a:t>‹#›</a:t>
            </a:fld>
            <a:endParaRPr lang="en-US" dirty="0"/>
          </a:p>
        </p:txBody>
      </p:sp>
    </p:spTree>
    <p:extLst>
      <p:ext uri="{BB962C8B-B14F-4D97-AF65-F5344CB8AC3E}">
        <p14:creationId xmlns:p14="http://schemas.microsoft.com/office/powerpoint/2010/main" val="3663774744"/>
      </p:ext>
    </p:extLst>
  </p:cSld>
  <p:clrMapOvr>
    <a:masterClrMapping/>
  </p:clrMapOvr>
  <p:transition xmlns:p14="http://schemas.microsoft.com/office/powerpoint/2010/main"/>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a:prstGeom prst="rect">
            <a:avLst/>
          </a:prstGeom>
        </p:spPr>
        <p:txBody>
          <a:bodyPr vert="horz" lIns="45894" tIns="22947" rIns="45894" bIns="22947"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fld id="{F8AA3B28-1C20-2545-80B8-A43D93F60C10}" type="slidenum">
              <a:rPr lang="en-US"/>
              <a:pPr/>
              <a:t>‹#›</a:t>
            </a:fld>
            <a:endParaRPr lang="en-US" dirty="0"/>
          </a:p>
        </p:txBody>
      </p:sp>
    </p:spTree>
    <p:extLst>
      <p:ext uri="{BB962C8B-B14F-4D97-AF65-F5344CB8AC3E}">
        <p14:creationId xmlns:p14="http://schemas.microsoft.com/office/powerpoint/2010/main" val="2859627049"/>
      </p:ext>
    </p:extLst>
  </p:cSld>
  <p:clrMapOvr>
    <a:masterClrMapping/>
  </p:clrMapOvr>
  <p:transition xmlns:p14="http://schemas.microsoft.com/office/powerpoint/2010/main"/>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FA63496D-33E7-0D4C-82D4-6B2E57EE2812}" type="slidenum">
              <a:rPr lang="en-US"/>
              <a:pPr/>
              <a:t>‹#›</a:t>
            </a:fld>
            <a:endParaRPr lang="en-US" dirty="0"/>
          </a:p>
        </p:txBody>
      </p:sp>
    </p:spTree>
    <p:extLst>
      <p:ext uri="{BB962C8B-B14F-4D97-AF65-F5344CB8AC3E}">
        <p14:creationId xmlns:p14="http://schemas.microsoft.com/office/powerpoint/2010/main" val="950952681"/>
      </p:ext>
    </p:extLst>
  </p:cSld>
  <p:clrMapOvr>
    <a:masterClrMapping/>
  </p:clrMapOvr>
  <p:transition xmlns:p14="http://schemas.microsoft.com/office/powerpoint/2010/main"/>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83064"/>
            <a:ext cx="1542882" cy="3900785"/>
          </a:xfrm>
          <a:prstGeom prst="rect">
            <a:avLst/>
          </a:prstGeom>
        </p:spPr>
        <p:txBody>
          <a:bodyPr vert="eaVert" lIns="45894" tIns="22947" rIns="45894" bIns="22947"/>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83064"/>
            <a:ext cx="4548281" cy="3900785"/>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6A30B227-3910-5B4B-ACEA-0C2B729D6073}" type="slidenum">
              <a:rPr lang="en-US"/>
              <a:pPr/>
              <a:t>‹#›</a:t>
            </a:fld>
            <a:endParaRPr lang="en-US" dirty="0"/>
          </a:p>
        </p:txBody>
      </p:sp>
    </p:spTree>
    <p:extLst>
      <p:ext uri="{BB962C8B-B14F-4D97-AF65-F5344CB8AC3E}">
        <p14:creationId xmlns:p14="http://schemas.microsoft.com/office/powerpoint/2010/main" val="1106593997"/>
      </p:ext>
    </p:extLst>
  </p:cSld>
  <p:clrMapOvr>
    <a:masterClrMapping/>
  </p:clrMapOvr>
  <p:transition xmlns:p14="http://schemas.microsoft.com/office/powerpoint/2010/main"/>
</p:sldLayout>
</file>

<file path=ppt/slideLayouts/slideLayout2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C15ED890-2731-674B-A3B9-B3DF79FF1BA0}" type="slidenum">
              <a:rPr lang="en-US"/>
              <a:pPr/>
              <a:t>‹#›</a:t>
            </a:fld>
            <a:endParaRPr lang="en-US" dirty="0"/>
          </a:p>
        </p:txBody>
      </p:sp>
    </p:spTree>
    <p:extLst>
      <p:ext uri="{BB962C8B-B14F-4D97-AF65-F5344CB8AC3E}">
        <p14:creationId xmlns:p14="http://schemas.microsoft.com/office/powerpoint/2010/main" val="3832026560"/>
      </p:ext>
    </p:extLst>
  </p:cSld>
  <p:clrMapOvr>
    <a:masterClrMapping/>
  </p:clrMapOvr>
  <p:transition xmlns:p14="http://schemas.microsoft.com/office/powerpoint/2010/main"/>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AA336D32-1BBA-4242-A907-3F1CB07D7C9D}" type="slidenum">
              <a:rPr lang="en-US"/>
              <a:pPr/>
              <a:t>‹#›</a:t>
            </a:fld>
            <a:endParaRPr lang="en-US" dirty="0"/>
          </a:p>
        </p:txBody>
      </p:sp>
    </p:spTree>
    <p:extLst>
      <p:ext uri="{BB962C8B-B14F-4D97-AF65-F5344CB8AC3E}">
        <p14:creationId xmlns:p14="http://schemas.microsoft.com/office/powerpoint/2010/main" val="3542070933"/>
      </p:ext>
    </p:extLst>
  </p:cSld>
  <p:clrMapOvr>
    <a:masterClrMapping/>
  </p:clrMapOvr>
  <p:transition xmlns:p14="http://schemas.microsoft.com/office/powerpoint/2010/main"/>
</p:sldLayout>
</file>

<file path=ppt/slideLayouts/slideLayout2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EB3C3845-FEE6-B24D-A9DB-5C2FECC3A305}" type="slidenum">
              <a:rPr lang="en-US"/>
              <a:pPr/>
              <a:t>‹#›</a:t>
            </a:fld>
            <a:endParaRPr lang="en-US" dirty="0"/>
          </a:p>
        </p:txBody>
      </p:sp>
    </p:spTree>
    <p:extLst>
      <p:ext uri="{BB962C8B-B14F-4D97-AF65-F5344CB8AC3E}">
        <p14:creationId xmlns:p14="http://schemas.microsoft.com/office/powerpoint/2010/main" val="1045659583"/>
      </p:ext>
    </p:extLst>
  </p:cSld>
  <p:clrMapOvr>
    <a:masterClrMapping/>
  </p:clrMapOvr>
  <p:transition xmlns:p14="http://schemas.microsoft.com/office/powerpoint/2010/main"/>
</p:sldLayout>
</file>

<file path=ppt/slideLayouts/slideLayout2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1297782"/>
            <a:ext cx="1289224"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39319" y="1297782"/>
            <a:ext cx="1289224"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4001AA9D-8065-9641-9A6B-E78AA50BBA55}" type="slidenum">
              <a:rPr lang="en-US"/>
              <a:pPr/>
              <a:t>‹#›</a:t>
            </a:fld>
            <a:endParaRPr lang="en-US" dirty="0"/>
          </a:p>
        </p:txBody>
      </p:sp>
    </p:spTree>
    <p:extLst>
      <p:ext uri="{BB962C8B-B14F-4D97-AF65-F5344CB8AC3E}">
        <p14:creationId xmlns:p14="http://schemas.microsoft.com/office/powerpoint/2010/main" val="795117083"/>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C0F2262B-0C79-E845-8B1A-FDD5D06CE6B0}" type="slidenum">
              <a:rPr lang="en-US"/>
              <a:pPr/>
              <a:t>‹#›</a:t>
            </a:fld>
            <a:endParaRPr lang="en-US" dirty="0"/>
          </a:p>
        </p:txBody>
      </p:sp>
    </p:spTree>
    <p:extLst>
      <p:ext uri="{BB962C8B-B14F-4D97-AF65-F5344CB8AC3E}">
        <p14:creationId xmlns:p14="http://schemas.microsoft.com/office/powerpoint/2010/main" val="530699674"/>
      </p:ext>
    </p:extLst>
  </p:cSld>
  <p:clrMapOvr>
    <a:masterClrMapping/>
  </p:clrMapOvr>
  <p:transition xmlns:p14="http://schemas.microsoft.com/office/powerpoint/2010/main"/>
</p:sldLayout>
</file>

<file path=ppt/slideLayouts/slideLayout2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12961FAD-36EA-214F-85D6-746D8D3C16EB}" type="slidenum">
              <a:rPr lang="en-US"/>
              <a:pPr/>
              <a:t>‹#›</a:t>
            </a:fld>
            <a:endParaRPr lang="en-US" dirty="0"/>
          </a:p>
        </p:txBody>
      </p:sp>
    </p:spTree>
    <p:extLst>
      <p:ext uri="{BB962C8B-B14F-4D97-AF65-F5344CB8AC3E}">
        <p14:creationId xmlns:p14="http://schemas.microsoft.com/office/powerpoint/2010/main" val="3500412241"/>
      </p:ext>
    </p:extLst>
  </p:cSld>
  <p:clrMapOvr>
    <a:masterClrMapping/>
  </p:clrMapOvr>
  <p:transition xmlns:p14="http://schemas.microsoft.com/office/powerpoint/2010/main"/>
</p:sldLayout>
</file>

<file path=ppt/slideLayouts/slideLayout2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155F053C-6E27-6C49-9EB1-D38DF19692F8}" type="slidenum">
              <a:rPr lang="en-US"/>
              <a:pPr/>
              <a:t>‹#›</a:t>
            </a:fld>
            <a:endParaRPr lang="en-US" dirty="0"/>
          </a:p>
        </p:txBody>
      </p:sp>
    </p:spTree>
    <p:extLst>
      <p:ext uri="{BB962C8B-B14F-4D97-AF65-F5344CB8AC3E}">
        <p14:creationId xmlns:p14="http://schemas.microsoft.com/office/powerpoint/2010/main" val="306858721"/>
      </p:ext>
    </p:extLst>
  </p:cSld>
  <p:clrMapOvr>
    <a:masterClrMapping/>
  </p:clrMapOvr>
  <p:transition xmlns:p14="http://schemas.microsoft.com/office/powerpoint/2010/main"/>
</p:sldLayout>
</file>

<file path=ppt/slideLayouts/slideLayout2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8F7D000E-ECA3-FC45-A15F-781539751B27}" type="slidenum">
              <a:rPr lang="en-US"/>
              <a:pPr/>
              <a:t>‹#›</a:t>
            </a:fld>
            <a:endParaRPr lang="en-US" dirty="0"/>
          </a:p>
        </p:txBody>
      </p:sp>
    </p:spTree>
    <p:extLst>
      <p:ext uri="{BB962C8B-B14F-4D97-AF65-F5344CB8AC3E}">
        <p14:creationId xmlns:p14="http://schemas.microsoft.com/office/powerpoint/2010/main" val="1738933539"/>
      </p:ext>
    </p:extLst>
  </p:cSld>
  <p:clrMapOvr>
    <a:masterClrMapping/>
  </p:clrMapOvr>
  <p:transition xmlns:p14="http://schemas.microsoft.com/office/powerpoint/2010/main"/>
</p:sldLayout>
</file>

<file path=ppt/slideLayouts/slideLayout2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25836638-AC7D-7841-9B5E-2ED28A2710B3}" type="slidenum">
              <a:rPr lang="en-US"/>
              <a:pPr/>
              <a:t>‹#›</a:t>
            </a:fld>
            <a:endParaRPr lang="en-US" dirty="0"/>
          </a:p>
        </p:txBody>
      </p:sp>
    </p:spTree>
    <p:extLst>
      <p:ext uri="{BB962C8B-B14F-4D97-AF65-F5344CB8AC3E}">
        <p14:creationId xmlns:p14="http://schemas.microsoft.com/office/powerpoint/2010/main" val="2619239936"/>
      </p:ext>
    </p:extLst>
  </p:cSld>
  <p:clrMapOvr>
    <a:masterClrMapping/>
  </p:clrMapOvr>
  <p:transition xmlns:p14="http://schemas.microsoft.com/office/powerpoint/2010/main"/>
</p:sldLayout>
</file>

<file path=ppt/slideLayouts/slideLayout2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3B43164-212B-4B49-9EA0-10DB024CBEED}" type="slidenum">
              <a:rPr lang="en-US"/>
              <a:pPr/>
              <a:t>‹#›</a:t>
            </a:fld>
            <a:endParaRPr lang="en-US" dirty="0"/>
          </a:p>
        </p:txBody>
      </p:sp>
    </p:spTree>
    <p:extLst>
      <p:ext uri="{BB962C8B-B14F-4D97-AF65-F5344CB8AC3E}">
        <p14:creationId xmlns:p14="http://schemas.microsoft.com/office/powerpoint/2010/main" val="1369321620"/>
      </p:ext>
    </p:extLst>
  </p:cSld>
  <p:clrMapOvr>
    <a:masterClrMapping/>
  </p:clrMapOvr>
  <p:transition xmlns:p14="http://schemas.microsoft.com/office/powerpoint/2010/main"/>
</p:sldLayout>
</file>

<file path=ppt/slideLayouts/slideLayout2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288A31CA-9D7C-1D46-8F3A-D14272753043}" type="slidenum">
              <a:rPr lang="en-US"/>
              <a:pPr/>
              <a:t>‹#›</a:t>
            </a:fld>
            <a:endParaRPr lang="en-US" dirty="0"/>
          </a:p>
        </p:txBody>
      </p:sp>
    </p:spTree>
    <p:extLst>
      <p:ext uri="{BB962C8B-B14F-4D97-AF65-F5344CB8AC3E}">
        <p14:creationId xmlns:p14="http://schemas.microsoft.com/office/powerpoint/2010/main" val="2193157591"/>
      </p:ext>
    </p:extLst>
  </p:cSld>
  <p:clrMapOvr>
    <a:masterClrMapping/>
  </p:clrMapOvr>
  <p:transition xmlns:p14="http://schemas.microsoft.com/office/powerpoint/2010/main"/>
</p:sldLayout>
</file>

<file path=ppt/slideLayouts/slideLayout2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0434D0CC-AEA3-4A43-8E85-801B799C6CC6}" type="slidenum">
              <a:rPr lang="en-US"/>
              <a:pPr/>
              <a:t>‹#›</a:t>
            </a:fld>
            <a:endParaRPr lang="en-US" dirty="0"/>
          </a:p>
        </p:txBody>
      </p:sp>
    </p:spTree>
    <p:extLst>
      <p:ext uri="{BB962C8B-B14F-4D97-AF65-F5344CB8AC3E}">
        <p14:creationId xmlns:p14="http://schemas.microsoft.com/office/powerpoint/2010/main" val="548769266"/>
      </p:ext>
    </p:extLst>
  </p:cSld>
  <p:clrMapOvr>
    <a:masterClrMapping/>
  </p:clrMapOvr>
  <p:transition xmlns:p14="http://schemas.microsoft.com/office/powerpoint/2010/main"/>
</p:sldLayout>
</file>

<file path=ppt/slideLayouts/slideLayout28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99F317AD-ABDE-4E4C-BA10-4E3CC2A5C891}" type="slidenum">
              <a:rPr lang="en-US"/>
              <a:pPr/>
              <a:t>‹#›</a:t>
            </a:fld>
            <a:endParaRPr lang="en-US" dirty="0"/>
          </a:p>
        </p:txBody>
      </p:sp>
    </p:spTree>
    <p:extLst>
      <p:ext uri="{BB962C8B-B14F-4D97-AF65-F5344CB8AC3E}">
        <p14:creationId xmlns:p14="http://schemas.microsoft.com/office/powerpoint/2010/main" val="1007205930"/>
      </p:ext>
    </p:extLst>
  </p:cSld>
  <p:clrMapOvr>
    <a:masterClrMapping/>
  </p:clrMapOvr>
  <p:transition xmlns:p14="http://schemas.microsoft.com/office/powerpoint/2010/main"/>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150000"/>
              <a:defRPr/>
            </a:lvl1pPr>
            <a:lvl2pPr>
              <a:buSzPct val="15000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Box 3"/>
          <p:cNvSpPr txBox="1">
            <a:spLocks noGrp="1" noChangeArrowheads="1"/>
          </p:cNvSpPr>
          <p:nvPr>
            <p:ph type="sldNum" sz="quarter" idx="10"/>
          </p:nvPr>
        </p:nvSpPr>
        <p:spPr>
          <a:xfrm>
            <a:off x="6482955" y="4339833"/>
            <a:ext cx="180826" cy="172641"/>
          </a:xfrm>
        </p:spPr>
        <p:txBody>
          <a:bodyPr/>
          <a:lstStyle>
            <a:lvl1pPr eaLnBrk="1" hangingPunct="1">
              <a:defRPr sz="900">
                <a:solidFill>
                  <a:schemeClr val="tx1"/>
                </a:solidFill>
                <a:latin typeface="Gill Sans" charset="0"/>
                <a:ea typeface="ヒラギノ明朝 ProN W3" charset="0"/>
                <a:cs typeface="ヒラギノ明朝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927130D9-E8D6-E246-9299-0EDA765740E6}" type="slidenum">
              <a:rPr lang="en-US"/>
              <a:pPr/>
              <a:t>‹#›</a:t>
            </a:fld>
            <a:endParaRPr lang="en-US" dirty="0"/>
          </a:p>
        </p:txBody>
      </p:sp>
    </p:spTree>
    <p:extLst>
      <p:ext uri="{BB962C8B-B14F-4D97-AF65-F5344CB8AC3E}">
        <p14:creationId xmlns:p14="http://schemas.microsoft.com/office/powerpoint/2010/main" val="3927907623"/>
      </p:ext>
    </p:extLst>
  </p:cSld>
  <p:clrMapOvr>
    <a:masterClrMapping/>
  </p:clrMapOvr>
  <p:transition xmlns:p14="http://schemas.microsoft.com/office/powerpoint/2010/main"/>
</p:sldLayout>
</file>

<file path=ppt/slideLayouts/slideLayout2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1504BF41-D826-5F4E-88DD-9E9F6D910730}" type="slidenum">
              <a:rPr lang="en-US"/>
              <a:pPr/>
              <a:t>‹#›</a:t>
            </a:fld>
            <a:endParaRPr lang="en-US" dirty="0"/>
          </a:p>
        </p:txBody>
      </p:sp>
    </p:spTree>
    <p:extLst>
      <p:ext uri="{BB962C8B-B14F-4D97-AF65-F5344CB8AC3E}">
        <p14:creationId xmlns:p14="http://schemas.microsoft.com/office/powerpoint/2010/main" val="3100491516"/>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9EBA8223-A1D5-FA44-AEF2-07DBBCEBFD05}" type="slidenum">
              <a:rPr lang="en-US"/>
              <a:pPr/>
              <a:t>‹#›</a:t>
            </a:fld>
            <a:endParaRPr lang="en-US" dirty="0"/>
          </a:p>
        </p:txBody>
      </p:sp>
    </p:spTree>
    <p:extLst>
      <p:ext uri="{BB962C8B-B14F-4D97-AF65-F5344CB8AC3E}">
        <p14:creationId xmlns:p14="http://schemas.microsoft.com/office/powerpoint/2010/main" val="72721813"/>
      </p:ext>
    </p:extLst>
  </p:cSld>
  <p:clrMapOvr>
    <a:masterClrMapping/>
  </p:clrMapOvr>
  <p:transition xmlns:p14="http://schemas.microsoft.com/office/powerpoint/2010/main"/>
</p:sldLayout>
</file>

<file path=ppt/slideLayouts/slideLayout2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1297782"/>
            <a:ext cx="2719090"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5" y="1297782"/>
            <a:ext cx="2719090"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BC542B51-5498-5941-8FDC-6A047F64FC40}" type="slidenum">
              <a:rPr lang="en-US"/>
              <a:pPr/>
              <a:t>‹#›</a:t>
            </a:fld>
            <a:endParaRPr lang="en-US" dirty="0"/>
          </a:p>
        </p:txBody>
      </p:sp>
    </p:spTree>
    <p:extLst>
      <p:ext uri="{BB962C8B-B14F-4D97-AF65-F5344CB8AC3E}">
        <p14:creationId xmlns:p14="http://schemas.microsoft.com/office/powerpoint/2010/main" val="1547895101"/>
      </p:ext>
    </p:extLst>
  </p:cSld>
  <p:clrMapOvr>
    <a:masterClrMapping/>
  </p:clrMapOvr>
  <p:transition xmlns:p14="http://schemas.microsoft.com/office/powerpoint/2010/main"/>
</p:sldLayout>
</file>

<file path=ppt/slideLayouts/slideLayout2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52B627BB-13F6-D04D-AD81-1C1E243F3088}" type="slidenum">
              <a:rPr lang="en-US"/>
              <a:pPr/>
              <a:t>‹#›</a:t>
            </a:fld>
            <a:endParaRPr lang="en-US" dirty="0"/>
          </a:p>
        </p:txBody>
      </p:sp>
    </p:spTree>
    <p:extLst>
      <p:ext uri="{BB962C8B-B14F-4D97-AF65-F5344CB8AC3E}">
        <p14:creationId xmlns:p14="http://schemas.microsoft.com/office/powerpoint/2010/main" val="3802972706"/>
      </p:ext>
    </p:extLst>
  </p:cSld>
  <p:clrMapOvr>
    <a:masterClrMapping/>
  </p:clrMapOvr>
  <p:transition xmlns:p14="http://schemas.microsoft.com/office/powerpoint/2010/main"/>
</p:sldLayout>
</file>

<file path=ppt/slideLayouts/slideLayout2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F0B3D6D1-335E-C641-AEBE-908C9317AAFA}" type="slidenum">
              <a:rPr lang="en-US"/>
              <a:pPr/>
              <a:t>‹#›</a:t>
            </a:fld>
            <a:endParaRPr lang="en-US" dirty="0"/>
          </a:p>
        </p:txBody>
      </p:sp>
    </p:spTree>
    <p:extLst>
      <p:ext uri="{BB962C8B-B14F-4D97-AF65-F5344CB8AC3E}">
        <p14:creationId xmlns:p14="http://schemas.microsoft.com/office/powerpoint/2010/main" val="168158336"/>
      </p:ext>
    </p:extLst>
  </p:cSld>
  <p:clrMapOvr>
    <a:masterClrMapping/>
  </p:clrMapOvr>
  <p:transition xmlns:p14="http://schemas.microsoft.com/office/powerpoint/2010/main"/>
</p:sldLayout>
</file>

<file path=ppt/slideLayouts/slideLayout2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C7ED3ADD-0369-C14C-8C7D-0C230965B174}" type="slidenum">
              <a:rPr lang="en-US"/>
              <a:pPr/>
              <a:t>‹#›</a:t>
            </a:fld>
            <a:endParaRPr lang="en-US" dirty="0"/>
          </a:p>
        </p:txBody>
      </p:sp>
    </p:spTree>
    <p:extLst>
      <p:ext uri="{BB962C8B-B14F-4D97-AF65-F5344CB8AC3E}">
        <p14:creationId xmlns:p14="http://schemas.microsoft.com/office/powerpoint/2010/main" val="2888391873"/>
      </p:ext>
    </p:extLst>
  </p:cSld>
  <p:clrMapOvr>
    <a:masterClrMapping/>
  </p:clrMapOvr>
  <p:transition xmlns:p14="http://schemas.microsoft.com/office/powerpoint/2010/main"/>
</p:sldLayout>
</file>

<file path=ppt/slideLayouts/slideLayout2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710BB61C-2CA3-9847-AF85-21F51E95FE4F}" type="slidenum">
              <a:rPr lang="en-US"/>
              <a:pPr/>
              <a:t>‹#›</a:t>
            </a:fld>
            <a:endParaRPr lang="en-US" dirty="0"/>
          </a:p>
        </p:txBody>
      </p:sp>
    </p:spTree>
    <p:extLst>
      <p:ext uri="{BB962C8B-B14F-4D97-AF65-F5344CB8AC3E}">
        <p14:creationId xmlns:p14="http://schemas.microsoft.com/office/powerpoint/2010/main" val="2597201262"/>
      </p:ext>
    </p:extLst>
  </p:cSld>
  <p:clrMapOvr>
    <a:masterClrMapping/>
  </p:clrMapOvr>
  <p:transition xmlns:p14="http://schemas.microsoft.com/office/powerpoint/2010/main"/>
</p:sldLayout>
</file>

<file path=ppt/slideLayouts/slideLayout2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Century Gothic"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A7609D83-BF5F-494E-A817-3663720C8FA8}" type="slidenum">
              <a:rPr lang="en-US"/>
              <a:pPr/>
              <a:t>‹#›</a:t>
            </a:fld>
            <a:endParaRPr lang="en-US" dirty="0"/>
          </a:p>
        </p:txBody>
      </p:sp>
    </p:spTree>
    <p:extLst>
      <p:ext uri="{BB962C8B-B14F-4D97-AF65-F5344CB8AC3E}">
        <p14:creationId xmlns:p14="http://schemas.microsoft.com/office/powerpoint/2010/main" val="115378204"/>
      </p:ext>
    </p:extLst>
  </p:cSld>
  <p:clrMapOvr>
    <a:masterClrMapping/>
  </p:clrMapOvr>
  <p:transition xmlns:p14="http://schemas.microsoft.com/office/powerpoint/2010/main"/>
</p:sldLayout>
</file>

<file path=ppt/slideLayouts/slideLayout2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257AB4DC-3CCE-E741-B203-F5776DE64318}" type="slidenum">
              <a:rPr lang="en-US"/>
              <a:pPr/>
              <a:t>‹#›</a:t>
            </a:fld>
            <a:endParaRPr lang="en-US" dirty="0"/>
          </a:p>
        </p:txBody>
      </p:sp>
    </p:spTree>
    <p:extLst>
      <p:ext uri="{BB962C8B-B14F-4D97-AF65-F5344CB8AC3E}">
        <p14:creationId xmlns:p14="http://schemas.microsoft.com/office/powerpoint/2010/main" val="3171580347"/>
      </p:ext>
    </p:extLst>
  </p:cSld>
  <p:clrMapOvr>
    <a:masterClrMapping/>
  </p:clrMapOvr>
  <p:transition xmlns:p14="http://schemas.microsoft.com/office/powerpoint/2010/main"/>
</p:sldLayout>
</file>

<file path=ppt/slideLayouts/slideLayout2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2F3A7F05-AC02-8E4D-B6A5-50C077FD5937}" type="slidenum">
              <a:rPr lang="en-US"/>
              <a:pPr/>
              <a:t>‹#›</a:t>
            </a:fld>
            <a:endParaRPr lang="en-US" dirty="0"/>
          </a:p>
        </p:txBody>
      </p:sp>
    </p:spTree>
    <p:extLst>
      <p:ext uri="{BB962C8B-B14F-4D97-AF65-F5344CB8AC3E}">
        <p14:creationId xmlns:p14="http://schemas.microsoft.com/office/powerpoint/2010/main" val="2932857982"/>
      </p:ext>
    </p:extLst>
  </p:cSld>
  <p:clrMapOvr>
    <a:masterClrMapping/>
  </p:clrMapOvr>
  <p:transition xmlns:p14="http://schemas.microsoft.com/office/powerpoint/2010/main"/>
</p:sldLayout>
</file>

<file path=ppt/slideLayouts/slideLayout2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74C6A0CC-C38B-7B48-B832-4DF7AFE38D25}" type="slidenum">
              <a:rPr lang="en-US"/>
              <a:pPr/>
              <a:t>‹#›</a:t>
            </a:fld>
            <a:endParaRPr lang="en-US" dirty="0"/>
          </a:p>
        </p:txBody>
      </p:sp>
    </p:spTree>
    <p:extLst>
      <p:ext uri="{BB962C8B-B14F-4D97-AF65-F5344CB8AC3E}">
        <p14:creationId xmlns:p14="http://schemas.microsoft.com/office/powerpoint/2010/main" val="2516351864"/>
      </p:ext>
    </p:extLst>
  </p:cSld>
  <p:clrMapOvr>
    <a:masterClrMapping/>
  </p:clrMapOvr>
  <p:transition xmlns:p14="http://schemas.microsoft.com/office/powerpoint/2010/main"/>
</p:sldLayout>
</file>

<file path=ppt/slideLayouts/slideLayout2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485ABF96-9615-1644-A295-DCCA5CA109EB}" type="slidenum">
              <a:rPr lang="en-US"/>
              <a:pPr/>
              <a:t>‹#›</a:t>
            </a:fld>
            <a:endParaRPr lang="en-US" dirty="0"/>
          </a:p>
        </p:txBody>
      </p:sp>
    </p:spTree>
    <p:extLst>
      <p:ext uri="{BB962C8B-B14F-4D97-AF65-F5344CB8AC3E}">
        <p14:creationId xmlns:p14="http://schemas.microsoft.com/office/powerpoint/2010/main" val="424967288"/>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Tree>
    <p:extLst>
      <p:ext uri="{BB962C8B-B14F-4D97-AF65-F5344CB8AC3E}">
        <p14:creationId xmlns:p14="http://schemas.microsoft.com/office/powerpoint/2010/main" val="3095320131"/>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CB9FEF91-E0F5-CD48-9766-42A2D9C71DB7}" type="slidenum">
              <a:rPr lang="en-US"/>
              <a:pPr/>
              <a:t>‹#›</a:t>
            </a:fld>
            <a:endParaRPr lang="en-US" dirty="0"/>
          </a:p>
        </p:txBody>
      </p:sp>
    </p:spTree>
    <p:extLst>
      <p:ext uri="{BB962C8B-B14F-4D97-AF65-F5344CB8AC3E}">
        <p14:creationId xmlns:p14="http://schemas.microsoft.com/office/powerpoint/2010/main" val="2203494347"/>
      </p:ext>
    </p:extLst>
  </p:cSld>
  <p:clrMapOvr>
    <a:masterClrMapping/>
  </p:clrMapOvr>
  <p:transition xmlns:p14="http://schemas.microsoft.com/office/powerpoint/2010/main"/>
</p:sldLayout>
</file>

<file path=ppt/slideLayouts/slideLayout3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4AEC0354-77A9-5740-8C50-88847952D50F}" type="slidenum">
              <a:rPr lang="en-US"/>
              <a:pPr/>
              <a:t>‹#›</a:t>
            </a:fld>
            <a:endParaRPr lang="en-US" dirty="0"/>
          </a:p>
        </p:txBody>
      </p:sp>
    </p:spTree>
    <p:extLst>
      <p:ext uri="{BB962C8B-B14F-4D97-AF65-F5344CB8AC3E}">
        <p14:creationId xmlns:p14="http://schemas.microsoft.com/office/powerpoint/2010/main" val="880879993"/>
      </p:ext>
    </p:extLst>
  </p:cSld>
  <p:clrMapOvr>
    <a:masterClrMapping/>
  </p:clrMapOvr>
  <p:transition xmlns:p14="http://schemas.microsoft.com/office/powerpoint/2010/main"/>
</p:sldLayout>
</file>

<file path=ppt/slideLayouts/slideLayout3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98726" y="1297782"/>
            <a:ext cx="1004590"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3685" y="1297782"/>
            <a:ext cx="1004590"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9B77F6EF-4791-ED4D-81AF-6231FF60B8EB}" type="slidenum">
              <a:rPr lang="en-US"/>
              <a:pPr/>
              <a:t>‹#›</a:t>
            </a:fld>
            <a:endParaRPr lang="en-US" dirty="0"/>
          </a:p>
        </p:txBody>
      </p:sp>
    </p:spTree>
    <p:extLst>
      <p:ext uri="{BB962C8B-B14F-4D97-AF65-F5344CB8AC3E}">
        <p14:creationId xmlns:p14="http://schemas.microsoft.com/office/powerpoint/2010/main" val="3900777007"/>
      </p:ext>
    </p:extLst>
  </p:cSld>
  <p:clrMapOvr>
    <a:masterClrMapping/>
  </p:clrMapOvr>
  <p:transition xmlns:p14="http://schemas.microsoft.com/office/powerpoint/2010/main"/>
</p:sldLayout>
</file>

<file path=ppt/slideLayouts/slideLayout3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799DDC88-4F2C-DD4A-AA12-64C601F0F2C4}" type="slidenum">
              <a:rPr lang="en-US"/>
              <a:pPr/>
              <a:t>‹#›</a:t>
            </a:fld>
            <a:endParaRPr lang="en-US" dirty="0"/>
          </a:p>
        </p:txBody>
      </p:sp>
    </p:spTree>
    <p:extLst>
      <p:ext uri="{BB962C8B-B14F-4D97-AF65-F5344CB8AC3E}">
        <p14:creationId xmlns:p14="http://schemas.microsoft.com/office/powerpoint/2010/main" val="1276263210"/>
      </p:ext>
    </p:extLst>
  </p:cSld>
  <p:clrMapOvr>
    <a:masterClrMapping/>
  </p:clrMapOvr>
  <p:transition xmlns:p14="http://schemas.microsoft.com/office/powerpoint/2010/main"/>
</p:sldLayout>
</file>

<file path=ppt/slideLayouts/slideLayout3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C64D5833-BABF-6748-9CC1-AB1E54728056}" type="slidenum">
              <a:rPr lang="en-US"/>
              <a:pPr/>
              <a:t>‹#›</a:t>
            </a:fld>
            <a:endParaRPr lang="en-US" dirty="0"/>
          </a:p>
        </p:txBody>
      </p:sp>
    </p:spTree>
    <p:extLst>
      <p:ext uri="{BB962C8B-B14F-4D97-AF65-F5344CB8AC3E}">
        <p14:creationId xmlns:p14="http://schemas.microsoft.com/office/powerpoint/2010/main" val="1360575012"/>
      </p:ext>
    </p:extLst>
  </p:cSld>
  <p:clrMapOvr>
    <a:masterClrMapping/>
  </p:clrMapOvr>
  <p:transition xmlns:p14="http://schemas.microsoft.com/office/powerpoint/2010/main"/>
</p:sldLayout>
</file>

<file path=ppt/slideLayouts/slideLayout3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731E1677-8E23-4F44-AA0C-A0A144C5F1EB}" type="slidenum">
              <a:rPr lang="en-US"/>
              <a:pPr/>
              <a:t>‹#›</a:t>
            </a:fld>
            <a:endParaRPr lang="en-US" dirty="0"/>
          </a:p>
        </p:txBody>
      </p:sp>
    </p:spTree>
    <p:extLst>
      <p:ext uri="{BB962C8B-B14F-4D97-AF65-F5344CB8AC3E}">
        <p14:creationId xmlns:p14="http://schemas.microsoft.com/office/powerpoint/2010/main" val="2230109292"/>
      </p:ext>
    </p:extLst>
  </p:cSld>
  <p:clrMapOvr>
    <a:masterClrMapping/>
  </p:clrMapOvr>
  <p:transition xmlns:p14="http://schemas.microsoft.com/office/powerpoint/2010/main"/>
</p:sldLayout>
</file>

<file path=ppt/slideLayouts/slideLayout3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624FE342-856B-9247-86AF-F9D3E4BB919F}" type="slidenum">
              <a:rPr lang="en-US"/>
              <a:pPr/>
              <a:t>‹#›</a:t>
            </a:fld>
            <a:endParaRPr lang="en-US" dirty="0"/>
          </a:p>
        </p:txBody>
      </p:sp>
    </p:spTree>
    <p:extLst>
      <p:ext uri="{BB962C8B-B14F-4D97-AF65-F5344CB8AC3E}">
        <p14:creationId xmlns:p14="http://schemas.microsoft.com/office/powerpoint/2010/main" val="1104814522"/>
      </p:ext>
    </p:extLst>
  </p:cSld>
  <p:clrMapOvr>
    <a:masterClrMapping/>
  </p:clrMapOvr>
  <p:transition xmlns:p14="http://schemas.microsoft.com/office/powerpoint/2010/main"/>
</p:sldLayout>
</file>

<file path=ppt/slideLayouts/slideLayout3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E2967AFA-DD3F-214C-A626-6307D1E1F4ED}" type="slidenum">
              <a:rPr lang="en-US"/>
              <a:pPr/>
              <a:t>‹#›</a:t>
            </a:fld>
            <a:endParaRPr lang="en-US" dirty="0"/>
          </a:p>
        </p:txBody>
      </p:sp>
    </p:spTree>
    <p:extLst>
      <p:ext uri="{BB962C8B-B14F-4D97-AF65-F5344CB8AC3E}">
        <p14:creationId xmlns:p14="http://schemas.microsoft.com/office/powerpoint/2010/main" val="1046888558"/>
      </p:ext>
    </p:extLst>
  </p:cSld>
  <p:clrMapOvr>
    <a:masterClrMapping/>
  </p:clrMapOvr>
  <p:transition xmlns:p14="http://schemas.microsoft.com/office/powerpoint/2010/main"/>
</p:sldLayout>
</file>

<file path=ppt/slideLayouts/slideLayout3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40F69483-B0C6-4C40-B614-3069F4BA9ADD}" type="slidenum">
              <a:rPr lang="en-US"/>
              <a:pPr/>
              <a:t>‹#›</a:t>
            </a:fld>
            <a:endParaRPr lang="en-US" dirty="0"/>
          </a:p>
        </p:txBody>
      </p:sp>
    </p:spTree>
    <p:extLst>
      <p:ext uri="{BB962C8B-B14F-4D97-AF65-F5344CB8AC3E}">
        <p14:creationId xmlns:p14="http://schemas.microsoft.com/office/powerpoint/2010/main" val="2777857715"/>
      </p:ext>
    </p:extLst>
  </p:cSld>
  <p:clrMapOvr>
    <a:masterClrMapping/>
  </p:clrMapOvr>
  <p:transition xmlns:p14="http://schemas.microsoft.com/office/powerpoint/2010/main"/>
</p:sldLayout>
</file>

<file path=ppt/slideLayouts/slideLayout3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F56ED211-5B6F-C241-AEFF-3AE28948426A}" type="slidenum">
              <a:rPr lang="en-US"/>
              <a:pPr/>
              <a:t>‹#›</a:t>
            </a:fld>
            <a:endParaRPr lang="en-US" dirty="0"/>
          </a:p>
        </p:txBody>
      </p:sp>
    </p:spTree>
    <p:extLst>
      <p:ext uri="{BB962C8B-B14F-4D97-AF65-F5344CB8AC3E}">
        <p14:creationId xmlns:p14="http://schemas.microsoft.com/office/powerpoint/2010/main" val="3905763353"/>
      </p:ext>
    </p:extLst>
  </p:cSld>
  <p:clrMapOvr>
    <a:masterClrMapping/>
  </p:clrMapOvr>
  <p:transition xmlns:p14="http://schemas.microsoft.com/office/powerpoint/2010/main"/>
</p:sldLayout>
</file>

<file path=ppt/slideLayouts/slideLayout3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86EBAC76-01DE-084C-9D65-3EE9F030163D}" type="slidenum">
              <a:rPr lang="en-US"/>
              <a:pPr/>
              <a:t>‹#›</a:t>
            </a:fld>
            <a:endParaRPr lang="en-US" dirty="0"/>
          </a:p>
        </p:txBody>
      </p:sp>
    </p:spTree>
    <p:extLst>
      <p:ext uri="{BB962C8B-B14F-4D97-AF65-F5344CB8AC3E}">
        <p14:creationId xmlns:p14="http://schemas.microsoft.com/office/powerpoint/2010/main" val="3910578458"/>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E988B452-FB75-BC4F-AF4C-7E6A885B93A1}" type="slidenum">
              <a:rPr lang="en-US"/>
              <a:pPr/>
              <a:t>‹#›</a:t>
            </a:fld>
            <a:endParaRPr lang="en-US" dirty="0"/>
          </a:p>
        </p:txBody>
      </p:sp>
    </p:spTree>
    <p:extLst>
      <p:ext uri="{BB962C8B-B14F-4D97-AF65-F5344CB8AC3E}">
        <p14:creationId xmlns:p14="http://schemas.microsoft.com/office/powerpoint/2010/main" val="1487366038"/>
      </p:ext>
    </p:extLst>
  </p:cSld>
  <p:clrMapOvr>
    <a:masterClrMapping/>
  </p:clrMapOvr>
  <p:transition xmlns:p14="http://schemas.microsoft.com/office/powerpoint/2010/main"/>
</p:sldLayout>
</file>

<file path=ppt/slideLayouts/slideLayout3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925E9B52-8FED-EF4B-A8BB-A4A7BC2AB57E}" type="slidenum">
              <a:rPr lang="en-US"/>
              <a:pPr/>
              <a:t>‹#›</a:t>
            </a:fld>
            <a:endParaRPr lang="en-US" dirty="0"/>
          </a:p>
        </p:txBody>
      </p:sp>
    </p:spTree>
    <p:extLst>
      <p:ext uri="{BB962C8B-B14F-4D97-AF65-F5344CB8AC3E}">
        <p14:creationId xmlns:p14="http://schemas.microsoft.com/office/powerpoint/2010/main" val="3066923552"/>
      </p:ext>
    </p:extLst>
  </p:cSld>
  <p:clrMapOvr>
    <a:masterClrMapping/>
  </p:clrMapOvr>
  <p:transition xmlns:p14="http://schemas.microsoft.com/office/powerpoint/2010/main"/>
</p:sldLayout>
</file>

<file path=ppt/slideLayouts/slideLayout3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54FE028E-441A-EF41-B829-FF4B1E55DF82}" type="slidenum">
              <a:rPr lang="en-US"/>
              <a:pPr/>
              <a:t>‹#›</a:t>
            </a:fld>
            <a:endParaRPr lang="en-US" dirty="0"/>
          </a:p>
        </p:txBody>
      </p:sp>
    </p:spTree>
    <p:extLst>
      <p:ext uri="{BB962C8B-B14F-4D97-AF65-F5344CB8AC3E}">
        <p14:creationId xmlns:p14="http://schemas.microsoft.com/office/powerpoint/2010/main" val="29129639"/>
      </p:ext>
    </p:extLst>
  </p:cSld>
  <p:clrMapOvr>
    <a:masterClrMapping/>
  </p:clrMapOvr>
  <p:transition xmlns:p14="http://schemas.microsoft.com/office/powerpoint/2010/main"/>
</p:sldLayout>
</file>

<file path=ppt/slideLayouts/slideLayout3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1297782"/>
            <a:ext cx="1289224"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39319" y="1297782"/>
            <a:ext cx="1289224" cy="2678906"/>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851BD4AC-2234-0043-841A-68452736F05A}" type="slidenum">
              <a:rPr lang="en-US"/>
              <a:pPr/>
              <a:t>‹#›</a:t>
            </a:fld>
            <a:endParaRPr lang="en-US" dirty="0"/>
          </a:p>
        </p:txBody>
      </p:sp>
    </p:spTree>
    <p:extLst>
      <p:ext uri="{BB962C8B-B14F-4D97-AF65-F5344CB8AC3E}">
        <p14:creationId xmlns:p14="http://schemas.microsoft.com/office/powerpoint/2010/main" val="2640919478"/>
      </p:ext>
    </p:extLst>
  </p:cSld>
  <p:clrMapOvr>
    <a:masterClrMapping/>
  </p:clrMapOvr>
  <p:transition xmlns:p14="http://schemas.microsoft.com/office/powerpoint/2010/main"/>
</p:sldLayout>
</file>

<file path=ppt/slideLayouts/slideLayout3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84E407D2-F88B-6E4D-9281-A5BA9588E3FF}" type="slidenum">
              <a:rPr lang="en-US"/>
              <a:pPr/>
              <a:t>‹#›</a:t>
            </a:fld>
            <a:endParaRPr lang="en-US" dirty="0"/>
          </a:p>
        </p:txBody>
      </p:sp>
    </p:spTree>
    <p:extLst>
      <p:ext uri="{BB962C8B-B14F-4D97-AF65-F5344CB8AC3E}">
        <p14:creationId xmlns:p14="http://schemas.microsoft.com/office/powerpoint/2010/main" val="3280783817"/>
      </p:ext>
    </p:extLst>
  </p:cSld>
  <p:clrMapOvr>
    <a:masterClrMapping/>
  </p:clrMapOvr>
  <p:transition xmlns:p14="http://schemas.microsoft.com/office/powerpoint/2010/main"/>
</p:sldLayout>
</file>

<file path=ppt/slideLayouts/slideLayout3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14D93C2B-316C-2A41-A2AA-A001293129B8}" type="slidenum">
              <a:rPr lang="en-US"/>
              <a:pPr/>
              <a:t>‹#›</a:t>
            </a:fld>
            <a:endParaRPr lang="en-US" dirty="0"/>
          </a:p>
        </p:txBody>
      </p:sp>
    </p:spTree>
    <p:extLst>
      <p:ext uri="{BB962C8B-B14F-4D97-AF65-F5344CB8AC3E}">
        <p14:creationId xmlns:p14="http://schemas.microsoft.com/office/powerpoint/2010/main" val="2475218954"/>
      </p:ext>
    </p:extLst>
  </p:cSld>
  <p:clrMapOvr>
    <a:masterClrMapping/>
  </p:clrMapOvr>
  <p:transition xmlns:p14="http://schemas.microsoft.com/office/powerpoint/2010/main"/>
</p:sldLayout>
</file>

<file path=ppt/slideLayouts/slideLayout3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C1B6FB12-9C98-8A45-A966-1614A390618E}" type="slidenum">
              <a:rPr lang="en-US"/>
              <a:pPr/>
              <a:t>‹#›</a:t>
            </a:fld>
            <a:endParaRPr lang="en-US" dirty="0"/>
          </a:p>
        </p:txBody>
      </p:sp>
    </p:spTree>
    <p:extLst>
      <p:ext uri="{BB962C8B-B14F-4D97-AF65-F5344CB8AC3E}">
        <p14:creationId xmlns:p14="http://schemas.microsoft.com/office/powerpoint/2010/main" val="654721121"/>
      </p:ext>
    </p:extLst>
  </p:cSld>
  <p:clrMapOvr>
    <a:masterClrMapping/>
  </p:clrMapOvr>
  <p:transition xmlns:p14="http://schemas.microsoft.com/office/powerpoint/2010/main"/>
</p:sldLayout>
</file>

<file path=ppt/slideLayouts/slideLayout3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A78AF8A0-7ADE-D843-AD60-913CF0F51A68}" type="slidenum">
              <a:rPr lang="en-US"/>
              <a:pPr/>
              <a:t>‹#›</a:t>
            </a:fld>
            <a:endParaRPr lang="en-US" dirty="0"/>
          </a:p>
        </p:txBody>
      </p:sp>
    </p:spTree>
    <p:extLst>
      <p:ext uri="{BB962C8B-B14F-4D97-AF65-F5344CB8AC3E}">
        <p14:creationId xmlns:p14="http://schemas.microsoft.com/office/powerpoint/2010/main" val="2494099058"/>
      </p:ext>
    </p:extLst>
  </p:cSld>
  <p:clrMapOvr>
    <a:masterClrMapping/>
  </p:clrMapOvr>
  <p:transition xmlns:p14="http://schemas.microsoft.com/office/powerpoint/2010/main"/>
</p:sldLayout>
</file>

<file path=ppt/slideLayouts/slideLayout3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5D25CA6A-0944-E442-9B5E-6005FDA0D775}" type="slidenum">
              <a:rPr lang="en-US"/>
              <a:pPr/>
              <a:t>‹#›</a:t>
            </a:fld>
            <a:endParaRPr lang="en-US" dirty="0"/>
          </a:p>
        </p:txBody>
      </p:sp>
    </p:spTree>
    <p:extLst>
      <p:ext uri="{BB962C8B-B14F-4D97-AF65-F5344CB8AC3E}">
        <p14:creationId xmlns:p14="http://schemas.microsoft.com/office/powerpoint/2010/main" val="4225224479"/>
      </p:ext>
    </p:extLst>
  </p:cSld>
  <p:clrMapOvr>
    <a:masterClrMapping/>
  </p:clrMapOvr>
  <p:transition xmlns:p14="http://schemas.microsoft.com/office/powerpoint/2010/main"/>
</p:sldLayout>
</file>

<file path=ppt/slideLayouts/slideLayout3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5AB3CE23-8F50-6E4E-8EC0-CDB4D589AE06}" type="slidenum">
              <a:rPr lang="en-US"/>
              <a:pPr/>
              <a:t>‹#›</a:t>
            </a:fld>
            <a:endParaRPr lang="en-US" dirty="0"/>
          </a:p>
        </p:txBody>
      </p:sp>
    </p:spTree>
    <p:extLst>
      <p:ext uri="{BB962C8B-B14F-4D97-AF65-F5344CB8AC3E}">
        <p14:creationId xmlns:p14="http://schemas.microsoft.com/office/powerpoint/2010/main" val="1918791565"/>
      </p:ext>
    </p:extLst>
  </p:cSld>
  <p:clrMapOvr>
    <a:masterClrMapping/>
  </p:clrMapOvr>
  <p:transition xmlns:p14="http://schemas.microsoft.com/office/powerpoint/2010/main"/>
</p:sldLayout>
</file>

<file path=ppt/slideLayouts/slideLayout3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119068"/>
            <a:ext cx="1379637" cy="385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119068"/>
            <a:ext cx="4058543" cy="385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AE51C040-2E18-5642-A1EB-423D71CD54FB}" type="slidenum">
              <a:rPr lang="en-US"/>
              <a:pPr/>
              <a:t>‹#›</a:t>
            </a:fld>
            <a:endParaRPr lang="en-US" dirty="0"/>
          </a:p>
        </p:txBody>
      </p:sp>
    </p:spTree>
    <p:extLst>
      <p:ext uri="{BB962C8B-B14F-4D97-AF65-F5344CB8AC3E}">
        <p14:creationId xmlns:p14="http://schemas.microsoft.com/office/powerpoint/2010/main" val="298445835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C4CEAD08-3D40-0F4F-A0B5-1FCB458984C6}" type="slidenum">
              <a:rPr lang="en-US"/>
              <a:pPr/>
              <a:t>‹#›</a:t>
            </a:fld>
            <a:endParaRPr lang="en-US" dirty="0"/>
          </a:p>
        </p:txBody>
      </p:sp>
    </p:spTree>
    <p:extLst>
      <p:ext uri="{BB962C8B-B14F-4D97-AF65-F5344CB8AC3E}">
        <p14:creationId xmlns:p14="http://schemas.microsoft.com/office/powerpoint/2010/main" val="1637495611"/>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067098"/>
            <a:ext cx="1542882" cy="301674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067098"/>
            <a:ext cx="4548281"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3B5C9200-7161-2042-8550-BC1DE560A2D3}" type="slidenum">
              <a:rPr lang="en-US"/>
              <a:pPr/>
              <a:t>‹#›</a:t>
            </a:fld>
            <a:endParaRPr lang="en-US" dirty="0"/>
          </a:p>
        </p:txBody>
      </p:sp>
    </p:spTree>
    <p:extLst>
      <p:ext uri="{BB962C8B-B14F-4D97-AF65-F5344CB8AC3E}">
        <p14:creationId xmlns:p14="http://schemas.microsoft.com/office/powerpoint/2010/main" val="3647710674"/>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54912549"/>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9095475"/>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Tree>
    <p:extLst>
      <p:ext uri="{BB962C8B-B14F-4D97-AF65-F5344CB8AC3E}">
        <p14:creationId xmlns:p14="http://schemas.microsoft.com/office/powerpoint/2010/main" val="4046643918"/>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9726" y="2357438"/>
            <a:ext cx="2719090" cy="529828"/>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5" y="2357438"/>
            <a:ext cx="2719090" cy="529828"/>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8204277"/>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1408056"/>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960756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4208313"/>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830612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3308603230"/>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Century Gothic"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426400259"/>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8900236"/>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9" y="767958"/>
            <a:ext cx="1379637" cy="2119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9732" y="767958"/>
            <a:ext cx="4058543" cy="2119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1250509"/>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652D01BC-6834-7C4C-A70B-CFB968F33EEC}" type="slidenum">
              <a:rPr lang="en-US"/>
              <a:pPr/>
              <a:t>‹#›</a:t>
            </a:fld>
            <a:endParaRPr lang="en-US" dirty="0"/>
          </a:p>
        </p:txBody>
      </p:sp>
    </p:spTree>
    <p:extLst>
      <p:ext uri="{BB962C8B-B14F-4D97-AF65-F5344CB8AC3E}">
        <p14:creationId xmlns:p14="http://schemas.microsoft.com/office/powerpoint/2010/main" val="4010909376"/>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2A6A06F9-6ABD-6E4C-803D-712BD62ACD54}" type="slidenum">
              <a:rPr lang="en-US"/>
              <a:pPr/>
              <a:t>‹#›</a:t>
            </a:fld>
            <a:endParaRPr lang="en-US" dirty="0"/>
          </a:p>
        </p:txBody>
      </p:sp>
    </p:spTree>
    <p:extLst>
      <p:ext uri="{BB962C8B-B14F-4D97-AF65-F5344CB8AC3E}">
        <p14:creationId xmlns:p14="http://schemas.microsoft.com/office/powerpoint/2010/main" val="2210722740"/>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1DA8DF8C-02A2-A04E-9D7F-D5C4A7AB7CC8}" type="slidenum">
              <a:rPr lang="en-US"/>
              <a:pPr/>
              <a:t>‹#›</a:t>
            </a:fld>
            <a:endParaRPr lang="en-US" dirty="0"/>
          </a:p>
        </p:txBody>
      </p:sp>
    </p:spTree>
    <p:extLst>
      <p:ext uri="{BB962C8B-B14F-4D97-AF65-F5344CB8AC3E}">
        <p14:creationId xmlns:p14="http://schemas.microsoft.com/office/powerpoint/2010/main" val="393155208"/>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12BC4877-C926-AF47-960B-11ECA3933C69}" type="slidenum">
              <a:rPr lang="en-US"/>
              <a:pPr/>
              <a:t>‹#›</a:t>
            </a:fld>
            <a:endParaRPr lang="en-US" dirty="0"/>
          </a:p>
        </p:txBody>
      </p:sp>
    </p:spTree>
    <p:extLst>
      <p:ext uri="{BB962C8B-B14F-4D97-AF65-F5344CB8AC3E}">
        <p14:creationId xmlns:p14="http://schemas.microsoft.com/office/powerpoint/2010/main" val="3198582603"/>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0964AE6B-2606-8E44-B439-12FA29C2B6FC}" type="slidenum">
              <a:rPr lang="en-US"/>
              <a:pPr/>
              <a:t>‹#›</a:t>
            </a:fld>
            <a:endParaRPr lang="en-US" dirty="0"/>
          </a:p>
        </p:txBody>
      </p:sp>
    </p:spTree>
    <p:extLst>
      <p:ext uri="{BB962C8B-B14F-4D97-AF65-F5344CB8AC3E}">
        <p14:creationId xmlns:p14="http://schemas.microsoft.com/office/powerpoint/2010/main" val="313087703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648479"/>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BF772B67-BDC1-0B43-8251-011245A80FA1}" type="slidenum">
              <a:rPr lang="en-US"/>
              <a:pPr/>
              <a:t>‹#›</a:t>
            </a:fld>
            <a:endParaRPr lang="en-US" dirty="0"/>
          </a:p>
        </p:txBody>
      </p:sp>
    </p:spTree>
    <p:extLst>
      <p:ext uri="{BB962C8B-B14F-4D97-AF65-F5344CB8AC3E}">
        <p14:creationId xmlns:p14="http://schemas.microsoft.com/office/powerpoint/2010/main" val="1645063000"/>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BB914D56-C2AA-A142-9922-521F272AA71A}" type="slidenum">
              <a:rPr lang="en-US"/>
              <a:pPr/>
              <a:t>‹#›</a:t>
            </a:fld>
            <a:endParaRPr lang="en-US" dirty="0"/>
          </a:p>
        </p:txBody>
      </p:sp>
    </p:spTree>
    <p:extLst>
      <p:ext uri="{BB962C8B-B14F-4D97-AF65-F5344CB8AC3E}">
        <p14:creationId xmlns:p14="http://schemas.microsoft.com/office/powerpoint/2010/main" val="72731751"/>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8ED3C704-F2B3-0B4D-B5B5-35D6D8B542CD}" type="slidenum">
              <a:rPr lang="en-US"/>
              <a:pPr/>
              <a:t>‹#›</a:t>
            </a:fld>
            <a:endParaRPr lang="en-US" dirty="0"/>
          </a:p>
        </p:txBody>
      </p:sp>
    </p:spTree>
    <p:extLst>
      <p:ext uri="{BB962C8B-B14F-4D97-AF65-F5344CB8AC3E}">
        <p14:creationId xmlns:p14="http://schemas.microsoft.com/office/powerpoint/2010/main" val="3555178803"/>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15013B37-DE79-604B-ADDF-2B2355693720}" type="slidenum">
              <a:rPr lang="en-US"/>
              <a:pPr/>
              <a:t>‹#›</a:t>
            </a:fld>
            <a:endParaRPr lang="en-US" dirty="0"/>
          </a:p>
        </p:txBody>
      </p:sp>
    </p:spTree>
    <p:extLst>
      <p:ext uri="{BB962C8B-B14F-4D97-AF65-F5344CB8AC3E}">
        <p14:creationId xmlns:p14="http://schemas.microsoft.com/office/powerpoint/2010/main" val="4014440914"/>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5BE54DB9-BBAB-7D49-8D37-B3809AEB7854}" type="slidenum">
              <a:rPr lang="en-US"/>
              <a:pPr/>
              <a:t>‹#›</a:t>
            </a:fld>
            <a:endParaRPr lang="en-US" dirty="0"/>
          </a:p>
        </p:txBody>
      </p:sp>
    </p:spTree>
    <p:extLst>
      <p:ext uri="{BB962C8B-B14F-4D97-AF65-F5344CB8AC3E}">
        <p14:creationId xmlns:p14="http://schemas.microsoft.com/office/powerpoint/2010/main" val="534500556"/>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067098"/>
            <a:ext cx="1542882" cy="31834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067098"/>
            <a:ext cx="4548281" cy="3183434"/>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FBEAAA5F-83CA-FA42-8542-11053D157C1A}" type="slidenum">
              <a:rPr lang="en-US"/>
              <a:pPr/>
              <a:t>‹#›</a:t>
            </a:fld>
            <a:endParaRPr lang="en-US" dirty="0"/>
          </a:p>
        </p:txBody>
      </p:sp>
    </p:spTree>
    <p:extLst>
      <p:ext uri="{BB962C8B-B14F-4D97-AF65-F5344CB8AC3E}">
        <p14:creationId xmlns:p14="http://schemas.microsoft.com/office/powerpoint/2010/main" val="950368681"/>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a:prstGeom prst="rect">
            <a:avLst/>
          </a:prstGeom>
        </p:spPr>
        <p:txBody>
          <a:bodyPr vert="horz" lIns="45894" tIns="22947" rIns="45894" bIns="22947"/>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FF5DA367-6783-364E-A91A-BC6055963503}" type="slidenum">
              <a:rPr lang="en-US"/>
              <a:pPr/>
              <a:t>‹#›</a:t>
            </a:fld>
            <a:endParaRPr lang="en-US" dirty="0"/>
          </a:p>
        </p:txBody>
      </p:sp>
    </p:spTree>
    <p:extLst>
      <p:ext uri="{BB962C8B-B14F-4D97-AF65-F5344CB8AC3E}">
        <p14:creationId xmlns:p14="http://schemas.microsoft.com/office/powerpoint/2010/main" val="74650373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43237" y="1067098"/>
            <a:ext cx="6171530" cy="3016746"/>
          </a:xfrm>
          <a:prstGeom prst="rect">
            <a:avLst/>
          </a:prstGeom>
        </p:spPr>
        <p:txBody>
          <a:bodyPr vert="horz"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A59167B4-DA48-9648-834E-475498C4785A}" type="slidenum">
              <a:rPr lang="en-US"/>
              <a:pPr/>
              <a:t>‹#›</a:t>
            </a:fld>
            <a:endParaRPr lang="en-US" dirty="0"/>
          </a:p>
        </p:txBody>
      </p:sp>
    </p:spTree>
    <p:extLst>
      <p:ext uri="{BB962C8B-B14F-4D97-AF65-F5344CB8AC3E}">
        <p14:creationId xmlns:p14="http://schemas.microsoft.com/office/powerpoint/2010/main" val="2103911033"/>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a:prstGeom prst="rect">
            <a:avLst/>
          </a:prstGeom>
        </p:spPr>
        <p:txBody>
          <a:bodyPr vert="horz" lIns="45894" tIns="22947" rIns="45894" bIns="22947"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C905FB8A-B478-544E-95A5-60277BC8335F}" type="slidenum">
              <a:rPr lang="en-US"/>
              <a:pPr/>
              <a:t>‹#›</a:t>
            </a:fld>
            <a:endParaRPr lang="en-US" dirty="0"/>
          </a:p>
        </p:txBody>
      </p:sp>
    </p:spTree>
    <p:extLst>
      <p:ext uri="{BB962C8B-B14F-4D97-AF65-F5344CB8AC3E}">
        <p14:creationId xmlns:p14="http://schemas.microsoft.com/office/powerpoint/2010/main" val="3629856865"/>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3235"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4" y="1067098"/>
            <a:ext cx="3045582" cy="3016746"/>
          </a:xfrm>
          <a:prstGeom prst="rect">
            <a:avLst/>
          </a:prstGeom>
        </p:spPr>
        <p:txBody>
          <a:bodyPr vert="horz" lIns="45894" tIns="22947" rIns="45894" bIns="22947"/>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222907DF-EFF9-C940-AE3C-FA6DC212158C}" type="slidenum">
              <a:rPr lang="en-US"/>
              <a:pPr/>
              <a:t>‹#›</a:t>
            </a:fld>
            <a:endParaRPr lang="en-US" dirty="0"/>
          </a:p>
        </p:txBody>
      </p:sp>
    </p:spTree>
    <p:extLst>
      <p:ext uri="{BB962C8B-B14F-4D97-AF65-F5344CB8AC3E}">
        <p14:creationId xmlns:p14="http://schemas.microsoft.com/office/powerpoint/2010/main" val="18816259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05653432"/>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a:prstGeom prst="rect">
            <a:avLst/>
          </a:prstGeom>
        </p:spPr>
        <p:txBody>
          <a:bodyPr vert="horz" lIns="45894" tIns="22947" rIns="45894" bIns="22947"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a:prstGeom prst="rect">
            <a:avLst/>
          </a:prstGeom>
        </p:spPr>
        <p:txBody>
          <a:bodyPr vert="horz" lIns="45894" tIns="22947" rIns="45894" bIns="22947"/>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BA520E24-760A-D84E-80B9-45DE3A074556}" type="slidenum">
              <a:rPr lang="en-US"/>
              <a:pPr/>
              <a:t>‹#›</a:t>
            </a:fld>
            <a:endParaRPr lang="en-US" dirty="0"/>
          </a:p>
        </p:txBody>
      </p:sp>
    </p:spTree>
    <p:extLst>
      <p:ext uri="{BB962C8B-B14F-4D97-AF65-F5344CB8AC3E}">
        <p14:creationId xmlns:p14="http://schemas.microsoft.com/office/powerpoint/2010/main" val="3717219854"/>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AEA682CA-1044-EC4A-BC0A-51F651E99C74}" type="slidenum">
              <a:rPr lang="en-US"/>
              <a:pPr/>
              <a:t>‹#›</a:t>
            </a:fld>
            <a:endParaRPr lang="en-US" dirty="0"/>
          </a:p>
        </p:txBody>
      </p:sp>
    </p:spTree>
    <p:extLst>
      <p:ext uri="{BB962C8B-B14F-4D97-AF65-F5344CB8AC3E}">
        <p14:creationId xmlns:p14="http://schemas.microsoft.com/office/powerpoint/2010/main" val="2529083118"/>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D80885D1-A238-0645-8A9B-7A36D325918B}" type="slidenum">
              <a:rPr lang="en-US"/>
              <a:pPr/>
              <a:t>‹#›</a:t>
            </a:fld>
            <a:endParaRPr lang="en-US" dirty="0"/>
          </a:p>
        </p:txBody>
      </p:sp>
    </p:spTree>
    <p:extLst>
      <p:ext uri="{BB962C8B-B14F-4D97-AF65-F5344CB8AC3E}">
        <p14:creationId xmlns:p14="http://schemas.microsoft.com/office/powerpoint/2010/main" val="3513870336"/>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C4C7760F-94F5-B042-B190-3CB983AB9E9B}" type="slidenum">
              <a:rPr lang="en-US"/>
              <a:pPr/>
              <a:t>‹#›</a:t>
            </a:fld>
            <a:endParaRPr lang="en-US" dirty="0"/>
          </a:p>
        </p:txBody>
      </p:sp>
    </p:spTree>
    <p:extLst>
      <p:ext uri="{BB962C8B-B14F-4D97-AF65-F5344CB8AC3E}">
        <p14:creationId xmlns:p14="http://schemas.microsoft.com/office/powerpoint/2010/main" val="13446228"/>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2C4D1A4F-8507-8C4F-9DC7-C9FBE60E15D8}" type="slidenum">
              <a:rPr lang="en-US"/>
              <a:pPr/>
              <a:t>‹#›</a:t>
            </a:fld>
            <a:endParaRPr lang="en-US" dirty="0"/>
          </a:p>
        </p:txBody>
      </p:sp>
    </p:spTree>
    <p:extLst>
      <p:ext uri="{BB962C8B-B14F-4D97-AF65-F5344CB8AC3E}">
        <p14:creationId xmlns:p14="http://schemas.microsoft.com/office/powerpoint/2010/main" val="3110346573"/>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3237" y="1067098"/>
            <a:ext cx="6171530" cy="3016746"/>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00C1207F-6489-A24D-AFA0-2852777A4012}" type="slidenum">
              <a:rPr lang="en-US"/>
              <a:pPr/>
              <a:t>‹#›</a:t>
            </a:fld>
            <a:endParaRPr lang="en-US" dirty="0"/>
          </a:p>
        </p:txBody>
      </p:sp>
    </p:spTree>
    <p:extLst>
      <p:ext uri="{BB962C8B-B14F-4D97-AF65-F5344CB8AC3E}">
        <p14:creationId xmlns:p14="http://schemas.microsoft.com/office/powerpoint/2010/main" val="804593451"/>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067098"/>
            <a:ext cx="1542882" cy="31834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067098"/>
            <a:ext cx="4548281" cy="3183434"/>
          </a:xfrm>
          <a:prstGeom prst="rect">
            <a:avLst/>
          </a:prstGeom>
        </p:spPr>
        <p:txBody>
          <a:bodyPr vert="eaVert" lIns="45894" tIns="22947" rIns="45894" bIns="2294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8356EC49-17DF-8B41-8D28-884EF329B56E}" type="slidenum">
              <a:rPr lang="en-US"/>
              <a:pPr/>
              <a:t>‹#›</a:t>
            </a:fld>
            <a:endParaRPr lang="en-US" dirty="0"/>
          </a:p>
        </p:txBody>
      </p:sp>
    </p:spTree>
    <p:extLst>
      <p:ext uri="{BB962C8B-B14F-4D97-AF65-F5344CB8AC3E}">
        <p14:creationId xmlns:p14="http://schemas.microsoft.com/office/powerpoint/2010/main" val="2627463287"/>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D40B436-C384-6E44-9F1C-8C08EE7BBAE7}" type="slidenum">
              <a:rPr lang="en-US"/>
              <a:pPr/>
              <a:t>‹#›</a:t>
            </a:fld>
            <a:endParaRPr lang="en-US" dirty="0"/>
          </a:p>
        </p:txBody>
      </p:sp>
    </p:spTree>
    <p:extLst>
      <p:ext uri="{BB962C8B-B14F-4D97-AF65-F5344CB8AC3E}">
        <p14:creationId xmlns:p14="http://schemas.microsoft.com/office/powerpoint/2010/main" val="2557156804"/>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10031767-3921-9B44-B15A-D1830DDD4FC5}" type="slidenum">
              <a:rPr lang="en-US"/>
              <a:pPr/>
              <a:t>‹#›</a:t>
            </a:fld>
            <a:endParaRPr lang="en-US" dirty="0"/>
          </a:p>
        </p:txBody>
      </p:sp>
    </p:spTree>
    <p:extLst>
      <p:ext uri="{BB962C8B-B14F-4D97-AF65-F5344CB8AC3E}">
        <p14:creationId xmlns:p14="http://schemas.microsoft.com/office/powerpoint/2010/main" val="2725906486"/>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57F163B6-9DC8-1D48-AB1F-D88076804B9A}" type="slidenum">
              <a:rPr lang="en-US"/>
              <a:pPr/>
              <a:t>‹#›</a:t>
            </a:fld>
            <a:endParaRPr lang="en-US" dirty="0"/>
          </a:p>
        </p:txBody>
      </p:sp>
    </p:spTree>
    <p:extLst>
      <p:ext uri="{BB962C8B-B14F-4D97-AF65-F5344CB8AC3E}">
        <p14:creationId xmlns:p14="http://schemas.microsoft.com/office/powerpoint/2010/main" val="393245261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6811294"/>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4865" y="2244333"/>
            <a:ext cx="1506885" cy="1547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2117" y="2244333"/>
            <a:ext cx="1506885" cy="1547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34B7A1A6-6BF5-1249-A050-C484885EB82F}" type="slidenum">
              <a:rPr lang="en-US"/>
              <a:pPr/>
              <a:t>‹#›</a:t>
            </a:fld>
            <a:endParaRPr lang="en-US" dirty="0"/>
          </a:p>
        </p:txBody>
      </p:sp>
    </p:spTree>
    <p:extLst>
      <p:ext uri="{BB962C8B-B14F-4D97-AF65-F5344CB8AC3E}">
        <p14:creationId xmlns:p14="http://schemas.microsoft.com/office/powerpoint/2010/main" val="255900608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3405C50B-EA9B-BE4B-A15A-CFE642E3F401}" type="slidenum">
              <a:rPr lang="en-US"/>
              <a:pPr/>
              <a:t>‹#›</a:t>
            </a:fld>
            <a:endParaRPr lang="en-US" dirty="0"/>
          </a:p>
        </p:txBody>
      </p:sp>
    </p:spTree>
    <p:extLst>
      <p:ext uri="{BB962C8B-B14F-4D97-AF65-F5344CB8AC3E}">
        <p14:creationId xmlns:p14="http://schemas.microsoft.com/office/powerpoint/2010/main" val="1070333351"/>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4C360893-0299-FE46-8736-7F76CF6D9301}" type="slidenum">
              <a:rPr lang="en-US"/>
              <a:pPr/>
              <a:t>‹#›</a:t>
            </a:fld>
            <a:endParaRPr lang="en-US" dirty="0"/>
          </a:p>
        </p:txBody>
      </p:sp>
    </p:spTree>
    <p:extLst>
      <p:ext uri="{BB962C8B-B14F-4D97-AF65-F5344CB8AC3E}">
        <p14:creationId xmlns:p14="http://schemas.microsoft.com/office/powerpoint/2010/main" val="163531858"/>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4016676D-C866-6C42-9A2A-6BBD2FFA46E8}" type="slidenum">
              <a:rPr lang="en-US"/>
              <a:pPr/>
              <a:t>‹#›</a:t>
            </a:fld>
            <a:endParaRPr lang="en-US" dirty="0"/>
          </a:p>
        </p:txBody>
      </p:sp>
    </p:spTree>
    <p:extLst>
      <p:ext uri="{BB962C8B-B14F-4D97-AF65-F5344CB8AC3E}">
        <p14:creationId xmlns:p14="http://schemas.microsoft.com/office/powerpoint/2010/main" val="2762919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8916358D-0EE3-5740-9C99-F0E67F63CDB3}" type="slidenum">
              <a:rPr lang="en-US"/>
              <a:pPr/>
              <a:t>‹#›</a:t>
            </a:fld>
            <a:endParaRPr lang="en-US" dirty="0"/>
          </a:p>
        </p:txBody>
      </p:sp>
    </p:spTree>
    <p:extLst>
      <p:ext uri="{BB962C8B-B14F-4D97-AF65-F5344CB8AC3E}">
        <p14:creationId xmlns:p14="http://schemas.microsoft.com/office/powerpoint/2010/main" val="362707313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04371EFC-E28E-AE40-BA53-6D4E3583D006}" type="slidenum">
              <a:rPr lang="en-US"/>
              <a:pPr/>
              <a:t>‹#›</a:t>
            </a:fld>
            <a:endParaRPr lang="en-US" dirty="0"/>
          </a:p>
        </p:txBody>
      </p:sp>
    </p:spTree>
    <p:extLst>
      <p:ext uri="{BB962C8B-B14F-4D97-AF65-F5344CB8AC3E}">
        <p14:creationId xmlns:p14="http://schemas.microsoft.com/office/powerpoint/2010/main" val="349739475"/>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54274191-B8DD-6541-B8AD-9BBDE1B2C47F}" type="slidenum">
              <a:rPr lang="en-US"/>
              <a:pPr/>
              <a:t>‹#›</a:t>
            </a:fld>
            <a:endParaRPr lang="en-US" dirty="0"/>
          </a:p>
        </p:txBody>
      </p:sp>
    </p:spTree>
    <p:extLst>
      <p:ext uri="{BB962C8B-B14F-4D97-AF65-F5344CB8AC3E}">
        <p14:creationId xmlns:p14="http://schemas.microsoft.com/office/powerpoint/2010/main" val="1192341404"/>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5466" y="660797"/>
            <a:ext cx="773534" cy="31313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4865" y="660797"/>
            <a:ext cx="2240235" cy="3131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8FBD080D-F903-0649-BA96-63AA4AD54B60}" type="slidenum">
              <a:rPr lang="en-US"/>
              <a:pPr/>
              <a:t>‹#›</a:t>
            </a:fld>
            <a:endParaRPr lang="en-US" dirty="0"/>
          </a:p>
        </p:txBody>
      </p:sp>
    </p:spTree>
    <p:extLst>
      <p:ext uri="{BB962C8B-B14F-4D97-AF65-F5344CB8AC3E}">
        <p14:creationId xmlns:p14="http://schemas.microsoft.com/office/powerpoint/2010/main" val="4210546882"/>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1EC240F4-A8E7-DB4E-A1ED-119E4B874280}" type="slidenum">
              <a:rPr lang="en-US"/>
              <a:pPr/>
              <a:t>‹#›</a:t>
            </a:fld>
            <a:endParaRPr lang="en-US" dirty="0"/>
          </a:p>
        </p:txBody>
      </p:sp>
    </p:spTree>
    <p:extLst>
      <p:ext uri="{BB962C8B-B14F-4D97-AF65-F5344CB8AC3E}">
        <p14:creationId xmlns:p14="http://schemas.microsoft.com/office/powerpoint/2010/main" val="370547635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118CFFC3-DA89-2F41-86BE-B58126DCA1AB}" type="slidenum">
              <a:rPr lang="en-US"/>
              <a:pPr/>
              <a:t>‹#›</a:t>
            </a:fld>
            <a:endParaRPr lang="en-US" dirty="0"/>
          </a:p>
        </p:txBody>
      </p:sp>
    </p:spTree>
    <p:extLst>
      <p:ext uri="{BB962C8B-B14F-4D97-AF65-F5344CB8AC3E}">
        <p14:creationId xmlns:p14="http://schemas.microsoft.com/office/powerpoint/2010/main" val="3314167972"/>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a:prstGeom prst="rect">
            <a:avLst/>
          </a:prstGeom>
        </p:spPr>
        <p:txBody>
          <a:bodyPr vert="horz" lIns="45894" tIns="22947" rIns="45894" bIns="22947"/>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857510626"/>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p:spPr>
        <p:txBody>
          <a:bodyPr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DE608805-0F9A-9A42-BB0A-49D8462CA15C}" type="slidenum">
              <a:rPr lang="en-US"/>
              <a:pPr/>
              <a:t>‹#›</a:t>
            </a:fld>
            <a:endParaRPr lang="en-US" dirty="0"/>
          </a:p>
        </p:txBody>
      </p:sp>
    </p:spTree>
    <p:extLst>
      <p:ext uri="{BB962C8B-B14F-4D97-AF65-F5344CB8AC3E}">
        <p14:creationId xmlns:p14="http://schemas.microsoft.com/office/powerpoint/2010/main" val="323344219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4865" y="2244333"/>
            <a:ext cx="1506885" cy="1547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2117" y="2244333"/>
            <a:ext cx="1506885" cy="1547813"/>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38BEA67B-6804-F544-83E2-D707579A234F}" type="slidenum">
              <a:rPr lang="en-US"/>
              <a:pPr/>
              <a:t>‹#›</a:t>
            </a:fld>
            <a:endParaRPr lang="en-US" dirty="0"/>
          </a:p>
        </p:txBody>
      </p:sp>
    </p:spTree>
    <p:extLst>
      <p:ext uri="{BB962C8B-B14F-4D97-AF65-F5344CB8AC3E}">
        <p14:creationId xmlns:p14="http://schemas.microsoft.com/office/powerpoint/2010/main" val="3705701181"/>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42344CED-D961-634F-9EFC-8EFCB0788B3E}" type="slidenum">
              <a:rPr lang="en-US"/>
              <a:pPr/>
              <a:t>‹#›</a:t>
            </a:fld>
            <a:endParaRPr lang="en-US" dirty="0"/>
          </a:p>
        </p:txBody>
      </p:sp>
    </p:spTree>
    <p:extLst>
      <p:ext uri="{BB962C8B-B14F-4D97-AF65-F5344CB8AC3E}">
        <p14:creationId xmlns:p14="http://schemas.microsoft.com/office/powerpoint/2010/main" val="2682722500"/>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E10A1C66-085C-D14E-B95F-FF3D95CB2D53}" type="slidenum">
              <a:rPr lang="en-US"/>
              <a:pPr/>
              <a:t>‹#›</a:t>
            </a:fld>
            <a:endParaRPr lang="en-US" dirty="0"/>
          </a:p>
        </p:txBody>
      </p:sp>
    </p:spTree>
    <p:extLst>
      <p:ext uri="{BB962C8B-B14F-4D97-AF65-F5344CB8AC3E}">
        <p14:creationId xmlns:p14="http://schemas.microsoft.com/office/powerpoint/2010/main" val="3653483747"/>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A2C04A69-984F-9D45-8219-F9F84D574E2B}" type="slidenum">
              <a:rPr lang="en-US"/>
              <a:pPr/>
              <a:t>‹#›</a:t>
            </a:fld>
            <a:endParaRPr lang="en-US" dirty="0"/>
          </a:p>
        </p:txBody>
      </p:sp>
    </p:spTree>
    <p:extLst>
      <p:ext uri="{BB962C8B-B14F-4D97-AF65-F5344CB8AC3E}">
        <p14:creationId xmlns:p14="http://schemas.microsoft.com/office/powerpoint/2010/main" val="1193055782"/>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p:spPr>
        <p:txBody>
          <a:bodyPr/>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F39CE910-59DD-3D4B-B36E-451340933F8F}" type="slidenum">
              <a:rPr lang="en-US"/>
              <a:pPr/>
              <a:t>‹#›</a:t>
            </a:fld>
            <a:endParaRPr lang="en-US" dirty="0"/>
          </a:p>
        </p:txBody>
      </p:sp>
    </p:spTree>
    <p:extLst>
      <p:ext uri="{BB962C8B-B14F-4D97-AF65-F5344CB8AC3E}">
        <p14:creationId xmlns:p14="http://schemas.microsoft.com/office/powerpoint/2010/main" val="1430235652"/>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2574A280-6BE6-F940-9EB8-5528735626ED}" type="slidenum">
              <a:rPr lang="en-US"/>
              <a:pPr/>
              <a:t>‹#›</a:t>
            </a:fld>
            <a:endParaRPr lang="en-US" dirty="0"/>
          </a:p>
        </p:txBody>
      </p:sp>
    </p:spTree>
    <p:extLst>
      <p:ext uri="{BB962C8B-B14F-4D97-AF65-F5344CB8AC3E}">
        <p14:creationId xmlns:p14="http://schemas.microsoft.com/office/powerpoint/2010/main" val="3829524438"/>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F8A239B9-0DCE-9747-BE9B-73867C64F920}" type="slidenum">
              <a:rPr lang="en-US"/>
              <a:pPr/>
              <a:t>‹#›</a:t>
            </a:fld>
            <a:endParaRPr lang="en-US" dirty="0"/>
          </a:p>
        </p:txBody>
      </p:sp>
    </p:spTree>
    <p:extLst>
      <p:ext uri="{BB962C8B-B14F-4D97-AF65-F5344CB8AC3E}">
        <p14:creationId xmlns:p14="http://schemas.microsoft.com/office/powerpoint/2010/main" val="1103985389"/>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5466" y="660797"/>
            <a:ext cx="773534" cy="31313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4865" y="660797"/>
            <a:ext cx="2240235" cy="3131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19441D57-9642-0E4C-90A8-2F3A432539F4}" type="slidenum">
              <a:rPr lang="en-US"/>
              <a:pPr/>
              <a:t>‹#›</a:t>
            </a:fld>
            <a:endParaRPr lang="en-US" dirty="0"/>
          </a:p>
        </p:txBody>
      </p:sp>
    </p:spTree>
    <p:extLst>
      <p:ext uri="{BB962C8B-B14F-4D97-AF65-F5344CB8AC3E}">
        <p14:creationId xmlns:p14="http://schemas.microsoft.com/office/powerpoint/2010/main" val="11507036"/>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7" y="1420570"/>
            <a:ext cx="5829970" cy="980033"/>
          </a:xfrm>
          <a:prstGeom prst="rect">
            <a:avLst/>
          </a:prstGeom>
        </p:spPr>
        <p:txBody>
          <a:bodyPr vert="horz" lIns="45894" tIns="22947" rIns="45894" bIns="22947"/>
          <a:lstStyle/>
          <a:p>
            <a:r>
              <a:rPr lang="en-US" smtClean="0"/>
              <a:t>Click to edit Master title style</a:t>
            </a:r>
            <a:endParaRPr lang="en-US"/>
          </a:p>
        </p:txBody>
      </p:sp>
      <p:sp>
        <p:nvSpPr>
          <p:cNvPr id="3" name="Subtitle 2"/>
          <p:cNvSpPr>
            <a:spLocks noGrp="1"/>
          </p:cNvSpPr>
          <p:nvPr>
            <p:ph type="subTitle" idx="1"/>
          </p:nvPr>
        </p:nvSpPr>
        <p:spPr>
          <a:xfrm>
            <a:off x="1028873" y="2591103"/>
            <a:ext cx="4800265" cy="1168301"/>
          </a:xfrm>
        </p:spPr>
        <p:txBody>
          <a:bodyPr/>
          <a:lstStyle>
            <a:lvl1pPr marL="0" indent="0" algn="ctr">
              <a:buNone/>
              <a:defRPr/>
            </a:lvl1pPr>
            <a:lvl2pPr marL="229467" indent="0" algn="ctr">
              <a:buNone/>
              <a:defRPr/>
            </a:lvl2pPr>
            <a:lvl3pPr marL="458937" indent="0" algn="ctr">
              <a:buNone/>
              <a:defRPr/>
            </a:lvl3pPr>
            <a:lvl4pPr marL="688405" indent="0" algn="ctr">
              <a:buNone/>
              <a:defRPr/>
            </a:lvl4pPr>
            <a:lvl5pPr marL="917873" indent="0" algn="ctr">
              <a:buNone/>
              <a:defRPr/>
            </a:lvl5pPr>
            <a:lvl6pPr marL="1147342" indent="0" algn="ctr">
              <a:buNone/>
              <a:defRPr/>
            </a:lvl6pPr>
            <a:lvl7pPr marL="1376810" indent="0" algn="ctr">
              <a:buNone/>
              <a:defRPr/>
            </a:lvl7pPr>
            <a:lvl8pPr marL="1606277" indent="0" algn="ctr">
              <a:buNone/>
              <a:defRPr/>
            </a:lvl8pPr>
            <a:lvl9pPr marL="1835747"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346AD17A-D960-A14F-86E5-EE052315EDE5}" type="slidenum">
              <a:rPr lang="en-US"/>
              <a:pPr/>
              <a:t>‹#›</a:t>
            </a:fld>
            <a:endParaRPr lang="en-US" dirty="0"/>
          </a:p>
        </p:txBody>
      </p:sp>
    </p:spTree>
    <p:extLst>
      <p:ext uri="{BB962C8B-B14F-4D97-AF65-F5344CB8AC3E}">
        <p14:creationId xmlns:p14="http://schemas.microsoft.com/office/powerpoint/2010/main" val="311745030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a:prstGeom prst="rect">
            <a:avLst/>
          </a:prstGeom>
        </p:spPr>
        <p:txBody>
          <a:bodyPr vert="horz" lIns="45894" tIns="22947" rIns="45894" bIns="22947"/>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a:prstGeom prst="rect">
            <a:avLst/>
          </a:prstGeom>
        </p:spPr>
        <p:txBody>
          <a:bodyPr vert="horz" lIns="45894" tIns="22947" rIns="45894" bIns="22947"/>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Tree>
    <p:extLst>
      <p:ext uri="{BB962C8B-B14F-4D97-AF65-F5344CB8AC3E}">
        <p14:creationId xmlns:p14="http://schemas.microsoft.com/office/powerpoint/2010/main" val="3904763919"/>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480704A6-3E95-E343-BA07-C2A73A82047F}" type="slidenum">
              <a:rPr lang="en-US"/>
              <a:pPr/>
              <a:t>‹#›</a:t>
            </a:fld>
            <a:endParaRPr lang="en-US" dirty="0"/>
          </a:p>
        </p:txBody>
      </p:sp>
    </p:spTree>
    <p:extLst>
      <p:ext uri="{BB962C8B-B14F-4D97-AF65-F5344CB8AC3E}">
        <p14:creationId xmlns:p14="http://schemas.microsoft.com/office/powerpoint/2010/main" val="327352477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2937867"/>
            <a:ext cx="5829132" cy="907852"/>
          </a:xfrm>
          <a:prstGeom prst="rect">
            <a:avLst/>
          </a:prstGeom>
        </p:spPr>
        <p:txBody>
          <a:bodyPr vert="horz" lIns="45894" tIns="22947" rIns="45894" bIns="22947" anchor="t"/>
          <a:lstStyle>
            <a:lvl1pPr algn="l">
              <a:defRPr sz="2000" b="1" cap="all"/>
            </a:lvl1pPr>
          </a:lstStyle>
          <a:p>
            <a:r>
              <a:rPr lang="en-US" smtClean="0"/>
              <a:t>Click to edit Master title style</a:t>
            </a:r>
            <a:endParaRPr lang="en-US"/>
          </a:p>
        </p:txBody>
      </p:sp>
      <p:sp>
        <p:nvSpPr>
          <p:cNvPr id="3" name="Text Placeholder 2"/>
          <p:cNvSpPr>
            <a:spLocks noGrp="1"/>
          </p:cNvSpPr>
          <p:nvPr>
            <p:ph type="body" idx="1"/>
          </p:nvPr>
        </p:nvSpPr>
        <p:spPr>
          <a:xfrm>
            <a:off x="541642" y="1937742"/>
            <a:ext cx="5829132" cy="1000125"/>
          </a:xfrm>
        </p:spPr>
        <p:txBody>
          <a:bodyPr anchor="b"/>
          <a:lstStyle>
            <a:lvl1pPr marL="0" indent="0">
              <a:buNone/>
              <a:defRPr sz="1000"/>
            </a:lvl1pPr>
            <a:lvl2pPr marL="229467" indent="0">
              <a:buNone/>
              <a:defRPr sz="900"/>
            </a:lvl2pPr>
            <a:lvl3pPr marL="458937" indent="0">
              <a:buNone/>
              <a:defRPr sz="800"/>
            </a:lvl3pPr>
            <a:lvl4pPr marL="688405" indent="0">
              <a:buNone/>
              <a:defRPr sz="700"/>
            </a:lvl4pPr>
            <a:lvl5pPr marL="917873" indent="0">
              <a:buNone/>
              <a:defRPr sz="700"/>
            </a:lvl5pPr>
            <a:lvl6pPr marL="1147342" indent="0">
              <a:buNone/>
              <a:defRPr sz="700"/>
            </a:lvl6pPr>
            <a:lvl7pPr marL="1376810" indent="0">
              <a:buNone/>
              <a:defRPr sz="700"/>
            </a:lvl7pPr>
            <a:lvl8pPr marL="1606277" indent="0">
              <a:buNone/>
              <a:defRPr sz="700"/>
            </a:lvl8pPr>
            <a:lvl9pPr marL="1835747" indent="0">
              <a:buNone/>
              <a:defRPr sz="7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4BCB2094-DBE6-2D48-BEB3-F521425E6C93}" type="slidenum">
              <a:rPr lang="en-US"/>
              <a:pPr/>
              <a:t>‹#›</a:t>
            </a:fld>
            <a:endParaRPr lang="en-US" dirty="0"/>
          </a:p>
        </p:txBody>
      </p:sp>
    </p:spTree>
    <p:extLst>
      <p:ext uri="{BB962C8B-B14F-4D97-AF65-F5344CB8AC3E}">
        <p14:creationId xmlns:p14="http://schemas.microsoft.com/office/powerpoint/2010/main" val="1803101026"/>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Content Placeholder 2"/>
          <p:cNvSpPr>
            <a:spLocks noGrp="1"/>
          </p:cNvSpPr>
          <p:nvPr>
            <p:ph sz="half" idx="1"/>
          </p:nvPr>
        </p:nvSpPr>
        <p:spPr>
          <a:xfrm>
            <a:off x="669726" y="595318"/>
            <a:ext cx="2719090" cy="3381375"/>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9185" y="595318"/>
            <a:ext cx="2719090" cy="3381375"/>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81C75B33-D497-3943-93AB-3A1B7DC18786}" type="slidenum">
              <a:rPr lang="en-US"/>
              <a:pPr/>
              <a:t>‹#›</a:t>
            </a:fld>
            <a:endParaRPr lang="en-US" dirty="0"/>
          </a:p>
        </p:txBody>
      </p:sp>
    </p:spTree>
    <p:extLst>
      <p:ext uri="{BB962C8B-B14F-4D97-AF65-F5344CB8AC3E}">
        <p14:creationId xmlns:p14="http://schemas.microsoft.com/office/powerpoint/2010/main" val="1067722709"/>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3235" y="1023194"/>
            <a:ext cx="3029676"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343235" y="1449586"/>
            <a:ext cx="3029676"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416" y="1023194"/>
            <a:ext cx="3031350" cy="426392"/>
          </a:xfrm>
        </p:spPr>
        <p:txBody>
          <a:bodyPr anchor="b"/>
          <a:lstStyle>
            <a:lvl1pPr marL="0" indent="0">
              <a:buNone/>
              <a:defRPr sz="1200" b="1"/>
            </a:lvl1pPr>
            <a:lvl2pPr marL="229467" indent="0">
              <a:buNone/>
              <a:defRPr sz="1000" b="1"/>
            </a:lvl2pPr>
            <a:lvl3pPr marL="458937" indent="0">
              <a:buNone/>
              <a:defRPr sz="900" b="1"/>
            </a:lvl3pPr>
            <a:lvl4pPr marL="688405" indent="0">
              <a:buNone/>
              <a:defRPr sz="800" b="1"/>
            </a:lvl4pPr>
            <a:lvl5pPr marL="917873" indent="0">
              <a:buNone/>
              <a:defRPr sz="800" b="1"/>
            </a:lvl5pPr>
            <a:lvl6pPr marL="1147342" indent="0">
              <a:buNone/>
              <a:defRPr sz="800" b="1"/>
            </a:lvl6pPr>
            <a:lvl7pPr marL="1376810" indent="0">
              <a:buNone/>
              <a:defRPr sz="800" b="1"/>
            </a:lvl7pPr>
            <a:lvl8pPr marL="1606277" indent="0">
              <a:buNone/>
              <a:defRPr sz="800" b="1"/>
            </a:lvl8pPr>
            <a:lvl9pPr marL="1835747"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3483416" y="1449586"/>
            <a:ext cx="3031350" cy="2634258"/>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3450A1F3-ECD3-FA48-B11C-27E5BD13E382}" type="slidenum">
              <a:rPr lang="en-US"/>
              <a:pPr/>
              <a:t>‹#›</a:t>
            </a:fld>
            <a:endParaRPr lang="en-US" dirty="0"/>
          </a:p>
        </p:txBody>
      </p:sp>
    </p:spTree>
    <p:extLst>
      <p:ext uri="{BB962C8B-B14F-4D97-AF65-F5344CB8AC3E}">
        <p14:creationId xmlns:p14="http://schemas.microsoft.com/office/powerpoint/2010/main" val="1753168994"/>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4398070D-FBC1-8C4C-AF51-42D202AA718F}" type="slidenum">
              <a:rPr lang="en-US"/>
              <a:pPr/>
              <a:t>‹#›</a:t>
            </a:fld>
            <a:endParaRPr lang="en-US" dirty="0"/>
          </a:p>
        </p:txBody>
      </p:sp>
    </p:spTree>
    <p:extLst>
      <p:ext uri="{BB962C8B-B14F-4D97-AF65-F5344CB8AC3E}">
        <p14:creationId xmlns:p14="http://schemas.microsoft.com/office/powerpoint/2010/main" val="1362074104"/>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762B31AC-5492-C745-9020-CD0241D9A535}" type="slidenum">
              <a:rPr lang="en-US"/>
              <a:pPr/>
              <a:t>‹#›</a:t>
            </a:fld>
            <a:endParaRPr lang="en-US" dirty="0"/>
          </a:p>
        </p:txBody>
      </p:sp>
    </p:spTree>
    <p:extLst>
      <p:ext uri="{BB962C8B-B14F-4D97-AF65-F5344CB8AC3E}">
        <p14:creationId xmlns:p14="http://schemas.microsoft.com/office/powerpoint/2010/main" val="3518686663"/>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182316"/>
            <a:ext cx="2256142" cy="774650"/>
          </a:xfrm>
          <a:prstGeom prst="rect">
            <a:avLst/>
          </a:prstGeom>
        </p:spPr>
        <p:txBody>
          <a:bodyPr vert="horz" lIns="45894" tIns="22947" rIns="45894" bIns="22947"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2681423" y="182320"/>
            <a:ext cx="3833347" cy="3901529"/>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3236" y="956970"/>
            <a:ext cx="2256142" cy="3126879"/>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22705DEA-381C-2F4F-923E-9430AE4F2F89}" type="slidenum">
              <a:rPr lang="en-US"/>
              <a:pPr/>
              <a:t>‹#›</a:t>
            </a:fld>
            <a:endParaRPr lang="en-US" dirty="0"/>
          </a:p>
        </p:txBody>
      </p:sp>
    </p:spTree>
    <p:extLst>
      <p:ext uri="{BB962C8B-B14F-4D97-AF65-F5344CB8AC3E}">
        <p14:creationId xmlns:p14="http://schemas.microsoft.com/office/powerpoint/2010/main" val="3014182235"/>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81" y="3200554"/>
            <a:ext cx="4114633" cy="378023"/>
          </a:xfrm>
          <a:prstGeom prst="rect">
            <a:avLst/>
          </a:prstGeom>
        </p:spPr>
        <p:txBody>
          <a:bodyPr vert="horz" lIns="45894" tIns="22947" rIns="45894" bIns="22947"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1344481" y="408534"/>
            <a:ext cx="4114633" cy="2742902"/>
          </a:xfrm>
        </p:spPr>
        <p:txBody>
          <a:bodyPr/>
          <a:lstStyle>
            <a:lvl1pPr marL="0" indent="0">
              <a:buNone/>
              <a:defRPr sz="1600"/>
            </a:lvl1pPr>
            <a:lvl2pPr marL="229467" indent="0">
              <a:buNone/>
              <a:defRPr sz="1400"/>
            </a:lvl2pPr>
            <a:lvl3pPr marL="458937" indent="0">
              <a:buNone/>
              <a:defRPr sz="1200"/>
            </a:lvl3pPr>
            <a:lvl4pPr marL="688405" indent="0">
              <a:buNone/>
              <a:defRPr sz="1000"/>
            </a:lvl4pPr>
            <a:lvl5pPr marL="917873" indent="0">
              <a:buNone/>
              <a:defRPr sz="1000"/>
            </a:lvl5pPr>
            <a:lvl6pPr marL="1147342" indent="0">
              <a:buNone/>
              <a:defRPr sz="1000"/>
            </a:lvl6pPr>
            <a:lvl7pPr marL="1376810" indent="0">
              <a:buNone/>
              <a:defRPr sz="1000"/>
            </a:lvl7pPr>
            <a:lvl8pPr marL="1606277" indent="0">
              <a:buNone/>
              <a:defRPr sz="1000"/>
            </a:lvl8pPr>
            <a:lvl9pPr marL="1835747" indent="0">
              <a:buNone/>
              <a:defRPr sz="1000"/>
            </a:lvl9pPr>
          </a:lstStyle>
          <a:p>
            <a:pPr lvl="0"/>
            <a:r>
              <a:rPr lang="en-US" noProof="0" dirty="0" smtClean="0">
                <a:sym typeface="Gill Sans" charset="0"/>
              </a:rPr>
              <a:t>Click icon to add picture</a:t>
            </a:r>
          </a:p>
        </p:txBody>
      </p:sp>
      <p:sp>
        <p:nvSpPr>
          <p:cNvPr id="4" name="Text Placeholder 3"/>
          <p:cNvSpPr>
            <a:spLocks noGrp="1"/>
          </p:cNvSpPr>
          <p:nvPr>
            <p:ph type="body" sz="half" idx="2"/>
          </p:nvPr>
        </p:nvSpPr>
        <p:spPr>
          <a:xfrm>
            <a:off x="1344481" y="3578578"/>
            <a:ext cx="4114633" cy="536525"/>
          </a:xfrm>
        </p:spPr>
        <p:txBody>
          <a:bodyPr/>
          <a:lstStyle>
            <a:lvl1pPr marL="0" indent="0">
              <a:buNone/>
              <a:defRPr sz="700"/>
            </a:lvl1pPr>
            <a:lvl2pPr marL="229467" indent="0">
              <a:buNone/>
              <a:defRPr sz="600"/>
            </a:lvl2pPr>
            <a:lvl3pPr marL="458937" indent="0">
              <a:buNone/>
              <a:defRPr sz="500"/>
            </a:lvl3pPr>
            <a:lvl4pPr marL="688405" indent="0">
              <a:buNone/>
              <a:defRPr sz="500"/>
            </a:lvl4pPr>
            <a:lvl5pPr marL="917873" indent="0">
              <a:buNone/>
              <a:defRPr sz="500"/>
            </a:lvl5pPr>
            <a:lvl6pPr marL="1147342" indent="0">
              <a:buNone/>
              <a:defRPr sz="500"/>
            </a:lvl6pPr>
            <a:lvl7pPr marL="1376810" indent="0">
              <a:buNone/>
              <a:defRPr sz="500"/>
            </a:lvl7pPr>
            <a:lvl8pPr marL="1606277" indent="0">
              <a:buNone/>
              <a:defRPr sz="500"/>
            </a:lvl8pPr>
            <a:lvl9pPr marL="1835747" indent="0">
              <a:buNone/>
              <a:defRPr sz="5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9E4917F1-4D0C-754B-B918-BA6985D4608A}" type="slidenum">
              <a:rPr lang="en-US"/>
              <a:pPr/>
              <a:t>‹#›</a:t>
            </a:fld>
            <a:endParaRPr lang="en-US" dirty="0"/>
          </a:p>
        </p:txBody>
      </p:sp>
    </p:spTree>
    <p:extLst>
      <p:ext uri="{BB962C8B-B14F-4D97-AF65-F5344CB8AC3E}">
        <p14:creationId xmlns:p14="http://schemas.microsoft.com/office/powerpoint/2010/main" val="3071409130"/>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3237" y="183059"/>
            <a:ext cx="6171530" cy="762000"/>
          </a:xfrm>
          <a:prstGeom prst="rect">
            <a:avLst/>
          </a:prstGeom>
        </p:spPr>
        <p:txBody>
          <a:bodyPr vert="horz" lIns="45894" tIns="22947" rIns="45894" bIns="22947"/>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9FB374E8-3748-3741-ADB7-06B58D6E5499}" type="slidenum">
              <a:rPr lang="en-US"/>
              <a:pPr/>
              <a:t>‹#›</a:t>
            </a:fld>
            <a:endParaRPr lang="en-US" dirty="0"/>
          </a:p>
        </p:txBody>
      </p:sp>
    </p:spTree>
    <p:extLst>
      <p:ext uri="{BB962C8B-B14F-4D97-AF65-F5344CB8AC3E}">
        <p14:creationId xmlns:p14="http://schemas.microsoft.com/office/powerpoint/2010/main" val="2193995986"/>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83064"/>
            <a:ext cx="1542882" cy="3793629"/>
          </a:xfrm>
          <a:prstGeom prst="rect">
            <a:avLst/>
          </a:prstGeom>
        </p:spPr>
        <p:txBody>
          <a:bodyPr vert="eaVert" lIns="45894" tIns="22947" rIns="45894" bIns="22947"/>
          <a:lstStyle/>
          <a:p>
            <a:r>
              <a:rPr lang="en-US" smtClean="0"/>
              <a:t>Click to edit Master title style</a:t>
            </a:r>
            <a:endParaRPr lang="en-US"/>
          </a:p>
        </p:txBody>
      </p:sp>
      <p:sp>
        <p:nvSpPr>
          <p:cNvPr id="3" name="Vertical Text Placeholder 2"/>
          <p:cNvSpPr>
            <a:spLocks noGrp="1"/>
          </p:cNvSpPr>
          <p:nvPr>
            <p:ph type="body" orient="vert" idx="1"/>
          </p:nvPr>
        </p:nvSpPr>
        <p:spPr>
          <a:xfrm>
            <a:off x="343240" y="183064"/>
            <a:ext cx="4548281" cy="37936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E66685A9-5322-F248-8517-577DEA2BED90}" type="slidenum">
              <a:rPr lang="en-US"/>
              <a:pPr/>
              <a:t>‹#›</a:t>
            </a:fld>
            <a:endParaRPr lang="en-US" dirty="0"/>
          </a:p>
        </p:txBody>
      </p:sp>
    </p:spTree>
    <p:extLst>
      <p:ext uri="{BB962C8B-B14F-4D97-AF65-F5344CB8AC3E}">
        <p14:creationId xmlns:p14="http://schemas.microsoft.com/office/powerpoint/2010/main" val="891914849"/>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4" Type="http://schemas.openxmlformats.org/officeDocument/2006/relationships/slideLayout" Target="../slideLayouts/slideLayout103.xml"/><Relationship Id="rId10" Type="http://schemas.openxmlformats.org/officeDocument/2006/relationships/slideLayout" Target="../slideLayouts/slideLayout109.xml"/><Relationship Id="rId5" Type="http://schemas.openxmlformats.org/officeDocument/2006/relationships/slideLayout" Target="../slideLayouts/slideLayout104.xml"/><Relationship Id="rId7" Type="http://schemas.openxmlformats.org/officeDocument/2006/relationships/slideLayout" Target="../slideLayouts/slideLayout106.xml"/><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9" Type="http://schemas.openxmlformats.org/officeDocument/2006/relationships/slideLayout" Target="../slideLayouts/slideLayout108.xml"/><Relationship Id="rId3" Type="http://schemas.openxmlformats.org/officeDocument/2006/relationships/slideLayout" Target="../slideLayouts/slideLayout102.xml"/><Relationship Id="rId6" Type="http://schemas.openxmlformats.org/officeDocument/2006/relationships/slideLayout" Target="../slideLayouts/slideLayout105.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4" Type="http://schemas.openxmlformats.org/officeDocument/2006/relationships/slideLayout" Target="../slideLayouts/slideLayout114.xml"/><Relationship Id="rId10" Type="http://schemas.openxmlformats.org/officeDocument/2006/relationships/slideLayout" Target="../slideLayouts/slideLayout120.xml"/><Relationship Id="rId5" Type="http://schemas.openxmlformats.org/officeDocument/2006/relationships/slideLayout" Target="../slideLayouts/slideLayout115.xml"/><Relationship Id="rId7" Type="http://schemas.openxmlformats.org/officeDocument/2006/relationships/slideLayout" Target="../slideLayouts/slideLayout117.xml"/><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9" Type="http://schemas.openxmlformats.org/officeDocument/2006/relationships/slideLayout" Target="../slideLayouts/slideLayout119.xml"/><Relationship Id="rId3" Type="http://schemas.openxmlformats.org/officeDocument/2006/relationships/slideLayout" Target="../slideLayouts/slideLayout113.xml"/><Relationship Id="rId6" Type="http://schemas.openxmlformats.org/officeDocument/2006/relationships/slideLayout" Target="../slideLayouts/slideLayout11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4" Type="http://schemas.openxmlformats.org/officeDocument/2006/relationships/slideLayout" Target="../slideLayouts/slideLayout125.xml"/><Relationship Id="rId10" Type="http://schemas.openxmlformats.org/officeDocument/2006/relationships/slideLayout" Target="../slideLayouts/slideLayout131.xml"/><Relationship Id="rId5" Type="http://schemas.openxmlformats.org/officeDocument/2006/relationships/slideLayout" Target="../slideLayouts/slideLayout126.xml"/><Relationship Id="rId7" Type="http://schemas.openxmlformats.org/officeDocument/2006/relationships/slideLayout" Target="../slideLayouts/slideLayout128.xml"/><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9" Type="http://schemas.openxmlformats.org/officeDocument/2006/relationships/slideLayout" Target="../slideLayouts/slideLayout130.xml"/><Relationship Id="rId3" Type="http://schemas.openxmlformats.org/officeDocument/2006/relationships/slideLayout" Target="../slideLayouts/slideLayout124.xml"/><Relationship Id="rId6" Type="http://schemas.openxmlformats.org/officeDocument/2006/relationships/slideLayout" Target="../slideLayouts/slideLayout127.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4" Type="http://schemas.openxmlformats.org/officeDocument/2006/relationships/slideLayout" Target="../slideLayouts/slideLayout136.xml"/><Relationship Id="rId10" Type="http://schemas.openxmlformats.org/officeDocument/2006/relationships/slideLayout" Target="../slideLayouts/slideLayout142.xml"/><Relationship Id="rId5" Type="http://schemas.openxmlformats.org/officeDocument/2006/relationships/slideLayout" Target="../slideLayouts/slideLayout137.xml"/><Relationship Id="rId7" Type="http://schemas.openxmlformats.org/officeDocument/2006/relationships/slideLayout" Target="../slideLayouts/slideLayout139.xml"/><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9" Type="http://schemas.openxmlformats.org/officeDocument/2006/relationships/slideLayout" Target="../slideLayouts/slideLayout141.xml"/><Relationship Id="rId3" Type="http://schemas.openxmlformats.org/officeDocument/2006/relationships/slideLayout" Target="../slideLayouts/slideLayout135.xml"/><Relationship Id="rId6" Type="http://schemas.openxmlformats.org/officeDocument/2006/relationships/slideLayout" Target="../slideLayouts/slideLayout138.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4" Type="http://schemas.openxmlformats.org/officeDocument/2006/relationships/slideLayout" Target="../slideLayouts/slideLayout147.xml"/><Relationship Id="rId10" Type="http://schemas.openxmlformats.org/officeDocument/2006/relationships/slideLayout" Target="../slideLayouts/slideLayout153.xml"/><Relationship Id="rId5" Type="http://schemas.openxmlformats.org/officeDocument/2006/relationships/slideLayout" Target="../slideLayouts/slideLayout148.xml"/><Relationship Id="rId7" Type="http://schemas.openxmlformats.org/officeDocument/2006/relationships/slideLayout" Target="../slideLayouts/slideLayout150.xml"/><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9" Type="http://schemas.openxmlformats.org/officeDocument/2006/relationships/slideLayout" Target="../slideLayouts/slideLayout152.xml"/><Relationship Id="rId3" Type="http://schemas.openxmlformats.org/officeDocument/2006/relationships/slideLayout" Target="../slideLayouts/slideLayout146.xml"/><Relationship Id="rId6" Type="http://schemas.openxmlformats.org/officeDocument/2006/relationships/slideLayout" Target="../slideLayouts/slideLayout149.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4" Type="http://schemas.openxmlformats.org/officeDocument/2006/relationships/slideLayout" Target="../slideLayouts/slideLayout158.xml"/><Relationship Id="rId10" Type="http://schemas.openxmlformats.org/officeDocument/2006/relationships/slideLayout" Target="../slideLayouts/slideLayout164.xml"/><Relationship Id="rId5" Type="http://schemas.openxmlformats.org/officeDocument/2006/relationships/slideLayout" Target="../slideLayouts/slideLayout159.xml"/><Relationship Id="rId7" Type="http://schemas.openxmlformats.org/officeDocument/2006/relationships/slideLayout" Target="../slideLayouts/slideLayout161.xml"/><Relationship Id="rId11" Type="http://schemas.openxmlformats.org/officeDocument/2006/relationships/slideLayout" Target="../slideLayouts/slideLayout165.xml"/><Relationship Id="rId12" Type="http://schemas.openxmlformats.org/officeDocument/2006/relationships/theme" Target="../theme/theme15.xml"/><Relationship Id="rId1" Type="http://schemas.openxmlformats.org/officeDocument/2006/relationships/slideLayout" Target="../slideLayouts/slideLayout155.xml"/><Relationship Id="rId2" Type="http://schemas.openxmlformats.org/officeDocument/2006/relationships/slideLayout" Target="../slideLayouts/slideLayout156.xml"/><Relationship Id="rId9" Type="http://schemas.openxmlformats.org/officeDocument/2006/relationships/slideLayout" Target="../slideLayouts/slideLayout163.xml"/><Relationship Id="rId3" Type="http://schemas.openxmlformats.org/officeDocument/2006/relationships/slideLayout" Target="../slideLayouts/slideLayout157.xml"/><Relationship Id="rId6" Type="http://schemas.openxmlformats.org/officeDocument/2006/relationships/slideLayout" Target="../slideLayouts/slideLayout160.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4" Type="http://schemas.openxmlformats.org/officeDocument/2006/relationships/slideLayout" Target="../slideLayouts/slideLayout169.xml"/><Relationship Id="rId10" Type="http://schemas.openxmlformats.org/officeDocument/2006/relationships/slideLayout" Target="../slideLayouts/slideLayout175.xml"/><Relationship Id="rId5" Type="http://schemas.openxmlformats.org/officeDocument/2006/relationships/slideLayout" Target="../slideLayouts/slideLayout170.xml"/><Relationship Id="rId7" Type="http://schemas.openxmlformats.org/officeDocument/2006/relationships/slideLayout" Target="../slideLayouts/slideLayout172.xml"/><Relationship Id="rId11" Type="http://schemas.openxmlformats.org/officeDocument/2006/relationships/slideLayout" Target="../slideLayouts/slideLayout176.xml"/><Relationship Id="rId12" Type="http://schemas.openxmlformats.org/officeDocument/2006/relationships/theme" Target="../theme/theme16.xml"/><Relationship Id="rId1" Type="http://schemas.openxmlformats.org/officeDocument/2006/relationships/slideLayout" Target="../slideLayouts/slideLayout166.xml"/><Relationship Id="rId2" Type="http://schemas.openxmlformats.org/officeDocument/2006/relationships/slideLayout" Target="../slideLayouts/slideLayout167.xml"/><Relationship Id="rId9" Type="http://schemas.openxmlformats.org/officeDocument/2006/relationships/slideLayout" Target="../slideLayouts/slideLayout174.xml"/><Relationship Id="rId3" Type="http://schemas.openxmlformats.org/officeDocument/2006/relationships/slideLayout" Target="../slideLayouts/slideLayout168.xml"/><Relationship Id="rId6" Type="http://schemas.openxmlformats.org/officeDocument/2006/relationships/slideLayout" Target="../slideLayouts/slideLayout171.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4" Type="http://schemas.openxmlformats.org/officeDocument/2006/relationships/slideLayout" Target="../slideLayouts/slideLayout180.xml"/><Relationship Id="rId10" Type="http://schemas.openxmlformats.org/officeDocument/2006/relationships/slideLayout" Target="../slideLayouts/slideLayout186.xml"/><Relationship Id="rId5" Type="http://schemas.openxmlformats.org/officeDocument/2006/relationships/slideLayout" Target="../slideLayouts/slideLayout181.xml"/><Relationship Id="rId7" Type="http://schemas.openxmlformats.org/officeDocument/2006/relationships/slideLayout" Target="../slideLayouts/slideLayout183.xml"/><Relationship Id="rId11" Type="http://schemas.openxmlformats.org/officeDocument/2006/relationships/slideLayout" Target="../slideLayouts/slideLayout187.xml"/><Relationship Id="rId12" Type="http://schemas.openxmlformats.org/officeDocument/2006/relationships/theme" Target="../theme/theme17.xml"/><Relationship Id="rId1" Type="http://schemas.openxmlformats.org/officeDocument/2006/relationships/slideLayout" Target="../slideLayouts/slideLayout177.xml"/><Relationship Id="rId2" Type="http://schemas.openxmlformats.org/officeDocument/2006/relationships/slideLayout" Target="../slideLayouts/slideLayout178.xml"/><Relationship Id="rId9" Type="http://schemas.openxmlformats.org/officeDocument/2006/relationships/slideLayout" Target="../slideLayouts/slideLayout185.xml"/><Relationship Id="rId3" Type="http://schemas.openxmlformats.org/officeDocument/2006/relationships/slideLayout" Target="../slideLayouts/slideLayout179.xml"/><Relationship Id="rId6" Type="http://schemas.openxmlformats.org/officeDocument/2006/relationships/slideLayout" Target="../slideLayouts/slideLayout182.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4" Type="http://schemas.openxmlformats.org/officeDocument/2006/relationships/slideLayout" Target="../slideLayouts/slideLayout191.xml"/><Relationship Id="rId10" Type="http://schemas.openxmlformats.org/officeDocument/2006/relationships/slideLayout" Target="../slideLayouts/slideLayout197.xml"/><Relationship Id="rId5" Type="http://schemas.openxmlformats.org/officeDocument/2006/relationships/slideLayout" Target="../slideLayouts/slideLayout192.xml"/><Relationship Id="rId7" Type="http://schemas.openxmlformats.org/officeDocument/2006/relationships/slideLayout" Target="../slideLayouts/slideLayout194.xml"/><Relationship Id="rId11" Type="http://schemas.openxmlformats.org/officeDocument/2006/relationships/slideLayout" Target="../slideLayouts/slideLayout198.xml"/><Relationship Id="rId12" Type="http://schemas.openxmlformats.org/officeDocument/2006/relationships/theme" Target="../theme/theme18.xml"/><Relationship Id="rId1" Type="http://schemas.openxmlformats.org/officeDocument/2006/relationships/slideLayout" Target="../slideLayouts/slideLayout188.xml"/><Relationship Id="rId2" Type="http://schemas.openxmlformats.org/officeDocument/2006/relationships/slideLayout" Target="../slideLayouts/slideLayout189.xml"/><Relationship Id="rId9" Type="http://schemas.openxmlformats.org/officeDocument/2006/relationships/slideLayout" Target="../slideLayouts/slideLayout196.xml"/><Relationship Id="rId3" Type="http://schemas.openxmlformats.org/officeDocument/2006/relationships/slideLayout" Target="../slideLayouts/slideLayout190.xml"/><Relationship Id="rId6" Type="http://schemas.openxmlformats.org/officeDocument/2006/relationships/slideLayout" Target="../slideLayouts/slideLayout193.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4" Type="http://schemas.openxmlformats.org/officeDocument/2006/relationships/slideLayout" Target="../slideLayouts/slideLayout202.xml"/><Relationship Id="rId10" Type="http://schemas.openxmlformats.org/officeDocument/2006/relationships/slideLayout" Target="../slideLayouts/slideLayout208.xml"/><Relationship Id="rId5" Type="http://schemas.openxmlformats.org/officeDocument/2006/relationships/slideLayout" Target="../slideLayouts/slideLayout203.xml"/><Relationship Id="rId7" Type="http://schemas.openxmlformats.org/officeDocument/2006/relationships/slideLayout" Target="../slideLayouts/slideLayout205.xml"/><Relationship Id="rId11" Type="http://schemas.openxmlformats.org/officeDocument/2006/relationships/slideLayout" Target="../slideLayouts/slideLayout209.xml"/><Relationship Id="rId12" Type="http://schemas.openxmlformats.org/officeDocument/2006/relationships/theme" Target="../theme/theme19.xml"/><Relationship Id="rId1" Type="http://schemas.openxmlformats.org/officeDocument/2006/relationships/slideLayout" Target="../slideLayouts/slideLayout199.xml"/><Relationship Id="rId2" Type="http://schemas.openxmlformats.org/officeDocument/2006/relationships/slideLayout" Target="../slideLayouts/slideLayout200.xml"/><Relationship Id="rId9" Type="http://schemas.openxmlformats.org/officeDocument/2006/relationships/slideLayout" Target="../slideLayouts/slideLayout207.xml"/><Relationship Id="rId3" Type="http://schemas.openxmlformats.org/officeDocument/2006/relationships/slideLayout" Target="../slideLayouts/slideLayout201.xml"/><Relationship Id="rId6" Type="http://schemas.openxmlformats.org/officeDocument/2006/relationships/slideLayout" Target="../slideLayouts/slideLayout20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4" Type="http://schemas.openxmlformats.org/officeDocument/2006/relationships/slideLayout" Target="../slideLayouts/slideLayout15.xml"/><Relationship Id="rId10" Type="http://schemas.openxmlformats.org/officeDocument/2006/relationships/slideLayout" Target="../slideLayouts/slideLayout21.xml"/><Relationship Id="rId5" Type="http://schemas.openxmlformats.org/officeDocument/2006/relationships/slideLayout" Target="../slideLayouts/slideLayout16.xml"/><Relationship Id="rId7" Type="http://schemas.openxmlformats.org/officeDocument/2006/relationships/slideLayout" Target="../slideLayouts/slideLayout18.xml"/><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9" Type="http://schemas.openxmlformats.org/officeDocument/2006/relationships/slideLayout" Target="../slideLayouts/slideLayout20.xml"/><Relationship Id="rId3" Type="http://schemas.openxmlformats.org/officeDocument/2006/relationships/slideLayout" Target="../slideLayouts/slideLayout14.xml"/><Relationship Id="rId6" Type="http://schemas.openxmlformats.org/officeDocument/2006/relationships/slideLayout" Target="../slideLayouts/slideLayout17.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4" Type="http://schemas.openxmlformats.org/officeDocument/2006/relationships/slideLayout" Target="../slideLayouts/slideLayout213.xml"/><Relationship Id="rId10" Type="http://schemas.openxmlformats.org/officeDocument/2006/relationships/slideLayout" Target="../slideLayouts/slideLayout219.xml"/><Relationship Id="rId5" Type="http://schemas.openxmlformats.org/officeDocument/2006/relationships/slideLayout" Target="../slideLayouts/slideLayout214.xml"/><Relationship Id="rId7" Type="http://schemas.openxmlformats.org/officeDocument/2006/relationships/slideLayout" Target="../slideLayouts/slideLayout216.xml"/><Relationship Id="rId11" Type="http://schemas.openxmlformats.org/officeDocument/2006/relationships/slideLayout" Target="../slideLayouts/slideLayout220.xml"/><Relationship Id="rId12" Type="http://schemas.openxmlformats.org/officeDocument/2006/relationships/theme" Target="../theme/theme20.xml"/><Relationship Id="rId1" Type="http://schemas.openxmlformats.org/officeDocument/2006/relationships/slideLayout" Target="../slideLayouts/slideLayout210.xml"/><Relationship Id="rId2" Type="http://schemas.openxmlformats.org/officeDocument/2006/relationships/slideLayout" Target="../slideLayouts/slideLayout211.xml"/><Relationship Id="rId9" Type="http://schemas.openxmlformats.org/officeDocument/2006/relationships/slideLayout" Target="../slideLayouts/slideLayout218.xml"/><Relationship Id="rId3" Type="http://schemas.openxmlformats.org/officeDocument/2006/relationships/slideLayout" Target="../slideLayouts/slideLayout212.xml"/><Relationship Id="rId6" Type="http://schemas.openxmlformats.org/officeDocument/2006/relationships/slideLayout" Target="../slideLayouts/slideLayout215.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4" Type="http://schemas.openxmlformats.org/officeDocument/2006/relationships/slideLayout" Target="../slideLayouts/slideLayout224.xml"/><Relationship Id="rId10" Type="http://schemas.openxmlformats.org/officeDocument/2006/relationships/slideLayout" Target="../slideLayouts/slideLayout230.xml"/><Relationship Id="rId5" Type="http://schemas.openxmlformats.org/officeDocument/2006/relationships/slideLayout" Target="../slideLayouts/slideLayout225.xml"/><Relationship Id="rId7" Type="http://schemas.openxmlformats.org/officeDocument/2006/relationships/slideLayout" Target="../slideLayouts/slideLayout227.xml"/><Relationship Id="rId11" Type="http://schemas.openxmlformats.org/officeDocument/2006/relationships/slideLayout" Target="../slideLayouts/slideLayout231.xml"/><Relationship Id="rId12" Type="http://schemas.openxmlformats.org/officeDocument/2006/relationships/theme" Target="../theme/theme21.xml"/><Relationship Id="rId1" Type="http://schemas.openxmlformats.org/officeDocument/2006/relationships/slideLayout" Target="../slideLayouts/slideLayout221.xml"/><Relationship Id="rId2" Type="http://schemas.openxmlformats.org/officeDocument/2006/relationships/slideLayout" Target="../slideLayouts/slideLayout222.xml"/><Relationship Id="rId9" Type="http://schemas.openxmlformats.org/officeDocument/2006/relationships/slideLayout" Target="../slideLayouts/slideLayout229.xml"/><Relationship Id="rId3" Type="http://schemas.openxmlformats.org/officeDocument/2006/relationships/slideLayout" Target="../slideLayouts/slideLayout223.xml"/><Relationship Id="rId6" Type="http://schemas.openxmlformats.org/officeDocument/2006/relationships/slideLayout" Target="../slideLayouts/slideLayout226.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4" Type="http://schemas.openxmlformats.org/officeDocument/2006/relationships/slideLayout" Target="../slideLayouts/slideLayout235.xml"/><Relationship Id="rId10" Type="http://schemas.openxmlformats.org/officeDocument/2006/relationships/slideLayout" Target="../slideLayouts/slideLayout241.xml"/><Relationship Id="rId5" Type="http://schemas.openxmlformats.org/officeDocument/2006/relationships/slideLayout" Target="../slideLayouts/slideLayout236.xml"/><Relationship Id="rId7" Type="http://schemas.openxmlformats.org/officeDocument/2006/relationships/slideLayout" Target="../slideLayouts/slideLayout238.xml"/><Relationship Id="rId11" Type="http://schemas.openxmlformats.org/officeDocument/2006/relationships/slideLayout" Target="../slideLayouts/slideLayout242.xml"/><Relationship Id="rId12" Type="http://schemas.openxmlformats.org/officeDocument/2006/relationships/theme" Target="../theme/theme22.xml"/><Relationship Id="rId1" Type="http://schemas.openxmlformats.org/officeDocument/2006/relationships/slideLayout" Target="../slideLayouts/slideLayout232.xml"/><Relationship Id="rId2" Type="http://schemas.openxmlformats.org/officeDocument/2006/relationships/slideLayout" Target="../slideLayouts/slideLayout233.xml"/><Relationship Id="rId9" Type="http://schemas.openxmlformats.org/officeDocument/2006/relationships/slideLayout" Target="../slideLayouts/slideLayout240.xml"/><Relationship Id="rId3" Type="http://schemas.openxmlformats.org/officeDocument/2006/relationships/slideLayout" Target="../slideLayouts/slideLayout234.xml"/><Relationship Id="rId6" Type="http://schemas.openxmlformats.org/officeDocument/2006/relationships/slideLayout" Target="../slideLayouts/slideLayout237.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4" Type="http://schemas.openxmlformats.org/officeDocument/2006/relationships/slideLayout" Target="../slideLayouts/slideLayout246.xml"/><Relationship Id="rId10" Type="http://schemas.openxmlformats.org/officeDocument/2006/relationships/slideLayout" Target="../slideLayouts/slideLayout252.xml"/><Relationship Id="rId5" Type="http://schemas.openxmlformats.org/officeDocument/2006/relationships/slideLayout" Target="../slideLayouts/slideLayout247.xml"/><Relationship Id="rId7" Type="http://schemas.openxmlformats.org/officeDocument/2006/relationships/slideLayout" Target="../slideLayouts/slideLayout249.xml"/><Relationship Id="rId11" Type="http://schemas.openxmlformats.org/officeDocument/2006/relationships/slideLayout" Target="../slideLayouts/slideLayout253.xml"/><Relationship Id="rId12" Type="http://schemas.openxmlformats.org/officeDocument/2006/relationships/theme" Target="../theme/theme23.xml"/><Relationship Id="rId1" Type="http://schemas.openxmlformats.org/officeDocument/2006/relationships/slideLayout" Target="../slideLayouts/slideLayout243.xml"/><Relationship Id="rId2" Type="http://schemas.openxmlformats.org/officeDocument/2006/relationships/slideLayout" Target="../slideLayouts/slideLayout244.xml"/><Relationship Id="rId9" Type="http://schemas.openxmlformats.org/officeDocument/2006/relationships/slideLayout" Target="../slideLayouts/slideLayout251.xml"/><Relationship Id="rId3" Type="http://schemas.openxmlformats.org/officeDocument/2006/relationships/slideLayout" Target="../slideLayouts/slideLayout245.xml"/><Relationship Id="rId6" Type="http://schemas.openxmlformats.org/officeDocument/2006/relationships/slideLayout" Target="../slideLayouts/slideLayout248.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4" Type="http://schemas.openxmlformats.org/officeDocument/2006/relationships/slideLayout" Target="../slideLayouts/slideLayout257.xml"/><Relationship Id="rId10" Type="http://schemas.openxmlformats.org/officeDocument/2006/relationships/slideLayout" Target="../slideLayouts/slideLayout263.xml"/><Relationship Id="rId5" Type="http://schemas.openxmlformats.org/officeDocument/2006/relationships/slideLayout" Target="../slideLayouts/slideLayout258.xml"/><Relationship Id="rId7" Type="http://schemas.openxmlformats.org/officeDocument/2006/relationships/slideLayout" Target="../slideLayouts/slideLayout260.xml"/><Relationship Id="rId11" Type="http://schemas.openxmlformats.org/officeDocument/2006/relationships/slideLayout" Target="../slideLayouts/slideLayout264.xml"/><Relationship Id="rId12" Type="http://schemas.openxmlformats.org/officeDocument/2006/relationships/theme" Target="../theme/theme24.xml"/><Relationship Id="rId1" Type="http://schemas.openxmlformats.org/officeDocument/2006/relationships/slideLayout" Target="../slideLayouts/slideLayout254.xml"/><Relationship Id="rId2" Type="http://schemas.openxmlformats.org/officeDocument/2006/relationships/slideLayout" Target="../slideLayouts/slideLayout255.xml"/><Relationship Id="rId9" Type="http://schemas.openxmlformats.org/officeDocument/2006/relationships/slideLayout" Target="../slideLayouts/slideLayout262.xml"/><Relationship Id="rId3" Type="http://schemas.openxmlformats.org/officeDocument/2006/relationships/slideLayout" Target="../slideLayouts/slideLayout256.xml"/><Relationship Id="rId6" Type="http://schemas.openxmlformats.org/officeDocument/2006/relationships/slideLayout" Target="../slideLayouts/slideLayout259.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72.xml"/><Relationship Id="rId4" Type="http://schemas.openxmlformats.org/officeDocument/2006/relationships/slideLayout" Target="../slideLayouts/slideLayout268.xml"/><Relationship Id="rId10" Type="http://schemas.openxmlformats.org/officeDocument/2006/relationships/slideLayout" Target="../slideLayouts/slideLayout274.xml"/><Relationship Id="rId5" Type="http://schemas.openxmlformats.org/officeDocument/2006/relationships/slideLayout" Target="../slideLayouts/slideLayout269.xml"/><Relationship Id="rId7" Type="http://schemas.openxmlformats.org/officeDocument/2006/relationships/slideLayout" Target="../slideLayouts/slideLayout271.xml"/><Relationship Id="rId11" Type="http://schemas.openxmlformats.org/officeDocument/2006/relationships/slideLayout" Target="../slideLayouts/slideLayout275.xml"/><Relationship Id="rId12" Type="http://schemas.openxmlformats.org/officeDocument/2006/relationships/theme" Target="../theme/theme25.xml"/><Relationship Id="rId1" Type="http://schemas.openxmlformats.org/officeDocument/2006/relationships/slideLayout" Target="../slideLayouts/slideLayout265.xml"/><Relationship Id="rId2" Type="http://schemas.openxmlformats.org/officeDocument/2006/relationships/slideLayout" Target="../slideLayouts/slideLayout266.xml"/><Relationship Id="rId9" Type="http://schemas.openxmlformats.org/officeDocument/2006/relationships/slideLayout" Target="../slideLayouts/slideLayout273.xml"/><Relationship Id="rId3" Type="http://schemas.openxmlformats.org/officeDocument/2006/relationships/slideLayout" Target="../slideLayouts/slideLayout267.xml"/><Relationship Id="rId6" Type="http://schemas.openxmlformats.org/officeDocument/2006/relationships/slideLayout" Target="../slideLayouts/slideLayout270.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83.xml"/><Relationship Id="rId4" Type="http://schemas.openxmlformats.org/officeDocument/2006/relationships/slideLayout" Target="../slideLayouts/slideLayout279.xml"/><Relationship Id="rId10" Type="http://schemas.openxmlformats.org/officeDocument/2006/relationships/slideLayout" Target="../slideLayouts/slideLayout285.xml"/><Relationship Id="rId5" Type="http://schemas.openxmlformats.org/officeDocument/2006/relationships/slideLayout" Target="../slideLayouts/slideLayout280.xml"/><Relationship Id="rId7" Type="http://schemas.openxmlformats.org/officeDocument/2006/relationships/slideLayout" Target="../slideLayouts/slideLayout282.xml"/><Relationship Id="rId11" Type="http://schemas.openxmlformats.org/officeDocument/2006/relationships/slideLayout" Target="../slideLayouts/slideLayout286.xml"/><Relationship Id="rId12" Type="http://schemas.openxmlformats.org/officeDocument/2006/relationships/theme" Target="../theme/theme26.xml"/><Relationship Id="rId1" Type="http://schemas.openxmlformats.org/officeDocument/2006/relationships/slideLayout" Target="../slideLayouts/slideLayout276.xml"/><Relationship Id="rId2" Type="http://schemas.openxmlformats.org/officeDocument/2006/relationships/slideLayout" Target="../slideLayouts/slideLayout277.xml"/><Relationship Id="rId9" Type="http://schemas.openxmlformats.org/officeDocument/2006/relationships/slideLayout" Target="../slideLayouts/slideLayout284.xml"/><Relationship Id="rId3" Type="http://schemas.openxmlformats.org/officeDocument/2006/relationships/slideLayout" Target="../slideLayouts/slideLayout278.xml"/><Relationship Id="rId6" Type="http://schemas.openxmlformats.org/officeDocument/2006/relationships/slideLayout" Target="../slideLayouts/slideLayout281.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94.xml"/><Relationship Id="rId4" Type="http://schemas.openxmlformats.org/officeDocument/2006/relationships/slideLayout" Target="../slideLayouts/slideLayout290.xml"/><Relationship Id="rId10" Type="http://schemas.openxmlformats.org/officeDocument/2006/relationships/slideLayout" Target="../slideLayouts/slideLayout296.xml"/><Relationship Id="rId5" Type="http://schemas.openxmlformats.org/officeDocument/2006/relationships/slideLayout" Target="../slideLayouts/slideLayout291.xml"/><Relationship Id="rId7" Type="http://schemas.openxmlformats.org/officeDocument/2006/relationships/slideLayout" Target="../slideLayouts/slideLayout293.xml"/><Relationship Id="rId11" Type="http://schemas.openxmlformats.org/officeDocument/2006/relationships/slideLayout" Target="../slideLayouts/slideLayout297.xml"/><Relationship Id="rId12" Type="http://schemas.openxmlformats.org/officeDocument/2006/relationships/theme" Target="../theme/theme27.xml"/><Relationship Id="rId1" Type="http://schemas.openxmlformats.org/officeDocument/2006/relationships/slideLayout" Target="../slideLayouts/slideLayout287.xml"/><Relationship Id="rId2" Type="http://schemas.openxmlformats.org/officeDocument/2006/relationships/slideLayout" Target="../slideLayouts/slideLayout288.xml"/><Relationship Id="rId9" Type="http://schemas.openxmlformats.org/officeDocument/2006/relationships/slideLayout" Target="../slideLayouts/slideLayout295.xml"/><Relationship Id="rId3" Type="http://schemas.openxmlformats.org/officeDocument/2006/relationships/slideLayout" Target="../slideLayouts/slideLayout289.xml"/><Relationship Id="rId6" Type="http://schemas.openxmlformats.org/officeDocument/2006/relationships/slideLayout" Target="../slideLayouts/slideLayout292.xml"/></Relationships>
</file>

<file path=ppt/slideMasters/_rels/slideMaster28.xml.rels><?xml version="1.0" encoding="UTF-8" standalone="yes"?>
<Relationships xmlns="http://schemas.openxmlformats.org/package/2006/relationships"><Relationship Id="rId8" Type="http://schemas.openxmlformats.org/officeDocument/2006/relationships/slideLayout" Target="../slideLayouts/slideLayout305.xml"/><Relationship Id="rId4" Type="http://schemas.openxmlformats.org/officeDocument/2006/relationships/slideLayout" Target="../slideLayouts/slideLayout301.xml"/><Relationship Id="rId10" Type="http://schemas.openxmlformats.org/officeDocument/2006/relationships/slideLayout" Target="../slideLayouts/slideLayout307.xml"/><Relationship Id="rId5" Type="http://schemas.openxmlformats.org/officeDocument/2006/relationships/slideLayout" Target="../slideLayouts/slideLayout302.xml"/><Relationship Id="rId7" Type="http://schemas.openxmlformats.org/officeDocument/2006/relationships/slideLayout" Target="../slideLayouts/slideLayout304.xml"/><Relationship Id="rId11" Type="http://schemas.openxmlformats.org/officeDocument/2006/relationships/slideLayout" Target="../slideLayouts/slideLayout308.xml"/><Relationship Id="rId12" Type="http://schemas.openxmlformats.org/officeDocument/2006/relationships/theme" Target="../theme/theme28.xml"/><Relationship Id="rId1" Type="http://schemas.openxmlformats.org/officeDocument/2006/relationships/slideLayout" Target="../slideLayouts/slideLayout298.xml"/><Relationship Id="rId2" Type="http://schemas.openxmlformats.org/officeDocument/2006/relationships/slideLayout" Target="../slideLayouts/slideLayout299.xml"/><Relationship Id="rId9" Type="http://schemas.openxmlformats.org/officeDocument/2006/relationships/slideLayout" Target="../slideLayouts/slideLayout306.xml"/><Relationship Id="rId3" Type="http://schemas.openxmlformats.org/officeDocument/2006/relationships/slideLayout" Target="../slideLayouts/slideLayout300.xml"/><Relationship Id="rId6" Type="http://schemas.openxmlformats.org/officeDocument/2006/relationships/slideLayout" Target="../slideLayouts/slideLayout303.xml"/></Relationships>
</file>

<file path=ppt/slideMasters/_rels/slideMaster29.xml.rels><?xml version="1.0" encoding="UTF-8" standalone="yes"?>
<Relationships xmlns="http://schemas.openxmlformats.org/package/2006/relationships"><Relationship Id="rId8" Type="http://schemas.openxmlformats.org/officeDocument/2006/relationships/slideLayout" Target="../slideLayouts/slideLayout316.xml"/><Relationship Id="rId4" Type="http://schemas.openxmlformats.org/officeDocument/2006/relationships/slideLayout" Target="../slideLayouts/slideLayout312.xml"/><Relationship Id="rId10" Type="http://schemas.openxmlformats.org/officeDocument/2006/relationships/slideLayout" Target="../slideLayouts/slideLayout318.xml"/><Relationship Id="rId5" Type="http://schemas.openxmlformats.org/officeDocument/2006/relationships/slideLayout" Target="../slideLayouts/slideLayout313.xml"/><Relationship Id="rId7" Type="http://schemas.openxmlformats.org/officeDocument/2006/relationships/slideLayout" Target="../slideLayouts/slideLayout315.xml"/><Relationship Id="rId11" Type="http://schemas.openxmlformats.org/officeDocument/2006/relationships/slideLayout" Target="../slideLayouts/slideLayout319.xml"/><Relationship Id="rId12" Type="http://schemas.openxmlformats.org/officeDocument/2006/relationships/theme" Target="../theme/theme29.xml"/><Relationship Id="rId1" Type="http://schemas.openxmlformats.org/officeDocument/2006/relationships/slideLayout" Target="../slideLayouts/slideLayout309.xml"/><Relationship Id="rId2" Type="http://schemas.openxmlformats.org/officeDocument/2006/relationships/slideLayout" Target="../slideLayouts/slideLayout310.xml"/><Relationship Id="rId9" Type="http://schemas.openxmlformats.org/officeDocument/2006/relationships/slideLayout" Target="../slideLayouts/slideLayout317.xml"/><Relationship Id="rId3" Type="http://schemas.openxmlformats.org/officeDocument/2006/relationships/slideLayout" Target="../slideLayouts/slideLayout311.xml"/><Relationship Id="rId6" Type="http://schemas.openxmlformats.org/officeDocument/2006/relationships/slideLayout" Target="../slideLayouts/slideLayout3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4" Type="http://schemas.openxmlformats.org/officeDocument/2006/relationships/slideLayout" Target="../slideLayouts/slideLayout26.xml"/><Relationship Id="rId10" Type="http://schemas.openxmlformats.org/officeDocument/2006/relationships/slideLayout" Target="../slideLayouts/slideLayout32.xml"/><Relationship Id="rId5" Type="http://schemas.openxmlformats.org/officeDocument/2006/relationships/slideLayout" Target="../slideLayouts/slideLayout27.xml"/><Relationship Id="rId7" Type="http://schemas.openxmlformats.org/officeDocument/2006/relationships/slideLayout" Target="../slideLayouts/slideLayout29.xml"/><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9" Type="http://schemas.openxmlformats.org/officeDocument/2006/relationships/slideLayout" Target="../slideLayouts/slideLayout31.xml"/><Relationship Id="rId3" Type="http://schemas.openxmlformats.org/officeDocument/2006/relationships/slideLayout" Target="../slideLayouts/slideLayout25.xml"/><Relationship Id="rId6"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4" Type="http://schemas.openxmlformats.org/officeDocument/2006/relationships/slideLayout" Target="../slideLayouts/slideLayout37.xml"/><Relationship Id="rId10" Type="http://schemas.openxmlformats.org/officeDocument/2006/relationships/slideLayout" Target="../slideLayouts/slideLayout43.xml"/><Relationship Id="rId5" Type="http://schemas.openxmlformats.org/officeDocument/2006/relationships/slideLayout" Target="../slideLayouts/slideLayout38.xml"/><Relationship Id="rId7" Type="http://schemas.openxmlformats.org/officeDocument/2006/relationships/slideLayout" Target="../slideLayouts/slideLayout40.xml"/><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9" Type="http://schemas.openxmlformats.org/officeDocument/2006/relationships/slideLayout" Target="../slideLayouts/slideLayout42.xml"/><Relationship Id="rId3" Type="http://schemas.openxmlformats.org/officeDocument/2006/relationships/slideLayout" Target="../slideLayouts/slideLayout36.xml"/><Relationship Id="rId6"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4" Type="http://schemas.openxmlformats.org/officeDocument/2006/relationships/slideLayout" Target="../slideLayouts/slideLayout48.xml"/><Relationship Id="rId10" Type="http://schemas.openxmlformats.org/officeDocument/2006/relationships/slideLayout" Target="../slideLayouts/slideLayout54.xml"/><Relationship Id="rId5" Type="http://schemas.openxmlformats.org/officeDocument/2006/relationships/slideLayout" Target="../slideLayouts/slideLayout49.xml"/><Relationship Id="rId7" Type="http://schemas.openxmlformats.org/officeDocument/2006/relationships/slideLayout" Target="../slideLayouts/slideLayout51.xml"/><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9" Type="http://schemas.openxmlformats.org/officeDocument/2006/relationships/slideLayout" Target="../slideLayouts/slideLayout53.xml"/><Relationship Id="rId3" Type="http://schemas.openxmlformats.org/officeDocument/2006/relationships/slideLayout" Target="../slideLayouts/slideLayout47.xml"/><Relationship Id="rId6" Type="http://schemas.openxmlformats.org/officeDocument/2006/relationships/slideLayout" Target="../slideLayouts/slideLayout5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4" Type="http://schemas.openxmlformats.org/officeDocument/2006/relationships/slideLayout" Target="../slideLayouts/slideLayout59.xml"/><Relationship Id="rId10" Type="http://schemas.openxmlformats.org/officeDocument/2006/relationships/slideLayout" Target="../slideLayouts/slideLayout65.xml"/><Relationship Id="rId5" Type="http://schemas.openxmlformats.org/officeDocument/2006/relationships/slideLayout" Target="../slideLayouts/slideLayout60.xml"/><Relationship Id="rId7" Type="http://schemas.openxmlformats.org/officeDocument/2006/relationships/slideLayout" Target="../slideLayouts/slideLayout62.xml"/><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9" Type="http://schemas.openxmlformats.org/officeDocument/2006/relationships/slideLayout" Target="../slideLayouts/slideLayout64.xml"/><Relationship Id="rId3" Type="http://schemas.openxmlformats.org/officeDocument/2006/relationships/slideLayout" Target="../slideLayouts/slideLayout58.xml"/><Relationship Id="rId6" Type="http://schemas.openxmlformats.org/officeDocument/2006/relationships/slideLayout" Target="../slideLayouts/slideLayout6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4" Type="http://schemas.openxmlformats.org/officeDocument/2006/relationships/slideLayout" Target="../slideLayouts/slideLayout70.xml"/><Relationship Id="rId10" Type="http://schemas.openxmlformats.org/officeDocument/2006/relationships/slideLayout" Target="../slideLayouts/slideLayout76.xml"/><Relationship Id="rId5" Type="http://schemas.openxmlformats.org/officeDocument/2006/relationships/slideLayout" Target="../slideLayouts/slideLayout71.xml"/><Relationship Id="rId7" Type="http://schemas.openxmlformats.org/officeDocument/2006/relationships/slideLayout" Target="../slideLayouts/slideLayout73.xml"/><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9" Type="http://schemas.openxmlformats.org/officeDocument/2006/relationships/slideLayout" Target="../slideLayouts/slideLayout75.xml"/><Relationship Id="rId3" Type="http://schemas.openxmlformats.org/officeDocument/2006/relationships/slideLayout" Target="../slideLayouts/slideLayout69.xml"/><Relationship Id="rId6" Type="http://schemas.openxmlformats.org/officeDocument/2006/relationships/slideLayout" Target="../slideLayouts/slideLayout7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4" Type="http://schemas.openxmlformats.org/officeDocument/2006/relationships/slideLayout" Target="../slideLayouts/slideLayout81.xml"/><Relationship Id="rId10" Type="http://schemas.openxmlformats.org/officeDocument/2006/relationships/slideLayout" Target="../slideLayouts/slideLayout87.xml"/><Relationship Id="rId5" Type="http://schemas.openxmlformats.org/officeDocument/2006/relationships/slideLayout" Target="../slideLayouts/slideLayout82.xml"/><Relationship Id="rId7" Type="http://schemas.openxmlformats.org/officeDocument/2006/relationships/slideLayout" Target="../slideLayouts/slideLayout84.xml"/><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9" Type="http://schemas.openxmlformats.org/officeDocument/2006/relationships/slideLayout" Target="../slideLayouts/slideLayout86.xml"/><Relationship Id="rId3" Type="http://schemas.openxmlformats.org/officeDocument/2006/relationships/slideLayout" Target="../slideLayouts/slideLayout80.xml"/><Relationship Id="rId6" Type="http://schemas.openxmlformats.org/officeDocument/2006/relationships/slideLayout" Target="../slideLayouts/slideLayout8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4" Type="http://schemas.openxmlformats.org/officeDocument/2006/relationships/slideLayout" Target="../slideLayouts/slideLayout92.xml"/><Relationship Id="rId10" Type="http://schemas.openxmlformats.org/officeDocument/2006/relationships/slideLayout" Target="../slideLayouts/slideLayout98.xml"/><Relationship Id="rId5" Type="http://schemas.openxmlformats.org/officeDocument/2006/relationships/slideLayout" Target="../slideLayouts/slideLayout93.xml"/><Relationship Id="rId7" Type="http://schemas.openxmlformats.org/officeDocument/2006/relationships/slideLayout" Target="../slideLayouts/slideLayout95.xml"/><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9" Type="http://schemas.openxmlformats.org/officeDocument/2006/relationships/slideLayout" Target="../slideLayouts/slideLayout97.xml"/><Relationship Id="rId3" Type="http://schemas.openxmlformats.org/officeDocument/2006/relationships/slideLayout" Target="../slideLayouts/slideLayout91.xml"/><Relationship Id="rId6" Type="http://schemas.openxmlformats.org/officeDocument/2006/relationships/slideLayout" Target="../slideLayouts/slideLayout9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5902" r:id="rId1"/>
    <p:sldLayoutId id="2147485903" r:id="rId2"/>
    <p:sldLayoutId id="2147485904" r:id="rId3"/>
    <p:sldLayoutId id="2147485905" r:id="rId4"/>
    <p:sldLayoutId id="2147485906" r:id="rId5"/>
    <p:sldLayoutId id="2147485907" r:id="rId6"/>
    <p:sldLayoutId id="2147485908" r:id="rId7"/>
    <p:sldLayoutId id="2147485909" r:id="rId8"/>
    <p:sldLayoutId id="2147485910" r:id="rId9"/>
    <p:sldLayoutId id="2147485911" r:id="rId10"/>
    <p:sldLayoutId id="2147485912" r:id="rId11"/>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446189"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1pPr>
      <a:lvl2pPr marL="66928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2pPr>
      <a:lvl3pPr marL="892377"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3pPr>
      <a:lvl4pPr marL="1115470"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4pPr>
      <a:lvl5pPr marL="133856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5pPr>
      <a:lvl6pPr marL="1568033"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6pPr>
      <a:lvl7pPr marL="179749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7pPr>
      <a:lvl8pPr marL="202696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8pPr>
      <a:lvl9pPr marL="2256436"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1" name="Text Box 1"/>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890B5B7C-9D4A-C247-BCC8-40B435AC448B}"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001" r:id="rId1"/>
    <p:sldLayoutId id="2147486002" r:id="rId2"/>
    <p:sldLayoutId id="2147486003" r:id="rId3"/>
    <p:sldLayoutId id="2147486004" r:id="rId4"/>
    <p:sldLayoutId id="2147486005" r:id="rId5"/>
    <p:sldLayoutId id="2147486006" r:id="rId6"/>
    <p:sldLayoutId id="2147486007" r:id="rId7"/>
    <p:sldLayoutId id="2147486008" r:id="rId8"/>
    <p:sldLayoutId id="2147486009" r:id="rId9"/>
    <p:sldLayoutId id="2147486010" r:id="rId10"/>
    <p:sldLayoutId id="2147486011"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446189"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1pPr>
      <a:lvl2pPr marL="66928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2pPr>
      <a:lvl3pPr marL="892377"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3pPr>
      <a:lvl4pPr marL="1115470"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4pPr>
      <a:lvl5pPr marL="133856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5pPr>
      <a:lvl6pPr marL="1568033"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6pPr>
      <a:lvl7pPr marL="179749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7pPr>
      <a:lvl8pPr marL="202696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8pPr>
      <a:lvl9pPr marL="2256436"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11267" name="Rectangle 2"/>
          <p:cNvSpPr>
            <a:spLocks noGrp="1" noChangeArrowheads="1"/>
          </p:cNvSpPr>
          <p:nvPr>
            <p:ph type="body" idx="1"/>
          </p:nvPr>
        </p:nvSpPr>
        <p:spPr bwMode="auto">
          <a:xfrm>
            <a:off x="669729" y="1297782"/>
            <a:ext cx="2658814" cy="267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CF5F60CB-E7E2-B74E-A89A-77249849F39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012" r:id="rId1"/>
    <p:sldLayoutId id="2147486013" r:id="rId2"/>
    <p:sldLayoutId id="2147486014" r:id="rId3"/>
    <p:sldLayoutId id="2147486015" r:id="rId4"/>
    <p:sldLayoutId id="2147486016" r:id="rId5"/>
    <p:sldLayoutId id="2147486017" r:id="rId6"/>
    <p:sldLayoutId id="2147486018" r:id="rId7"/>
    <p:sldLayoutId id="2147486019" r:id="rId8"/>
    <p:sldLayoutId id="2147486020" r:id="rId9"/>
    <p:sldLayoutId id="2147486021" r:id="rId10"/>
    <p:sldLayoutId id="2147486022"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381649"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1pPr>
      <a:lvl2pPr marL="604745"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2pPr>
      <a:lvl3pPr marL="82783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3pPr>
      <a:lvl4pPr marL="1050933"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4pPr>
      <a:lvl5pPr marL="127402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5pPr>
      <a:lvl6pPr marL="1503497"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6pPr>
      <a:lvl7pPr marL="1732963"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7pPr>
      <a:lvl8pPr marL="1962434"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8pPr>
      <a:lvl9pPr marL="2191899"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Century Gothic" charset="0"/>
              </a:rPr>
              <a:t>Click to edit Master title style</a:t>
            </a:r>
          </a:p>
        </p:txBody>
      </p:sp>
      <p:sp>
        <p:nvSpPr>
          <p:cNvPr id="12291" name="Rectangle 2"/>
          <p:cNvSpPr>
            <a:spLocks noGrp="1" noChangeArrowheads="1"/>
          </p:cNvSpPr>
          <p:nvPr>
            <p:ph type="body" idx="1"/>
          </p:nvPr>
        </p:nvSpPr>
        <p:spPr bwMode="auto">
          <a:xfrm>
            <a:off x="669732" y="1297782"/>
            <a:ext cx="5518547" cy="267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Century Gothic" charset="0"/>
              </a:rPr>
              <a:t>Click to edit Master text styles</a:t>
            </a:r>
          </a:p>
          <a:p>
            <a:pPr lvl="1"/>
            <a:r>
              <a:rPr lang="en-US">
                <a:sym typeface="Century Gothic" charset="0"/>
              </a:rPr>
              <a:t>Second level</a:t>
            </a:r>
          </a:p>
          <a:p>
            <a:pPr lvl="2"/>
            <a:r>
              <a:rPr lang="en-US">
                <a:sym typeface="Century Gothic" charset="0"/>
              </a:rPr>
              <a:t>Third level</a:t>
            </a:r>
          </a:p>
          <a:p>
            <a:pPr lvl="3"/>
            <a:r>
              <a:rPr lang="en-US">
                <a:sym typeface="Century Gothic" charset="0"/>
              </a:rPr>
              <a:t>Fourth level</a:t>
            </a:r>
          </a:p>
          <a:p>
            <a:pPr lvl="4"/>
            <a:r>
              <a:rPr lang="en-US">
                <a:sym typeface="Century Gothic" charset="0"/>
              </a:rPr>
              <a:t>Fifth level</a:t>
            </a:r>
          </a:p>
        </p:txBody>
      </p:sp>
      <p:sp>
        <p:nvSpPr>
          <p:cNvPr id="2"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明朝 ProN W3" charset="0"/>
                <a:cs typeface="ヒラギノ明朝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A6AE0AD4-C211-CB4F-8CAE-B65F059370E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023" r:id="rId1"/>
    <p:sldLayoutId id="2147486219" r:id="rId2"/>
    <p:sldLayoutId id="2147486024" r:id="rId3"/>
    <p:sldLayoutId id="2147486025" r:id="rId4"/>
    <p:sldLayoutId id="2147486026" r:id="rId5"/>
    <p:sldLayoutId id="2147486027" r:id="rId6"/>
    <p:sldLayoutId id="2147486028" r:id="rId7"/>
    <p:sldLayoutId id="2147486029" r:id="rId8"/>
    <p:sldLayoutId id="2147486030" r:id="rId9"/>
    <p:sldLayoutId id="2147486031" r:id="rId10"/>
    <p:sldLayoutId id="2147486032" r:id="rId11"/>
  </p:sldLayoutIdLst>
  <p:transition xmlns:p14="http://schemas.microsoft.com/office/powerpoint/2010/main"/>
  <p:hf hdr="0" ftr="0" dt="0"/>
  <p:txStyles>
    <p:titleStyle>
      <a:lvl1pPr algn="ctr" rtl="0" eaLnBrk="0" fontAlgn="base" hangingPunct="0">
        <a:spcBef>
          <a:spcPct val="0"/>
        </a:spcBef>
        <a:spcAft>
          <a:spcPct val="0"/>
        </a:spcAft>
        <a:defRPr sz="2400">
          <a:solidFill>
            <a:schemeClr val="tx1"/>
          </a:solidFill>
          <a:latin typeface="+mj-lt"/>
          <a:ea typeface="+mj-ea"/>
          <a:cs typeface="+mj-cs"/>
          <a:sym typeface="Century Gothic" charset="0"/>
        </a:defRPr>
      </a:lvl1pPr>
      <a:lvl2pPr algn="ctr"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2pPr>
      <a:lvl3pPr algn="ctr"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3pPr>
      <a:lvl4pPr algn="ctr"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4pPr>
      <a:lvl5pPr algn="ctr"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5pPr>
      <a:lvl6pPr marL="229467" algn="ctr"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6pPr>
      <a:lvl7pPr marL="458937" algn="ctr"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7pPr>
      <a:lvl8pPr marL="688405" algn="ctr"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8pPr>
      <a:lvl9pPr marL="917873" algn="ctr"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9pPr>
    </p:titleStyle>
    <p:bodyStyle>
      <a:lvl1pPr marL="381649" indent="-247793" algn="l" rtl="0" eaLnBrk="0" fontAlgn="base" hangingPunct="0">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1pPr>
      <a:lvl2pPr marL="604745" indent="-247793" algn="l" rtl="0" eaLnBrk="0" fontAlgn="base" hangingPunct="0">
        <a:spcBef>
          <a:spcPts val="1908"/>
        </a:spcBef>
        <a:spcAft>
          <a:spcPct val="0"/>
        </a:spcAft>
        <a:buSzPct val="171000"/>
        <a:buFont typeface="Century Gothic" charset="0"/>
        <a:buChar char="‣"/>
        <a:defRPr sz="1600">
          <a:solidFill>
            <a:schemeClr val="tx1"/>
          </a:solidFill>
          <a:latin typeface="+mn-lt"/>
          <a:ea typeface="+mn-ea"/>
          <a:cs typeface="+mn-cs"/>
          <a:sym typeface="Century Gothic" charset="0"/>
        </a:defRPr>
      </a:lvl2pPr>
      <a:lvl3pPr marL="827836" indent="-247793" algn="l" rtl="0" eaLnBrk="0" fontAlgn="base" hangingPunct="0">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3pPr>
      <a:lvl4pPr marL="1050933" indent="-247793" algn="l" rtl="0" eaLnBrk="0" fontAlgn="base" hangingPunct="0">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4pPr>
      <a:lvl5pPr marL="1274026" indent="-247793" algn="l" rtl="0" eaLnBrk="0" fontAlgn="base" hangingPunct="0">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5pPr>
      <a:lvl6pPr marL="1503497" indent="-247793" algn="l" rtl="0" eaLnBrk="1" fontAlgn="base" hangingPunct="1">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6pPr>
      <a:lvl7pPr marL="1732963" indent="-247793" algn="l" rtl="0" eaLnBrk="1" fontAlgn="base" hangingPunct="1">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7pPr>
      <a:lvl8pPr marL="1962434" indent="-247793" algn="l" rtl="0" eaLnBrk="1" fontAlgn="base" hangingPunct="1">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8pPr>
      <a:lvl9pPr marL="2191899" indent="-247793" algn="l" rtl="0" eaLnBrk="1" fontAlgn="base" hangingPunct="1">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13315" name="Rectangle 2"/>
          <p:cNvSpPr>
            <a:spLocks noGrp="1" noChangeArrowheads="1"/>
          </p:cNvSpPr>
          <p:nvPr>
            <p:ph type="body" idx="1"/>
          </p:nvPr>
        </p:nvSpPr>
        <p:spPr bwMode="auto">
          <a:xfrm>
            <a:off x="4098732" y="1297782"/>
            <a:ext cx="2089547" cy="267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5708AD1E-4C58-D54F-B1F4-C715D7935E8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033" r:id="rId1"/>
    <p:sldLayoutId id="2147486034" r:id="rId2"/>
    <p:sldLayoutId id="2147486035" r:id="rId3"/>
    <p:sldLayoutId id="2147486036" r:id="rId4"/>
    <p:sldLayoutId id="2147486037" r:id="rId5"/>
    <p:sldLayoutId id="2147486038" r:id="rId6"/>
    <p:sldLayoutId id="2147486039" r:id="rId7"/>
    <p:sldLayoutId id="2147486040" r:id="rId8"/>
    <p:sldLayoutId id="2147486041" r:id="rId9"/>
    <p:sldLayoutId id="2147486042" r:id="rId10"/>
    <p:sldLayoutId id="2147486043"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381649"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1pPr>
      <a:lvl2pPr marL="604745"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2pPr>
      <a:lvl3pPr marL="82783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3pPr>
      <a:lvl4pPr marL="1050933"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4pPr>
      <a:lvl5pPr marL="127402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5pPr>
      <a:lvl6pPr marL="1503497"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6pPr>
      <a:lvl7pPr marL="1732963"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7pPr>
      <a:lvl8pPr marL="1962434"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8pPr>
      <a:lvl9pPr marL="2191899"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14339" name="Rectangle 2"/>
          <p:cNvSpPr>
            <a:spLocks noGrp="1" noChangeArrowheads="1"/>
          </p:cNvSpPr>
          <p:nvPr>
            <p:ph type="body" idx="1"/>
          </p:nvPr>
        </p:nvSpPr>
        <p:spPr bwMode="auto">
          <a:xfrm>
            <a:off x="669729" y="1297782"/>
            <a:ext cx="2658814" cy="267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31B7EB5E-DA21-CF4B-B7EE-1A0DCD351421}"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044" r:id="rId1"/>
    <p:sldLayoutId id="2147486045" r:id="rId2"/>
    <p:sldLayoutId id="2147486046" r:id="rId3"/>
    <p:sldLayoutId id="2147486047" r:id="rId4"/>
    <p:sldLayoutId id="2147486048" r:id="rId5"/>
    <p:sldLayoutId id="2147486049" r:id="rId6"/>
    <p:sldLayoutId id="2147486050" r:id="rId7"/>
    <p:sldLayoutId id="2147486051" r:id="rId8"/>
    <p:sldLayoutId id="2147486052" r:id="rId9"/>
    <p:sldLayoutId id="2147486053" r:id="rId10"/>
    <p:sldLayoutId id="2147486054"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381649"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1pPr>
      <a:lvl2pPr marL="604745"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2pPr>
      <a:lvl3pPr marL="82783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3pPr>
      <a:lvl4pPr marL="1050933"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4pPr>
      <a:lvl5pPr marL="127402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5pPr>
      <a:lvl6pPr marL="1503497"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6pPr>
      <a:lvl7pPr marL="1732963"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7pPr>
      <a:lvl8pPr marL="1962434"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8pPr>
      <a:lvl9pPr marL="2191899"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6055" r:id="rId1"/>
    <p:sldLayoutId id="2147486056" r:id="rId2"/>
    <p:sldLayoutId id="2147486057" r:id="rId3"/>
    <p:sldLayoutId id="2147486058" r:id="rId4"/>
    <p:sldLayoutId id="2147486059" r:id="rId5"/>
    <p:sldLayoutId id="2147486060" r:id="rId6"/>
    <p:sldLayoutId id="2147486061" r:id="rId7"/>
    <p:sldLayoutId id="2147486062" r:id="rId8"/>
    <p:sldLayoutId id="2147486063" r:id="rId9"/>
    <p:sldLayoutId id="2147486064" r:id="rId10"/>
    <p:sldLayoutId id="2147486065" r:id="rId11"/>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446189"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1pPr>
      <a:lvl2pPr marL="66928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2pPr>
      <a:lvl3pPr marL="892377"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3pPr>
      <a:lvl4pPr marL="1115470"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4pPr>
      <a:lvl5pPr marL="133856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5pPr>
      <a:lvl6pPr marL="1568033"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6pPr>
      <a:lvl7pPr marL="179749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7pPr>
      <a:lvl8pPr marL="202696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8pPr>
      <a:lvl9pPr marL="2256436"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6066" r:id="rId1"/>
    <p:sldLayoutId id="2147486067" r:id="rId2"/>
    <p:sldLayoutId id="2147486068" r:id="rId3"/>
    <p:sldLayoutId id="2147486069" r:id="rId4"/>
    <p:sldLayoutId id="2147486070" r:id="rId5"/>
    <p:sldLayoutId id="2147486071" r:id="rId6"/>
    <p:sldLayoutId id="2147486072" r:id="rId7"/>
    <p:sldLayoutId id="2147486073" r:id="rId8"/>
    <p:sldLayoutId id="2147486074" r:id="rId9"/>
    <p:sldLayoutId id="2147486075" r:id="rId10"/>
    <p:sldLayoutId id="2147486076" r:id="rId11"/>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446189"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1pPr>
      <a:lvl2pPr marL="66928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2pPr>
      <a:lvl3pPr marL="892377"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3pPr>
      <a:lvl4pPr marL="1115470"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4pPr>
      <a:lvl5pPr marL="133856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5pPr>
      <a:lvl6pPr marL="1568033"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6pPr>
      <a:lvl7pPr marL="179749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7pPr>
      <a:lvl8pPr marL="202696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8pPr>
      <a:lvl9pPr marL="2256436"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669732" y="119068"/>
            <a:ext cx="5518547" cy="72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Century Gothic" charset="0"/>
              </a:rPr>
              <a:t>Click to edit Master title style</a:t>
            </a:r>
          </a:p>
        </p:txBody>
      </p:sp>
      <p:sp>
        <p:nvSpPr>
          <p:cNvPr id="17411" name="Rectangle 2"/>
          <p:cNvSpPr>
            <a:spLocks noGrp="1" noChangeArrowheads="1"/>
          </p:cNvSpPr>
          <p:nvPr>
            <p:ph type="body" idx="1"/>
          </p:nvPr>
        </p:nvSpPr>
        <p:spPr bwMode="auto">
          <a:xfrm>
            <a:off x="669732" y="904876"/>
            <a:ext cx="5518547"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Century Gothic" charset="0"/>
              </a:rPr>
              <a:t>Click to edit Master text styles</a:t>
            </a:r>
          </a:p>
          <a:p>
            <a:pPr lvl="1"/>
            <a:r>
              <a:rPr lang="en-US">
                <a:sym typeface="Century Gothic" charset="0"/>
              </a:rPr>
              <a:t>Second level</a:t>
            </a:r>
          </a:p>
          <a:p>
            <a:pPr lvl="2"/>
            <a:r>
              <a:rPr lang="en-US">
                <a:sym typeface="Century Gothic" charset="0"/>
              </a:rPr>
              <a:t>Third level</a:t>
            </a:r>
          </a:p>
          <a:p>
            <a:pPr lvl="3"/>
            <a:r>
              <a:rPr lang="en-US">
                <a:sym typeface="Century Gothic" charset="0"/>
              </a:rPr>
              <a:t>Fourth level</a:t>
            </a:r>
          </a:p>
          <a:p>
            <a:pPr lvl="4"/>
            <a:r>
              <a:rPr lang="en-US">
                <a:sym typeface="Century Gothic" charset="0"/>
              </a:rPr>
              <a:t>Fifth level</a:t>
            </a:r>
          </a:p>
        </p:txBody>
      </p:sp>
      <p:sp>
        <p:nvSpPr>
          <p:cNvPr id="2051" name="Text Box 3"/>
          <p:cNvSpPr txBox="1">
            <a:spLocks noGrp="1" noChangeArrowheads="1"/>
          </p:cNvSpPr>
          <p:nvPr>
            <p:ph type="sldNum" sz="quarter" idx="4"/>
          </p:nvPr>
        </p:nvSpPr>
        <p:spPr bwMode="auto">
          <a:xfrm>
            <a:off x="6402588" y="4214817"/>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明朝 ProN W3" charset="0"/>
                <a:cs typeface="ヒラギノ明朝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06801B96-47F5-FF4C-8282-EC9F8DAAB88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077" r:id="rId1"/>
    <p:sldLayoutId id="2147486078" r:id="rId2"/>
    <p:sldLayoutId id="2147486079" r:id="rId3"/>
    <p:sldLayoutId id="2147486080" r:id="rId4"/>
    <p:sldLayoutId id="2147486081" r:id="rId5"/>
    <p:sldLayoutId id="2147486082" r:id="rId6"/>
    <p:sldLayoutId id="2147486083" r:id="rId7"/>
    <p:sldLayoutId id="2147486084" r:id="rId8"/>
    <p:sldLayoutId id="2147486085" r:id="rId9"/>
    <p:sldLayoutId id="2147486086" r:id="rId10"/>
    <p:sldLayoutId id="2147486087" r:id="rId11"/>
  </p:sldLayoutIdLst>
  <p:transition xmlns:p14="http://schemas.microsoft.com/office/powerpoint/2010/main"/>
  <p:hf hdr="0" ftr="0" dt="0"/>
  <p:txStyles>
    <p:titleStyle>
      <a:lvl1pPr algn="l" rtl="0" eaLnBrk="0" fontAlgn="base" hangingPunct="0">
        <a:spcBef>
          <a:spcPct val="0"/>
        </a:spcBef>
        <a:spcAft>
          <a:spcPct val="0"/>
        </a:spcAft>
        <a:defRPr sz="2400">
          <a:solidFill>
            <a:schemeClr val="tx1"/>
          </a:solidFill>
          <a:latin typeface="+mj-lt"/>
          <a:ea typeface="+mj-ea"/>
          <a:cs typeface="+mj-cs"/>
          <a:sym typeface="Century Gothic" charset="0"/>
        </a:defRPr>
      </a:lvl1pPr>
      <a:lvl2pPr algn="l"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2pPr>
      <a:lvl3pPr algn="l"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3pPr>
      <a:lvl4pPr algn="l"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4pPr>
      <a:lvl5pPr algn="l"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5pPr>
      <a:lvl6pPr marL="229467" algn="l"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6pPr>
      <a:lvl7pPr marL="458937" algn="l"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7pPr>
      <a:lvl8pPr marL="688405" algn="l"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8pPr>
      <a:lvl9pPr marL="917873" algn="l"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9pPr>
    </p:titleStyle>
    <p:bodyStyle>
      <a:lvl1pPr marL="286833"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1pPr>
      <a:lvl2pPr marL="420694"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2pPr>
      <a:lvl3pPr marL="580043"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3pPr>
      <a:lvl4pPr marL="739397"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4pPr>
      <a:lvl5pPr marL="898750"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5pPr>
      <a:lvl6pPr marL="1128220"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6pPr>
      <a:lvl7pPr marL="1357686"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7pPr>
      <a:lvl8pPr marL="1587157"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8pPr>
      <a:lvl9pPr marL="1816623"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669732" y="1393032"/>
            <a:ext cx="5518547"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3074" name="Text Box 2"/>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FDF3C988-24FF-FD4C-A95C-4F76EB1ED7D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088" r:id="rId1"/>
    <p:sldLayoutId id="2147486089" r:id="rId2"/>
    <p:sldLayoutId id="2147486090" r:id="rId3"/>
    <p:sldLayoutId id="2147486091" r:id="rId4"/>
    <p:sldLayoutId id="2147486092" r:id="rId5"/>
    <p:sldLayoutId id="2147486093" r:id="rId6"/>
    <p:sldLayoutId id="2147486094" r:id="rId7"/>
    <p:sldLayoutId id="2147486095" r:id="rId8"/>
    <p:sldLayoutId id="2147486096" r:id="rId9"/>
    <p:sldLayoutId id="2147486097" r:id="rId10"/>
    <p:sldLayoutId id="2147486098"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8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8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8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8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8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8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8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8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8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body" idx="1"/>
          </p:nvPr>
        </p:nvSpPr>
        <p:spPr bwMode="auto">
          <a:xfrm>
            <a:off x="669732" y="2357438"/>
            <a:ext cx="5518547" cy="529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Century Gothic" charset="0"/>
              </a:rPr>
              <a:t>Click to edit Master text styles</a:t>
            </a:r>
          </a:p>
          <a:p>
            <a:pPr lvl="1"/>
            <a:r>
              <a:rPr lang="en-US">
                <a:sym typeface="Century Gothic" charset="0"/>
              </a:rPr>
              <a:t>Second level</a:t>
            </a:r>
          </a:p>
          <a:p>
            <a:pPr lvl="2"/>
            <a:r>
              <a:rPr lang="en-US">
                <a:sym typeface="Century Gothic" charset="0"/>
              </a:rPr>
              <a:t>Third level</a:t>
            </a:r>
          </a:p>
          <a:p>
            <a:pPr lvl="3"/>
            <a:r>
              <a:rPr lang="en-US">
                <a:sym typeface="Century Gothic" charset="0"/>
              </a:rPr>
              <a:t>Fourth level</a:t>
            </a:r>
          </a:p>
          <a:p>
            <a:pPr lvl="4"/>
            <a:r>
              <a:rPr lang="en-US">
                <a:sym typeface="Century Gothic" charset="0"/>
              </a:rPr>
              <a:t>Fifth level</a:t>
            </a:r>
          </a:p>
        </p:txBody>
      </p:sp>
      <p:sp>
        <p:nvSpPr>
          <p:cNvPr id="19459" name="Rectangle 2"/>
          <p:cNvSpPr>
            <a:spLocks noGrp="1" noChangeArrowheads="1"/>
          </p:cNvSpPr>
          <p:nvPr>
            <p:ph type="title"/>
          </p:nvPr>
        </p:nvSpPr>
        <p:spPr bwMode="auto">
          <a:xfrm>
            <a:off x="669732" y="767958"/>
            <a:ext cx="551854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Century Gothic" charset="0"/>
              </a:rPr>
              <a:t>Click to edit Master title style</a:t>
            </a:r>
          </a:p>
        </p:txBody>
      </p:sp>
    </p:spTree>
  </p:cSld>
  <p:clrMap bg1="lt1" tx1="dk1" bg2="lt2" tx2="dk2" accent1="accent1" accent2="accent2" accent3="accent3" accent4="accent4" accent5="accent5" accent6="accent6" hlink="hlink" folHlink="folHlink"/>
  <p:sldLayoutIdLst>
    <p:sldLayoutId id="2147486099" r:id="rId1"/>
    <p:sldLayoutId id="2147486100" r:id="rId2"/>
    <p:sldLayoutId id="2147486101" r:id="rId3"/>
    <p:sldLayoutId id="2147486102" r:id="rId4"/>
    <p:sldLayoutId id="2147486103" r:id="rId5"/>
    <p:sldLayoutId id="2147486104" r:id="rId6"/>
    <p:sldLayoutId id="2147486105" r:id="rId7"/>
    <p:sldLayoutId id="2147486106" r:id="rId8"/>
    <p:sldLayoutId id="2147486107" r:id="rId9"/>
    <p:sldLayoutId id="2147486108" r:id="rId10"/>
    <p:sldLayoutId id="2147486109" r:id="rId11"/>
  </p:sldLayoutIdLst>
  <p:transition xmlns:p14="http://schemas.microsoft.com/office/powerpoint/2010/main"/>
  <p:txStyles>
    <p:titleStyle>
      <a:lvl1pPr algn="ctr" rtl="0" eaLnBrk="0" fontAlgn="base" hangingPunct="0">
        <a:spcBef>
          <a:spcPct val="0"/>
        </a:spcBef>
        <a:spcAft>
          <a:spcPct val="0"/>
        </a:spcAft>
        <a:defRPr sz="3200">
          <a:solidFill>
            <a:schemeClr val="tx1"/>
          </a:solidFill>
          <a:latin typeface="+mj-lt"/>
          <a:ea typeface="+mj-ea"/>
          <a:cs typeface="+mj-cs"/>
          <a:sym typeface="Century Gothic" charset="0"/>
        </a:defRPr>
      </a:lvl1pPr>
      <a:lvl2pPr algn="ctr" rtl="0" eaLnBrk="0" fontAlgn="base" hangingPunct="0">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2pPr>
      <a:lvl3pPr algn="ctr" rtl="0" eaLnBrk="0" fontAlgn="base" hangingPunct="0">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3pPr>
      <a:lvl4pPr algn="ctr" rtl="0" eaLnBrk="0" fontAlgn="base" hangingPunct="0">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4pPr>
      <a:lvl5pPr algn="ctr" rtl="0" eaLnBrk="0" fontAlgn="base" hangingPunct="0">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5pPr>
      <a:lvl6pPr marL="229467" algn="ctr" rtl="0" eaLnBrk="1" fontAlgn="base" hangingPunct="1">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6pPr>
      <a:lvl7pPr marL="458937" algn="ctr" rtl="0" eaLnBrk="1" fontAlgn="base" hangingPunct="1">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7pPr>
      <a:lvl8pPr marL="688405" algn="ctr" rtl="0" eaLnBrk="1" fontAlgn="base" hangingPunct="1">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8pPr>
      <a:lvl9pPr marL="917873" algn="ctr" rtl="0" eaLnBrk="1" fontAlgn="base" hangingPunct="1">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9pPr>
    </p:titleStyle>
    <p:bodyStyle>
      <a:lvl1pPr marL="172104" indent="-172104" algn="ctr" rtl="0" eaLnBrk="0" fontAlgn="base" hangingPunct="0">
        <a:spcBef>
          <a:spcPct val="0"/>
        </a:spcBef>
        <a:spcAft>
          <a:spcPct val="0"/>
        </a:spcAft>
        <a:defRPr sz="1800">
          <a:solidFill>
            <a:schemeClr val="tx1"/>
          </a:solidFill>
          <a:latin typeface="+mn-lt"/>
          <a:ea typeface="+mn-ea"/>
          <a:cs typeface="+mn-cs"/>
          <a:sym typeface="Century Gothic" charset="0"/>
        </a:defRPr>
      </a:lvl1pPr>
      <a:lvl2pPr marL="372885" indent="-143419" algn="ctr" rtl="0" eaLnBrk="0" fontAlgn="base" hangingPunct="0">
        <a:spcBef>
          <a:spcPct val="0"/>
        </a:spcBef>
        <a:spcAft>
          <a:spcPct val="0"/>
        </a:spcAft>
        <a:defRPr sz="1800">
          <a:solidFill>
            <a:schemeClr val="tx1"/>
          </a:solidFill>
          <a:latin typeface="+mn-lt"/>
          <a:ea typeface="+mn-ea"/>
          <a:cs typeface="+mn-cs"/>
          <a:sym typeface="Century Gothic" charset="0"/>
        </a:defRPr>
      </a:lvl2pPr>
      <a:lvl3pPr marL="573670" indent="-114734" algn="ctr" rtl="0" eaLnBrk="0" fontAlgn="base" hangingPunct="0">
        <a:spcBef>
          <a:spcPct val="0"/>
        </a:spcBef>
        <a:spcAft>
          <a:spcPct val="0"/>
        </a:spcAft>
        <a:defRPr sz="1800">
          <a:solidFill>
            <a:schemeClr val="tx1"/>
          </a:solidFill>
          <a:latin typeface="+mn-lt"/>
          <a:ea typeface="+mn-ea"/>
          <a:cs typeface="+mn-cs"/>
          <a:sym typeface="Century Gothic" charset="0"/>
        </a:defRPr>
      </a:lvl3pPr>
      <a:lvl4pPr marL="803138" indent="-114734" algn="ctr" rtl="0" eaLnBrk="0" fontAlgn="base" hangingPunct="0">
        <a:spcBef>
          <a:spcPct val="0"/>
        </a:spcBef>
        <a:spcAft>
          <a:spcPct val="0"/>
        </a:spcAft>
        <a:defRPr sz="1800">
          <a:solidFill>
            <a:schemeClr val="tx1"/>
          </a:solidFill>
          <a:latin typeface="+mn-lt"/>
          <a:ea typeface="+mn-ea"/>
          <a:cs typeface="+mn-cs"/>
          <a:sym typeface="Century Gothic" charset="0"/>
        </a:defRPr>
      </a:lvl4pPr>
      <a:lvl5pPr marL="1032606" indent="-114734" algn="ctr" rtl="0" eaLnBrk="0" fontAlgn="base" hangingPunct="0">
        <a:spcBef>
          <a:spcPct val="0"/>
        </a:spcBef>
        <a:spcAft>
          <a:spcPct val="0"/>
        </a:spcAft>
        <a:defRPr sz="1800">
          <a:solidFill>
            <a:schemeClr val="tx1"/>
          </a:solidFill>
          <a:latin typeface="+mn-lt"/>
          <a:ea typeface="+mn-ea"/>
          <a:cs typeface="+mn-cs"/>
          <a:sym typeface="Century Gothic" charset="0"/>
        </a:defRPr>
      </a:lvl5pPr>
      <a:lvl6pPr marL="229467" algn="ctr" rtl="0" eaLnBrk="1" fontAlgn="base" hangingPunct="1">
        <a:spcBef>
          <a:spcPct val="0"/>
        </a:spcBef>
        <a:spcAft>
          <a:spcPct val="0"/>
        </a:spcAft>
        <a:defRPr sz="1800">
          <a:solidFill>
            <a:schemeClr val="tx1"/>
          </a:solidFill>
          <a:latin typeface="+mn-lt"/>
          <a:ea typeface="+mn-ea"/>
          <a:cs typeface="+mn-cs"/>
          <a:sym typeface="Century Gothic" charset="0"/>
        </a:defRPr>
      </a:lvl6pPr>
      <a:lvl7pPr marL="458937" algn="ctr" rtl="0" eaLnBrk="1" fontAlgn="base" hangingPunct="1">
        <a:spcBef>
          <a:spcPct val="0"/>
        </a:spcBef>
        <a:spcAft>
          <a:spcPct val="0"/>
        </a:spcAft>
        <a:defRPr sz="1800">
          <a:solidFill>
            <a:schemeClr val="tx1"/>
          </a:solidFill>
          <a:latin typeface="+mn-lt"/>
          <a:ea typeface="+mn-ea"/>
          <a:cs typeface="+mn-cs"/>
          <a:sym typeface="Century Gothic" charset="0"/>
        </a:defRPr>
      </a:lvl7pPr>
      <a:lvl8pPr marL="688405" algn="ctr" rtl="0" eaLnBrk="1" fontAlgn="base" hangingPunct="1">
        <a:spcBef>
          <a:spcPct val="0"/>
        </a:spcBef>
        <a:spcAft>
          <a:spcPct val="0"/>
        </a:spcAft>
        <a:defRPr sz="1800">
          <a:solidFill>
            <a:schemeClr val="tx1"/>
          </a:solidFill>
          <a:latin typeface="+mn-lt"/>
          <a:ea typeface="+mn-ea"/>
          <a:cs typeface="+mn-cs"/>
          <a:sym typeface="Century Gothic" charset="0"/>
        </a:defRPr>
      </a:lvl8pPr>
      <a:lvl9pPr marL="917873" algn="ctr" rtl="0" eaLnBrk="1" fontAlgn="base" hangingPunct="1">
        <a:spcBef>
          <a:spcPct val="0"/>
        </a:spcBef>
        <a:spcAft>
          <a:spcPct val="0"/>
        </a:spcAft>
        <a:defRPr sz="1800">
          <a:solidFill>
            <a:schemeClr val="tx1"/>
          </a:solidFill>
          <a:latin typeface="+mn-lt"/>
          <a:ea typeface="+mn-ea"/>
          <a:cs typeface="+mn-cs"/>
          <a:sym typeface="Century Gothic"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69732" y="119068"/>
            <a:ext cx="5518547" cy="72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Century Gothic" charset="0"/>
              </a:rPr>
              <a:t>Click to edit Master title style</a:t>
            </a:r>
          </a:p>
        </p:txBody>
      </p:sp>
      <p:sp>
        <p:nvSpPr>
          <p:cNvPr id="2051" name="Rectangle 2"/>
          <p:cNvSpPr>
            <a:spLocks noGrp="1" noChangeArrowheads="1"/>
          </p:cNvSpPr>
          <p:nvPr>
            <p:ph type="body" idx="1"/>
          </p:nvPr>
        </p:nvSpPr>
        <p:spPr bwMode="auto">
          <a:xfrm>
            <a:off x="669732" y="904876"/>
            <a:ext cx="5518547"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Century Gothic" charset="0"/>
              </a:rPr>
              <a:t>Click to edit Master text styles</a:t>
            </a:r>
          </a:p>
          <a:p>
            <a:pPr lvl="1"/>
            <a:r>
              <a:rPr lang="en-US">
                <a:sym typeface="Century Gothic" charset="0"/>
              </a:rPr>
              <a:t>Second level</a:t>
            </a:r>
          </a:p>
          <a:p>
            <a:pPr lvl="2"/>
            <a:r>
              <a:rPr lang="en-US">
                <a:sym typeface="Century Gothic" charset="0"/>
              </a:rPr>
              <a:t>Third level</a:t>
            </a:r>
          </a:p>
          <a:p>
            <a:pPr lvl="3"/>
            <a:r>
              <a:rPr lang="en-US">
                <a:sym typeface="Century Gothic" charset="0"/>
              </a:rPr>
              <a:t>Fourth level</a:t>
            </a:r>
          </a:p>
          <a:p>
            <a:pPr lvl="4"/>
            <a:r>
              <a:rPr lang="en-US">
                <a:sym typeface="Century Gothic" charset="0"/>
              </a:rPr>
              <a:t>Fifth level</a:t>
            </a:r>
          </a:p>
        </p:txBody>
      </p:sp>
      <p:sp>
        <p:nvSpPr>
          <p:cNvPr id="2" name="Text Box 3"/>
          <p:cNvSpPr txBox="1">
            <a:spLocks noGrp="1" noChangeArrowheads="1"/>
          </p:cNvSpPr>
          <p:nvPr>
            <p:ph type="sldNum" sz="quarter" idx="4"/>
          </p:nvPr>
        </p:nvSpPr>
        <p:spPr bwMode="auto">
          <a:xfrm>
            <a:off x="6402588" y="4214817"/>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明朝 ProN W3" charset="0"/>
                <a:cs typeface="ヒラギノ明朝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499E0F0F-684B-394C-8294-41CB8D214940}"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5913" r:id="rId1"/>
    <p:sldLayoutId id="2147485914" r:id="rId2"/>
    <p:sldLayoutId id="2147485915" r:id="rId3"/>
    <p:sldLayoutId id="2147485916" r:id="rId4"/>
    <p:sldLayoutId id="2147485917" r:id="rId5"/>
    <p:sldLayoutId id="2147485918" r:id="rId6"/>
    <p:sldLayoutId id="2147485919" r:id="rId7"/>
    <p:sldLayoutId id="2147485920" r:id="rId8"/>
    <p:sldLayoutId id="2147485921" r:id="rId9"/>
    <p:sldLayoutId id="2147485922" r:id="rId10"/>
    <p:sldLayoutId id="2147485923" r:id="rId11"/>
  </p:sldLayoutIdLst>
  <p:transition xmlns:p14="http://schemas.microsoft.com/office/powerpoint/2010/main"/>
  <p:hf hdr="0" ftr="0" dt="0"/>
  <p:txStyles>
    <p:titleStyle>
      <a:lvl1pPr algn="l" rtl="0" eaLnBrk="0" fontAlgn="base" hangingPunct="0">
        <a:spcBef>
          <a:spcPct val="0"/>
        </a:spcBef>
        <a:spcAft>
          <a:spcPct val="0"/>
        </a:spcAft>
        <a:defRPr sz="2400">
          <a:solidFill>
            <a:schemeClr val="tx1"/>
          </a:solidFill>
          <a:latin typeface="+mj-lt"/>
          <a:ea typeface="+mj-ea"/>
          <a:cs typeface="+mj-cs"/>
          <a:sym typeface="Century Gothic" charset="0"/>
        </a:defRPr>
      </a:lvl1pPr>
      <a:lvl2pPr algn="l"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2pPr>
      <a:lvl3pPr algn="l"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3pPr>
      <a:lvl4pPr algn="l"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4pPr>
      <a:lvl5pPr algn="l"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5pPr>
      <a:lvl6pPr marL="229467" algn="l"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6pPr>
      <a:lvl7pPr marL="458937" algn="l"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7pPr>
      <a:lvl8pPr marL="688405" algn="l"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8pPr>
      <a:lvl9pPr marL="917873" algn="l"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9pPr>
    </p:titleStyle>
    <p:bodyStyle>
      <a:lvl1pPr marL="286833"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1pPr>
      <a:lvl2pPr marL="420694"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2pPr>
      <a:lvl3pPr marL="580043"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3pPr>
      <a:lvl4pPr marL="739397"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4pPr>
      <a:lvl5pPr marL="898750"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5pPr>
      <a:lvl6pPr marL="1128220"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6pPr>
      <a:lvl7pPr marL="1357686"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7pPr>
      <a:lvl8pPr marL="1587157"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8pPr>
      <a:lvl9pPr marL="1816623"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bwMode="auto">
          <a:xfrm>
            <a:off x="669732" y="3452817"/>
            <a:ext cx="5518547"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5122" name="Text Box 2"/>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5E565415-654D-7B4B-A4D3-867FFE6974F0}"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10" r:id="rId1"/>
    <p:sldLayoutId id="2147486111" r:id="rId2"/>
    <p:sldLayoutId id="2147486112" r:id="rId3"/>
    <p:sldLayoutId id="2147486113" r:id="rId4"/>
    <p:sldLayoutId id="2147486114" r:id="rId5"/>
    <p:sldLayoutId id="2147486115" r:id="rId6"/>
    <p:sldLayoutId id="2147486116" r:id="rId7"/>
    <p:sldLayoutId id="2147486117" r:id="rId8"/>
    <p:sldLayoutId id="2147486118" r:id="rId9"/>
    <p:sldLayoutId id="2147486119" r:id="rId10"/>
    <p:sldLayoutId id="2147486120"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8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8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8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8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8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8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8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8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8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bwMode="auto">
          <a:xfrm>
            <a:off x="669732" y="3452817"/>
            <a:ext cx="5518547"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6146" name="Text Box 2"/>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C48A149E-5CAB-FF4F-BD22-EA991E1048A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21" r:id="rId1"/>
    <p:sldLayoutId id="2147486122" r:id="rId2"/>
    <p:sldLayoutId id="2147486123" r:id="rId3"/>
    <p:sldLayoutId id="2147486124" r:id="rId4"/>
    <p:sldLayoutId id="2147486125" r:id="rId5"/>
    <p:sldLayoutId id="2147486126" r:id="rId6"/>
    <p:sldLayoutId id="2147486127" r:id="rId7"/>
    <p:sldLayoutId id="2147486128" r:id="rId8"/>
    <p:sldLayoutId id="2147486129" r:id="rId9"/>
    <p:sldLayoutId id="2147486130" r:id="rId10"/>
    <p:sldLayoutId id="2147486131"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8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8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8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8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8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8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8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8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8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530" name="Rectangle 1"/>
          <p:cNvSpPr>
            <a:spLocks noGrp="1" noChangeArrowheads="1"/>
          </p:cNvSpPr>
          <p:nvPr>
            <p:ph type="body" idx="1"/>
          </p:nvPr>
        </p:nvSpPr>
        <p:spPr bwMode="auto">
          <a:xfrm>
            <a:off x="334865" y="2244333"/>
            <a:ext cx="309413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2531" name="Rectangle 2"/>
          <p:cNvSpPr>
            <a:spLocks noGrp="1" noChangeArrowheads="1"/>
          </p:cNvSpPr>
          <p:nvPr>
            <p:ph type="title"/>
          </p:nvPr>
        </p:nvSpPr>
        <p:spPr bwMode="auto">
          <a:xfrm>
            <a:off x="334865" y="660802"/>
            <a:ext cx="309413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b" anchorCtr="0" compatLnSpc="1">
            <a:prstTxWarp prst="textNoShape">
              <a:avLst/>
            </a:prstTxWarp>
          </a:bodyPr>
          <a:lstStyle/>
          <a:p>
            <a:pPr lvl="0"/>
            <a:r>
              <a:rPr lang="en-US">
                <a:sym typeface="Gill Sans" charset="0"/>
              </a:rPr>
              <a:t>Click to edit Master title style</a:t>
            </a:r>
          </a:p>
        </p:txBody>
      </p:sp>
      <p:sp>
        <p:nvSpPr>
          <p:cNvPr id="7171"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8B183CA6-20F6-6542-8EA1-A20E5179B30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32" r:id="rId1"/>
    <p:sldLayoutId id="2147486133" r:id="rId2"/>
    <p:sldLayoutId id="2147486134" r:id="rId3"/>
    <p:sldLayoutId id="2147486135" r:id="rId4"/>
    <p:sldLayoutId id="2147486136" r:id="rId5"/>
    <p:sldLayoutId id="2147486137" r:id="rId6"/>
    <p:sldLayoutId id="2147486138" r:id="rId7"/>
    <p:sldLayoutId id="2147486139" r:id="rId8"/>
    <p:sldLayoutId id="2147486140" r:id="rId9"/>
    <p:sldLayoutId id="2147486141" r:id="rId10"/>
    <p:sldLayoutId id="2147486142" r:id="rId11"/>
  </p:sldLayoutIdLst>
  <p:transition xmlns:p14="http://schemas.microsoft.com/office/powerpoint/2010/main"/>
  <p:hf hdr="0" ftr="0" dt="0"/>
  <p:txStyles>
    <p:titleStyle>
      <a:lvl1pPr algn="ctr" rtl="0" eaLnBrk="0" fontAlgn="base" hangingPunct="0">
        <a:spcBef>
          <a:spcPct val="0"/>
        </a:spcBef>
        <a:spcAft>
          <a:spcPct val="0"/>
        </a:spcAft>
        <a:defRPr sz="3500">
          <a:solidFill>
            <a:schemeClr val="tx1"/>
          </a:solidFill>
          <a:latin typeface="+mj-lt"/>
          <a:ea typeface="+mj-ea"/>
          <a:cs typeface="+mj-cs"/>
          <a:sym typeface="Gill Sans" charset="0"/>
        </a:defRPr>
      </a:lvl1pPr>
      <a:lvl2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7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7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7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7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7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7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7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7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7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54" name="Rectangle 1"/>
          <p:cNvSpPr>
            <a:spLocks noGrp="1" noChangeArrowheads="1"/>
          </p:cNvSpPr>
          <p:nvPr>
            <p:ph type="body" idx="1"/>
          </p:nvPr>
        </p:nvSpPr>
        <p:spPr bwMode="auto">
          <a:xfrm>
            <a:off x="334865" y="2244333"/>
            <a:ext cx="309413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3555" name="Rectangle 2"/>
          <p:cNvSpPr>
            <a:spLocks noGrp="1" noChangeArrowheads="1"/>
          </p:cNvSpPr>
          <p:nvPr>
            <p:ph type="title"/>
          </p:nvPr>
        </p:nvSpPr>
        <p:spPr bwMode="auto">
          <a:xfrm>
            <a:off x="334865" y="660802"/>
            <a:ext cx="309413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b" anchorCtr="0" compatLnSpc="1">
            <a:prstTxWarp prst="textNoShape">
              <a:avLst/>
            </a:prstTxWarp>
          </a:bodyPr>
          <a:lstStyle/>
          <a:p>
            <a:pPr lvl="0"/>
            <a:r>
              <a:rPr lang="en-US">
                <a:sym typeface="Gill Sans" charset="0"/>
              </a:rPr>
              <a:t>Click to edit Master title style</a:t>
            </a:r>
          </a:p>
        </p:txBody>
      </p:sp>
      <p:sp>
        <p:nvSpPr>
          <p:cNvPr id="8195"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6F20CB98-CA41-D848-952D-B92AE7EAE45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43" r:id="rId1"/>
    <p:sldLayoutId id="2147486144" r:id="rId2"/>
    <p:sldLayoutId id="2147486145" r:id="rId3"/>
    <p:sldLayoutId id="2147486146" r:id="rId4"/>
    <p:sldLayoutId id="2147486147" r:id="rId5"/>
    <p:sldLayoutId id="2147486148" r:id="rId6"/>
    <p:sldLayoutId id="2147486149" r:id="rId7"/>
    <p:sldLayoutId id="2147486150" r:id="rId8"/>
    <p:sldLayoutId id="2147486151" r:id="rId9"/>
    <p:sldLayoutId id="2147486152" r:id="rId10"/>
    <p:sldLayoutId id="2147486153" r:id="rId11"/>
  </p:sldLayoutIdLst>
  <p:transition xmlns:p14="http://schemas.microsoft.com/office/powerpoint/2010/main"/>
  <p:hf hdr="0" ftr="0" dt="0"/>
  <p:txStyles>
    <p:titleStyle>
      <a:lvl1pPr algn="ctr" rtl="0" eaLnBrk="0" fontAlgn="base" hangingPunct="0">
        <a:spcBef>
          <a:spcPct val="0"/>
        </a:spcBef>
        <a:spcAft>
          <a:spcPct val="0"/>
        </a:spcAft>
        <a:defRPr sz="3500">
          <a:solidFill>
            <a:schemeClr val="tx1"/>
          </a:solidFill>
          <a:latin typeface="+mj-lt"/>
          <a:ea typeface="+mj-ea"/>
          <a:cs typeface="+mj-cs"/>
          <a:sym typeface="Gill Sans" charset="0"/>
        </a:defRPr>
      </a:lvl1pPr>
      <a:lvl2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7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7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7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7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7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7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7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7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7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body" idx="1"/>
          </p:nvPr>
        </p:nvSpPr>
        <p:spPr bwMode="auto">
          <a:xfrm>
            <a:off x="669732" y="595318"/>
            <a:ext cx="5518547"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9218" name="Text Box 2"/>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56CFFA29-56D0-C940-A3BA-FD21EAC81ADE}"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54" r:id="rId1"/>
    <p:sldLayoutId id="2147486155" r:id="rId2"/>
    <p:sldLayoutId id="2147486156" r:id="rId3"/>
    <p:sldLayoutId id="2147486157" r:id="rId4"/>
    <p:sldLayoutId id="2147486158" r:id="rId5"/>
    <p:sldLayoutId id="2147486159" r:id="rId6"/>
    <p:sldLayoutId id="2147486160" r:id="rId7"/>
    <p:sldLayoutId id="2147486161" r:id="rId8"/>
    <p:sldLayoutId id="2147486162" r:id="rId9"/>
    <p:sldLayoutId id="2147486163" r:id="rId10"/>
    <p:sldLayoutId id="2147486164"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420694"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1pPr>
      <a:lvl2pPr marL="643786"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2pPr>
      <a:lvl3pPr marL="866880"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3pPr>
      <a:lvl4pPr marL="1089973"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4pPr>
      <a:lvl5pPr marL="1313067"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5pPr>
      <a:lvl6pPr marL="1542535" indent="-286833" algn="l" rtl="0" eaLnBrk="1" fontAlgn="base" hangingPunct="1">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6pPr>
      <a:lvl7pPr marL="1772004" indent="-286833" algn="l" rtl="0" eaLnBrk="1" fontAlgn="base" hangingPunct="1">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7pPr>
      <a:lvl8pPr marL="2001473" indent="-286833" algn="l" rtl="0" eaLnBrk="1" fontAlgn="base" hangingPunct="1">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8pPr>
      <a:lvl9pPr marL="2230939" indent="-286833" algn="l" rtl="0" eaLnBrk="1" fontAlgn="base" hangingPunct="1">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1" name="Text Box 1"/>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40BC8DA5-84FE-4147-AC8E-55040FE0BA87}"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65" r:id="rId1"/>
    <p:sldLayoutId id="2147486166" r:id="rId2"/>
    <p:sldLayoutId id="2147486167" r:id="rId3"/>
    <p:sldLayoutId id="2147486168" r:id="rId4"/>
    <p:sldLayoutId id="2147486169" r:id="rId5"/>
    <p:sldLayoutId id="2147486170" r:id="rId6"/>
    <p:sldLayoutId id="2147486171" r:id="rId7"/>
    <p:sldLayoutId id="2147486172" r:id="rId8"/>
    <p:sldLayoutId id="2147486173" r:id="rId9"/>
    <p:sldLayoutId id="2147486174" r:id="rId10"/>
    <p:sldLayoutId id="2147486175"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446189"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1pPr>
      <a:lvl2pPr marL="66928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2pPr>
      <a:lvl3pPr marL="892377"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3pPr>
      <a:lvl4pPr marL="1115470"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4pPr>
      <a:lvl5pPr marL="1338564" indent="-286833" algn="l" rtl="0" eaLnBrk="0" fontAlgn="base" hangingPunct="0">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5pPr>
      <a:lvl6pPr marL="1568033"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6pPr>
      <a:lvl7pPr marL="179749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7pPr>
      <a:lvl8pPr marL="2026969"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8pPr>
      <a:lvl9pPr marL="2256436" indent="-286833" algn="l" rtl="0" eaLnBrk="1" fontAlgn="base" hangingPunct="1">
        <a:spcBef>
          <a:spcPts val="1205"/>
        </a:spcBef>
        <a:spcAft>
          <a:spcPct val="0"/>
        </a:spcAft>
        <a:buSzPct val="171000"/>
        <a:buFont typeface="Gill Sans" charset="0"/>
        <a:buChar char="•"/>
        <a:defRPr sz="21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26627" name="Rectangle 2"/>
          <p:cNvSpPr>
            <a:spLocks noGrp="1" noChangeArrowheads="1"/>
          </p:cNvSpPr>
          <p:nvPr>
            <p:ph type="body" idx="1"/>
          </p:nvPr>
        </p:nvSpPr>
        <p:spPr bwMode="auto">
          <a:xfrm>
            <a:off x="669729" y="1297782"/>
            <a:ext cx="2658814" cy="267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1267"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054EB2D4-B90F-6643-9E5F-2DDF39DBECE7}"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76" r:id="rId1"/>
    <p:sldLayoutId id="2147486177" r:id="rId2"/>
    <p:sldLayoutId id="2147486178" r:id="rId3"/>
    <p:sldLayoutId id="2147486179" r:id="rId4"/>
    <p:sldLayoutId id="2147486180" r:id="rId5"/>
    <p:sldLayoutId id="2147486181" r:id="rId6"/>
    <p:sldLayoutId id="2147486182" r:id="rId7"/>
    <p:sldLayoutId id="2147486183" r:id="rId8"/>
    <p:sldLayoutId id="2147486184" r:id="rId9"/>
    <p:sldLayoutId id="2147486185" r:id="rId10"/>
    <p:sldLayoutId id="2147486186"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381649"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1pPr>
      <a:lvl2pPr marL="604745"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2pPr>
      <a:lvl3pPr marL="82783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3pPr>
      <a:lvl4pPr marL="1050933"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4pPr>
      <a:lvl5pPr marL="127402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5pPr>
      <a:lvl6pPr marL="1503497"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6pPr>
      <a:lvl7pPr marL="1732963"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7pPr>
      <a:lvl8pPr marL="1962434"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8pPr>
      <a:lvl9pPr marL="2191899"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Century Gothic" charset="0"/>
              </a:rPr>
              <a:t>Click to edit Master title style</a:t>
            </a:r>
          </a:p>
        </p:txBody>
      </p:sp>
      <p:sp>
        <p:nvSpPr>
          <p:cNvPr id="27651" name="Rectangle 2"/>
          <p:cNvSpPr>
            <a:spLocks noGrp="1" noChangeArrowheads="1"/>
          </p:cNvSpPr>
          <p:nvPr>
            <p:ph type="body" idx="1"/>
          </p:nvPr>
        </p:nvSpPr>
        <p:spPr bwMode="auto">
          <a:xfrm>
            <a:off x="669732" y="1297782"/>
            <a:ext cx="5518547" cy="267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Century Gothic" charset="0"/>
              </a:rPr>
              <a:t>Click to edit Master text styles</a:t>
            </a:r>
          </a:p>
          <a:p>
            <a:pPr lvl="1"/>
            <a:r>
              <a:rPr lang="en-US">
                <a:sym typeface="Century Gothic" charset="0"/>
              </a:rPr>
              <a:t>Second level</a:t>
            </a:r>
          </a:p>
          <a:p>
            <a:pPr lvl="2"/>
            <a:r>
              <a:rPr lang="en-US">
                <a:sym typeface="Century Gothic" charset="0"/>
              </a:rPr>
              <a:t>Third level</a:t>
            </a:r>
          </a:p>
          <a:p>
            <a:pPr lvl="3"/>
            <a:r>
              <a:rPr lang="en-US">
                <a:sym typeface="Century Gothic" charset="0"/>
              </a:rPr>
              <a:t>Fourth level</a:t>
            </a:r>
          </a:p>
          <a:p>
            <a:pPr lvl="4"/>
            <a:r>
              <a:rPr lang="en-US">
                <a:sym typeface="Century Gothic" charset="0"/>
              </a:rPr>
              <a:t>Fifth level</a:t>
            </a:r>
          </a:p>
        </p:txBody>
      </p:sp>
      <p:sp>
        <p:nvSpPr>
          <p:cNvPr id="12291"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明朝 ProN W3" charset="0"/>
                <a:cs typeface="ヒラギノ明朝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AB1AAA57-370E-F949-A158-E2A8BF164177}"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87" r:id="rId1"/>
    <p:sldLayoutId id="2147486220" r:id="rId2"/>
    <p:sldLayoutId id="2147486188" r:id="rId3"/>
    <p:sldLayoutId id="2147486189" r:id="rId4"/>
    <p:sldLayoutId id="2147486190" r:id="rId5"/>
    <p:sldLayoutId id="2147486191" r:id="rId6"/>
    <p:sldLayoutId id="2147486192" r:id="rId7"/>
    <p:sldLayoutId id="2147486193" r:id="rId8"/>
    <p:sldLayoutId id="2147486194" r:id="rId9"/>
    <p:sldLayoutId id="2147486195" r:id="rId10"/>
    <p:sldLayoutId id="2147486196" r:id="rId11"/>
  </p:sldLayoutIdLst>
  <p:transition xmlns:p14="http://schemas.microsoft.com/office/powerpoint/2010/main"/>
  <p:hf hdr="0" ftr="0" dt="0"/>
  <p:txStyles>
    <p:titleStyle>
      <a:lvl1pPr algn="ctr" rtl="0" eaLnBrk="0" fontAlgn="base" hangingPunct="0">
        <a:spcBef>
          <a:spcPct val="0"/>
        </a:spcBef>
        <a:spcAft>
          <a:spcPct val="0"/>
        </a:spcAft>
        <a:defRPr sz="2400">
          <a:solidFill>
            <a:schemeClr val="tx1"/>
          </a:solidFill>
          <a:latin typeface="+mj-lt"/>
          <a:ea typeface="+mj-ea"/>
          <a:cs typeface="+mj-cs"/>
          <a:sym typeface="Century Gothic" charset="0"/>
        </a:defRPr>
      </a:lvl1pPr>
      <a:lvl2pPr algn="ctr"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2pPr>
      <a:lvl3pPr algn="ctr"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3pPr>
      <a:lvl4pPr algn="ctr"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4pPr>
      <a:lvl5pPr algn="ctr" rtl="0" eaLnBrk="0" fontAlgn="base" hangingPunct="0">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5pPr>
      <a:lvl6pPr marL="229467" algn="ctr"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6pPr>
      <a:lvl7pPr marL="458937" algn="ctr"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7pPr>
      <a:lvl8pPr marL="688405" algn="ctr"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8pPr>
      <a:lvl9pPr marL="917873" algn="ctr" rtl="0" eaLnBrk="1" fontAlgn="base" hangingPunct="1">
        <a:spcBef>
          <a:spcPct val="0"/>
        </a:spcBef>
        <a:spcAft>
          <a:spcPct val="0"/>
        </a:spcAft>
        <a:defRPr sz="2400">
          <a:solidFill>
            <a:schemeClr val="tx1"/>
          </a:solidFill>
          <a:latin typeface="Century Gothic" charset="0"/>
          <a:ea typeface="ヒラギノ明朝 ProN W3" charset="-128"/>
          <a:cs typeface="ヒラギノ明朝 ProN W3" charset="-128"/>
          <a:sym typeface="Century Gothic" charset="0"/>
        </a:defRPr>
      </a:lvl9pPr>
    </p:titleStyle>
    <p:bodyStyle>
      <a:lvl1pPr marL="381649" indent="-247793" algn="l" rtl="0" eaLnBrk="0" fontAlgn="base" hangingPunct="0">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1pPr>
      <a:lvl2pPr marL="604745" indent="-247793" algn="l" rtl="0" eaLnBrk="0" fontAlgn="base" hangingPunct="0">
        <a:spcBef>
          <a:spcPts val="1908"/>
        </a:spcBef>
        <a:spcAft>
          <a:spcPct val="0"/>
        </a:spcAft>
        <a:buSzPct val="171000"/>
        <a:buFont typeface="Century Gothic" charset="0"/>
        <a:buChar char="‣"/>
        <a:defRPr sz="1600">
          <a:solidFill>
            <a:schemeClr val="tx1"/>
          </a:solidFill>
          <a:latin typeface="+mn-lt"/>
          <a:ea typeface="+mn-ea"/>
          <a:cs typeface="+mn-cs"/>
          <a:sym typeface="Century Gothic" charset="0"/>
        </a:defRPr>
      </a:lvl2pPr>
      <a:lvl3pPr marL="827836" indent="-247793" algn="l" rtl="0" eaLnBrk="0" fontAlgn="base" hangingPunct="0">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3pPr>
      <a:lvl4pPr marL="1050933" indent="-247793" algn="l" rtl="0" eaLnBrk="0" fontAlgn="base" hangingPunct="0">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4pPr>
      <a:lvl5pPr marL="1274026" indent="-247793" algn="l" rtl="0" eaLnBrk="0" fontAlgn="base" hangingPunct="0">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5pPr>
      <a:lvl6pPr marL="1503497" indent="-247793" algn="l" rtl="0" eaLnBrk="1" fontAlgn="base" hangingPunct="1">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6pPr>
      <a:lvl7pPr marL="1732963" indent="-247793" algn="l" rtl="0" eaLnBrk="1" fontAlgn="base" hangingPunct="1">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7pPr>
      <a:lvl8pPr marL="1962434" indent="-247793" algn="l" rtl="0" eaLnBrk="1" fontAlgn="base" hangingPunct="1">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8pPr>
      <a:lvl9pPr marL="2191899" indent="-247793" algn="l" rtl="0" eaLnBrk="1" fontAlgn="base" hangingPunct="1">
        <a:spcBef>
          <a:spcPts val="1908"/>
        </a:spcBef>
        <a:spcAft>
          <a:spcPct val="0"/>
        </a:spcAft>
        <a:buSzPct val="171000"/>
        <a:buFont typeface="Lucida Grande" charset="0"/>
        <a:buChar char="‣"/>
        <a:defRPr sz="1600">
          <a:solidFill>
            <a:schemeClr val="tx1"/>
          </a:solidFill>
          <a:latin typeface="+mn-lt"/>
          <a:ea typeface="+mn-ea"/>
          <a:cs typeface="+mn-cs"/>
          <a:sym typeface="Century Gothic"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28675" name="Rectangle 2"/>
          <p:cNvSpPr>
            <a:spLocks noGrp="1" noChangeArrowheads="1"/>
          </p:cNvSpPr>
          <p:nvPr>
            <p:ph type="body" idx="1"/>
          </p:nvPr>
        </p:nvSpPr>
        <p:spPr bwMode="auto">
          <a:xfrm>
            <a:off x="4098732" y="1297782"/>
            <a:ext cx="2089547" cy="267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3315"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D4CC1192-41E1-5449-93DE-669A63D0573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197" r:id="rId1"/>
    <p:sldLayoutId id="2147486198" r:id="rId2"/>
    <p:sldLayoutId id="2147486199" r:id="rId3"/>
    <p:sldLayoutId id="2147486200" r:id="rId4"/>
    <p:sldLayoutId id="2147486201" r:id="rId5"/>
    <p:sldLayoutId id="2147486202" r:id="rId6"/>
    <p:sldLayoutId id="2147486203" r:id="rId7"/>
    <p:sldLayoutId id="2147486204" r:id="rId8"/>
    <p:sldLayoutId id="2147486205" r:id="rId9"/>
    <p:sldLayoutId id="2147486206" r:id="rId10"/>
    <p:sldLayoutId id="2147486207"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381649"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1pPr>
      <a:lvl2pPr marL="604745"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2pPr>
      <a:lvl3pPr marL="82783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3pPr>
      <a:lvl4pPr marL="1050933"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4pPr>
      <a:lvl5pPr marL="127402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5pPr>
      <a:lvl6pPr marL="1503497"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6pPr>
      <a:lvl7pPr marL="1732963"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7pPr>
      <a:lvl8pPr marL="1962434"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8pPr>
      <a:lvl9pPr marL="2191899"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bwMode="auto">
          <a:xfrm>
            <a:off x="669732" y="119063"/>
            <a:ext cx="551854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29699" name="Rectangle 2"/>
          <p:cNvSpPr>
            <a:spLocks noGrp="1" noChangeArrowheads="1"/>
          </p:cNvSpPr>
          <p:nvPr>
            <p:ph type="body" idx="1"/>
          </p:nvPr>
        </p:nvSpPr>
        <p:spPr bwMode="auto">
          <a:xfrm>
            <a:off x="669729" y="1297782"/>
            <a:ext cx="2658814" cy="267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4339"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EBBE487F-0B65-0049-B3A7-242BC9CA59D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6208" r:id="rId1"/>
    <p:sldLayoutId id="2147486209" r:id="rId2"/>
    <p:sldLayoutId id="2147486210" r:id="rId3"/>
    <p:sldLayoutId id="2147486211" r:id="rId4"/>
    <p:sldLayoutId id="2147486212" r:id="rId5"/>
    <p:sldLayoutId id="2147486213" r:id="rId6"/>
    <p:sldLayoutId id="2147486214" r:id="rId7"/>
    <p:sldLayoutId id="2147486215" r:id="rId8"/>
    <p:sldLayoutId id="2147486216" r:id="rId9"/>
    <p:sldLayoutId id="2147486217" r:id="rId10"/>
    <p:sldLayoutId id="2147486218"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381649"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1pPr>
      <a:lvl2pPr marL="604745"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2pPr>
      <a:lvl3pPr marL="82783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3pPr>
      <a:lvl4pPr marL="1050933"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4pPr>
      <a:lvl5pPr marL="1274026" indent="-247793" algn="l" rtl="0" eaLnBrk="0" fontAlgn="base" hangingPunct="0">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5pPr>
      <a:lvl6pPr marL="1503497"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6pPr>
      <a:lvl7pPr marL="1732963"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7pPr>
      <a:lvl8pPr marL="1962434"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8pPr>
      <a:lvl9pPr marL="2191899" indent="-247793" algn="l" rtl="0" eaLnBrk="1" fontAlgn="base" hangingPunct="1">
        <a:spcBef>
          <a:spcPts val="1908"/>
        </a:spcBef>
        <a:spcAft>
          <a:spcPct val="0"/>
        </a:spcAft>
        <a:buSzPct val="171000"/>
        <a:buFont typeface="Gill Sans" charset="0"/>
        <a:buChar char="•"/>
        <a:defRPr sz="16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669732" y="1393032"/>
            <a:ext cx="5518547"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2" name="Text Box 2"/>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3C23ADF6-34AD-5540-8E0B-D9C73C6EC3EB}"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5924" r:id="rId1"/>
    <p:sldLayoutId id="2147485925" r:id="rId2"/>
    <p:sldLayoutId id="2147485926" r:id="rId3"/>
    <p:sldLayoutId id="2147485927" r:id="rId4"/>
    <p:sldLayoutId id="2147485928" r:id="rId5"/>
    <p:sldLayoutId id="2147485929" r:id="rId6"/>
    <p:sldLayoutId id="2147485930" r:id="rId7"/>
    <p:sldLayoutId id="2147485931" r:id="rId8"/>
    <p:sldLayoutId id="2147485932" r:id="rId9"/>
    <p:sldLayoutId id="2147485933" r:id="rId10"/>
    <p:sldLayoutId id="2147485934"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8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8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8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8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8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8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8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8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8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669732" y="2357438"/>
            <a:ext cx="5518547" cy="529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Century Gothic" charset="0"/>
              </a:rPr>
              <a:t>Click to edit Master text styles</a:t>
            </a:r>
          </a:p>
          <a:p>
            <a:pPr lvl="1"/>
            <a:r>
              <a:rPr lang="en-US">
                <a:sym typeface="Century Gothic" charset="0"/>
              </a:rPr>
              <a:t>Second level</a:t>
            </a:r>
          </a:p>
          <a:p>
            <a:pPr lvl="2"/>
            <a:r>
              <a:rPr lang="en-US">
                <a:sym typeface="Century Gothic" charset="0"/>
              </a:rPr>
              <a:t>Third level</a:t>
            </a:r>
          </a:p>
          <a:p>
            <a:pPr lvl="3"/>
            <a:r>
              <a:rPr lang="en-US">
                <a:sym typeface="Century Gothic" charset="0"/>
              </a:rPr>
              <a:t>Fourth level</a:t>
            </a:r>
          </a:p>
          <a:p>
            <a:pPr lvl="4"/>
            <a:r>
              <a:rPr lang="en-US">
                <a:sym typeface="Century Gothic" charset="0"/>
              </a:rPr>
              <a:t>Fifth level</a:t>
            </a:r>
          </a:p>
        </p:txBody>
      </p:sp>
      <p:sp>
        <p:nvSpPr>
          <p:cNvPr id="4099" name="Rectangle 2"/>
          <p:cNvSpPr>
            <a:spLocks noGrp="1" noChangeArrowheads="1"/>
          </p:cNvSpPr>
          <p:nvPr>
            <p:ph type="title"/>
          </p:nvPr>
        </p:nvSpPr>
        <p:spPr bwMode="auto">
          <a:xfrm>
            <a:off x="669732" y="767958"/>
            <a:ext cx="551854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Century Gothic" charset="0"/>
              </a:rPr>
              <a:t>Click to edit Master title style</a:t>
            </a:r>
          </a:p>
        </p:txBody>
      </p:sp>
    </p:spTree>
  </p:cSld>
  <p:clrMap bg1="lt1" tx1="dk1" bg2="lt2" tx2="dk2" accent1="accent1" accent2="accent2" accent3="accent3" accent4="accent4" accent5="accent5" accent6="accent6" hlink="hlink" folHlink="folHlink"/>
  <p:sldLayoutIdLst>
    <p:sldLayoutId id="2147485935" r:id="rId1"/>
    <p:sldLayoutId id="2147485936" r:id="rId2"/>
    <p:sldLayoutId id="2147485937" r:id="rId3"/>
    <p:sldLayoutId id="2147485938" r:id="rId4"/>
    <p:sldLayoutId id="2147485939" r:id="rId5"/>
    <p:sldLayoutId id="2147485940" r:id="rId6"/>
    <p:sldLayoutId id="2147485941" r:id="rId7"/>
    <p:sldLayoutId id="2147485942" r:id="rId8"/>
    <p:sldLayoutId id="2147485943" r:id="rId9"/>
    <p:sldLayoutId id="2147485944" r:id="rId10"/>
    <p:sldLayoutId id="2147485945" r:id="rId11"/>
  </p:sldLayoutIdLst>
  <p:transition xmlns:p14="http://schemas.microsoft.com/office/powerpoint/2010/main"/>
  <p:txStyles>
    <p:titleStyle>
      <a:lvl1pPr algn="ctr" rtl="0" eaLnBrk="0" fontAlgn="base" hangingPunct="0">
        <a:spcBef>
          <a:spcPct val="0"/>
        </a:spcBef>
        <a:spcAft>
          <a:spcPct val="0"/>
        </a:spcAft>
        <a:defRPr sz="3200">
          <a:solidFill>
            <a:schemeClr val="tx1"/>
          </a:solidFill>
          <a:latin typeface="+mj-lt"/>
          <a:ea typeface="+mj-ea"/>
          <a:cs typeface="+mj-cs"/>
          <a:sym typeface="Century Gothic" charset="0"/>
        </a:defRPr>
      </a:lvl1pPr>
      <a:lvl2pPr algn="ctr" rtl="0" eaLnBrk="0" fontAlgn="base" hangingPunct="0">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2pPr>
      <a:lvl3pPr algn="ctr" rtl="0" eaLnBrk="0" fontAlgn="base" hangingPunct="0">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3pPr>
      <a:lvl4pPr algn="ctr" rtl="0" eaLnBrk="0" fontAlgn="base" hangingPunct="0">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4pPr>
      <a:lvl5pPr algn="ctr" rtl="0" eaLnBrk="0" fontAlgn="base" hangingPunct="0">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5pPr>
      <a:lvl6pPr marL="229467" algn="ctr" rtl="0" eaLnBrk="1" fontAlgn="base" hangingPunct="1">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6pPr>
      <a:lvl7pPr marL="458937" algn="ctr" rtl="0" eaLnBrk="1" fontAlgn="base" hangingPunct="1">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7pPr>
      <a:lvl8pPr marL="688405" algn="ctr" rtl="0" eaLnBrk="1" fontAlgn="base" hangingPunct="1">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8pPr>
      <a:lvl9pPr marL="917873" algn="ctr" rtl="0" eaLnBrk="1" fontAlgn="base" hangingPunct="1">
        <a:spcBef>
          <a:spcPct val="0"/>
        </a:spcBef>
        <a:spcAft>
          <a:spcPct val="0"/>
        </a:spcAft>
        <a:defRPr sz="3200">
          <a:solidFill>
            <a:schemeClr val="tx1"/>
          </a:solidFill>
          <a:latin typeface="Century Gothic" charset="0"/>
          <a:ea typeface="ヒラギノ明朝 ProN W3" charset="-128"/>
          <a:cs typeface="ヒラギノ明朝 ProN W3" charset="-128"/>
          <a:sym typeface="Century Gothic" charset="0"/>
        </a:defRPr>
      </a:lvl9pPr>
    </p:titleStyle>
    <p:bodyStyle>
      <a:lvl1pPr marL="172104" indent="-172104" algn="ctr" rtl="0" eaLnBrk="0" fontAlgn="base" hangingPunct="0">
        <a:spcBef>
          <a:spcPct val="0"/>
        </a:spcBef>
        <a:spcAft>
          <a:spcPct val="0"/>
        </a:spcAft>
        <a:defRPr sz="1800">
          <a:solidFill>
            <a:schemeClr val="tx1"/>
          </a:solidFill>
          <a:latin typeface="+mn-lt"/>
          <a:ea typeface="+mn-ea"/>
          <a:cs typeface="+mn-cs"/>
          <a:sym typeface="Century Gothic" charset="0"/>
        </a:defRPr>
      </a:lvl1pPr>
      <a:lvl2pPr marL="372885" indent="-143419" algn="ctr" rtl="0" eaLnBrk="0" fontAlgn="base" hangingPunct="0">
        <a:spcBef>
          <a:spcPct val="0"/>
        </a:spcBef>
        <a:spcAft>
          <a:spcPct val="0"/>
        </a:spcAft>
        <a:defRPr sz="1800">
          <a:solidFill>
            <a:schemeClr val="tx1"/>
          </a:solidFill>
          <a:latin typeface="+mn-lt"/>
          <a:ea typeface="+mn-ea"/>
          <a:cs typeface="+mn-cs"/>
          <a:sym typeface="Century Gothic" charset="0"/>
        </a:defRPr>
      </a:lvl2pPr>
      <a:lvl3pPr marL="573670" indent="-114734" algn="ctr" rtl="0" eaLnBrk="0" fontAlgn="base" hangingPunct="0">
        <a:spcBef>
          <a:spcPct val="0"/>
        </a:spcBef>
        <a:spcAft>
          <a:spcPct val="0"/>
        </a:spcAft>
        <a:defRPr sz="1800">
          <a:solidFill>
            <a:schemeClr val="tx1"/>
          </a:solidFill>
          <a:latin typeface="+mn-lt"/>
          <a:ea typeface="+mn-ea"/>
          <a:cs typeface="+mn-cs"/>
          <a:sym typeface="Century Gothic" charset="0"/>
        </a:defRPr>
      </a:lvl3pPr>
      <a:lvl4pPr marL="803138" indent="-114734" algn="ctr" rtl="0" eaLnBrk="0" fontAlgn="base" hangingPunct="0">
        <a:spcBef>
          <a:spcPct val="0"/>
        </a:spcBef>
        <a:spcAft>
          <a:spcPct val="0"/>
        </a:spcAft>
        <a:defRPr sz="1800">
          <a:solidFill>
            <a:schemeClr val="tx1"/>
          </a:solidFill>
          <a:latin typeface="+mn-lt"/>
          <a:ea typeface="+mn-ea"/>
          <a:cs typeface="+mn-cs"/>
          <a:sym typeface="Century Gothic" charset="0"/>
        </a:defRPr>
      </a:lvl4pPr>
      <a:lvl5pPr marL="1032606" indent="-114734" algn="ctr" rtl="0" eaLnBrk="0" fontAlgn="base" hangingPunct="0">
        <a:spcBef>
          <a:spcPct val="0"/>
        </a:spcBef>
        <a:spcAft>
          <a:spcPct val="0"/>
        </a:spcAft>
        <a:defRPr sz="1800">
          <a:solidFill>
            <a:schemeClr val="tx1"/>
          </a:solidFill>
          <a:latin typeface="+mn-lt"/>
          <a:ea typeface="+mn-ea"/>
          <a:cs typeface="+mn-cs"/>
          <a:sym typeface="Century Gothic" charset="0"/>
        </a:defRPr>
      </a:lvl5pPr>
      <a:lvl6pPr marL="229467" algn="ctr" rtl="0" eaLnBrk="1" fontAlgn="base" hangingPunct="1">
        <a:spcBef>
          <a:spcPct val="0"/>
        </a:spcBef>
        <a:spcAft>
          <a:spcPct val="0"/>
        </a:spcAft>
        <a:defRPr sz="1800">
          <a:solidFill>
            <a:schemeClr val="tx1"/>
          </a:solidFill>
          <a:latin typeface="+mn-lt"/>
          <a:ea typeface="+mn-ea"/>
          <a:cs typeface="+mn-cs"/>
          <a:sym typeface="Century Gothic" charset="0"/>
        </a:defRPr>
      </a:lvl6pPr>
      <a:lvl7pPr marL="458937" algn="ctr" rtl="0" eaLnBrk="1" fontAlgn="base" hangingPunct="1">
        <a:spcBef>
          <a:spcPct val="0"/>
        </a:spcBef>
        <a:spcAft>
          <a:spcPct val="0"/>
        </a:spcAft>
        <a:defRPr sz="1800">
          <a:solidFill>
            <a:schemeClr val="tx1"/>
          </a:solidFill>
          <a:latin typeface="+mn-lt"/>
          <a:ea typeface="+mn-ea"/>
          <a:cs typeface="+mn-cs"/>
          <a:sym typeface="Century Gothic" charset="0"/>
        </a:defRPr>
      </a:lvl7pPr>
      <a:lvl8pPr marL="688405" algn="ctr" rtl="0" eaLnBrk="1" fontAlgn="base" hangingPunct="1">
        <a:spcBef>
          <a:spcPct val="0"/>
        </a:spcBef>
        <a:spcAft>
          <a:spcPct val="0"/>
        </a:spcAft>
        <a:defRPr sz="1800">
          <a:solidFill>
            <a:schemeClr val="tx1"/>
          </a:solidFill>
          <a:latin typeface="+mn-lt"/>
          <a:ea typeface="+mn-ea"/>
          <a:cs typeface="+mn-cs"/>
          <a:sym typeface="Century Gothic" charset="0"/>
        </a:defRPr>
      </a:lvl8pPr>
      <a:lvl9pPr marL="917873" algn="ctr" rtl="0" eaLnBrk="1" fontAlgn="base" hangingPunct="1">
        <a:spcBef>
          <a:spcPct val="0"/>
        </a:spcBef>
        <a:spcAft>
          <a:spcPct val="0"/>
        </a:spcAft>
        <a:defRPr sz="1800">
          <a:solidFill>
            <a:schemeClr val="tx1"/>
          </a:solidFill>
          <a:latin typeface="+mn-lt"/>
          <a:ea typeface="+mn-ea"/>
          <a:cs typeface="+mn-cs"/>
          <a:sym typeface="Century Gothic"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669732" y="3452817"/>
            <a:ext cx="5518547"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2" name="Text Box 2"/>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E3843E14-9969-3B43-8154-2584D454DD37}"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5946" r:id="rId1"/>
    <p:sldLayoutId id="2147485947" r:id="rId2"/>
    <p:sldLayoutId id="2147485948" r:id="rId3"/>
    <p:sldLayoutId id="2147485949" r:id="rId4"/>
    <p:sldLayoutId id="2147485950" r:id="rId5"/>
    <p:sldLayoutId id="2147485951" r:id="rId6"/>
    <p:sldLayoutId id="2147485952" r:id="rId7"/>
    <p:sldLayoutId id="2147485953" r:id="rId8"/>
    <p:sldLayoutId id="2147485954" r:id="rId9"/>
    <p:sldLayoutId id="2147485955" r:id="rId10"/>
    <p:sldLayoutId id="2147485956"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8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8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8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8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8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8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8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8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8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669732" y="3452817"/>
            <a:ext cx="5518547"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title style</a:t>
            </a:r>
          </a:p>
        </p:txBody>
      </p:sp>
      <p:sp>
        <p:nvSpPr>
          <p:cNvPr id="2" name="Text Box 2"/>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426EFF39-C456-5D4A-BE25-AFEF4075F84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5957" r:id="rId1"/>
    <p:sldLayoutId id="2147485958" r:id="rId2"/>
    <p:sldLayoutId id="2147485959" r:id="rId3"/>
    <p:sldLayoutId id="2147485960" r:id="rId4"/>
    <p:sldLayoutId id="2147485961" r:id="rId5"/>
    <p:sldLayoutId id="2147485962" r:id="rId6"/>
    <p:sldLayoutId id="2147485963" r:id="rId7"/>
    <p:sldLayoutId id="2147485964" r:id="rId8"/>
    <p:sldLayoutId id="2147485965" r:id="rId9"/>
    <p:sldLayoutId id="2147485966" r:id="rId10"/>
    <p:sldLayoutId id="2147485967"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8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8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8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8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8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8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8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8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8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334865" y="2244333"/>
            <a:ext cx="309413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7171" name="Rectangle 2"/>
          <p:cNvSpPr>
            <a:spLocks noGrp="1" noChangeArrowheads="1"/>
          </p:cNvSpPr>
          <p:nvPr>
            <p:ph type="title"/>
          </p:nvPr>
        </p:nvSpPr>
        <p:spPr bwMode="auto">
          <a:xfrm>
            <a:off x="334865" y="660802"/>
            <a:ext cx="309413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b" anchorCtr="0" compatLnSpc="1">
            <a:prstTxWarp prst="textNoShape">
              <a:avLst/>
            </a:prstTxWarp>
          </a:bodyPr>
          <a:lstStyle/>
          <a:p>
            <a:pPr lvl="0"/>
            <a:r>
              <a:rPr lang="en-US">
                <a:sym typeface="Gill Sans" charset="0"/>
              </a:rPr>
              <a:t>Click to edit Master title style</a:t>
            </a:r>
          </a:p>
        </p:txBody>
      </p:sp>
      <p:sp>
        <p:nvSpPr>
          <p:cNvPr id="2"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875B5A11-3E23-7B42-8F91-10662D421DE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5968" r:id="rId1"/>
    <p:sldLayoutId id="2147485969" r:id="rId2"/>
    <p:sldLayoutId id="2147485970" r:id="rId3"/>
    <p:sldLayoutId id="2147485971" r:id="rId4"/>
    <p:sldLayoutId id="2147485972" r:id="rId5"/>
    <p:sldLayoutId id="2147485973" r:id="rId6"/>
    <p:sldLayoutId id="2147485974" r:id="rId7"/>
    <p:sldLayoutId id="2147485975" r:id="rId8"/>
    <p:sldLayoutId id="2147485976" r:id="rId9"/>
    <p:sldLayoutId id="2147485977" r:id="rId10"/>
    <p:sldLayoutId id="2147485978" r:id="rId11"/>
  </p:sldLayoutIdLst>
  <p:transition xmlns:p14="http://schemas.microsoft.com/office/powerpoint/2010/main"/>
  <p:hf hdr="0" ftr="0" dt="0"/>
  <p:txStyles>
    <p:titleStyle>
      <a:lvl1pPr algn="ctr" rtl="0" eaLnBrk="0" fontAlgn="base" hangingPunct="0">
        <a:spcBef>
          <a:spcPct val="0"/>
        </a:spcBef>
        <a:spcAft>
          <a:spcPct val="0"/>
        </a:spcAft>
        <a:defRPr sz="3500">
          <a:solidFill>
            <a:schemeClr val="tx1"/>
          </a:solidFill>
          <a:latin typeface="+mj-lt"/>
          <a:ea typeface="+mj-ea"/>
          <a:cs typeface="+mj-cs"/>
          <a:sym typeface="Gill Sans" charset="0"/>
        </a:defRPr>
      </a:lvl1pPr>
      <a:lvl2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7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7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7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7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7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7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7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7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7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334865" y="2244333"/>
            <a:ext cx="309413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8195" name="Rectangle 2"/>
          <p:cNvSpPr>
            <a:spLocks noGrp="1" noChangeArrowheads="1"/>
          </p:cNvSpPr>
          <p:nvPr>
            <p:ph type="title"/>
          </p:nvPr>
        </p:nvSpPr>
        <p:spPr bwMode="auto">
          <a:xfrm>
            <a:off x="334865" y="660802"/>
            <a:ext cx="3094137"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b" anchorCtr="0" compatLnSpc="1">
            <a:prstTxWarp prst="textNoShape">
              <a:avLst/>
            </a:prstTxWarp>
          </a:bodyPr>
          <a:lstStyle/>
          <a:p>
            <a:pPr lvl="0"/>
            <a:r>
              <a:rPr lang="en-US">
                <a:sym typeface="Gill Sans" charset="0"/>
              </a:rPr>
              <a:t>Click to edit Master title style</a:t>
            </a:r>
          </a:p>
        </p:txBody>
      </p:sp>
      <p:sp>
        <p:nvSpPr>
          <p:cNvPr id="2" name="Text Box 3"/>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CC75F041-E3D8-3241-869F-762C1105C7D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5979" r:id="rId1"/>
    <p:sldLayoutId id="2147485980" r:id="rId2"/>
    <p:sldLayoutId id="2147485981" r:id="rId3"/>
    <p:sldLayoutId id="2147485982" r:id="rId4"/>
    <p:sldLayoutId id="2147485983" r:id="rId5"/>
    <p:sldLayoutId id="2147485984" r:id="rId6"/>
    <p:sldLayoutId id="2147485985" r:id="rId7"/>
    <p:sldLayoutId id="2147485986" r:id="rId8"/>
    <p:sldLayoutId id="2147485987" r:id="rId9"/>
    <p:sldLayoutId id="2147485988" r:id="rId10"/>
    <p:sldLayoutId id="2147485989" r:id="rId11"/>
  </p:sldLayoutIdLst>
  <p:transition xmlns:p14="http://schemas.microsoft.com/office/powerpoint/2010/main"/>
  <p:hf hdr="0" ftr="0" dt="0"/>
  <p:txStyles>
    <p:titleStyle>
      <a:lvl1pPr algn="ctr" rtl="0" eaLnBrk="0" fontAlgn="base" hangingPunct="0">
        <a:spcBef>
          <a:spcPct val="0"/>
        </a:spcBef>
        <a:spcAft>
          <a:spcPct val="0"/>
        </a:spcAft>
        <a:defRPr sz="3500">
          <a:solidFill>
            <a:schemeClr val="tx1"/>
          </a:solidFill>
          <a:latin typeface="+mj-lt"/>
          <a:ea typeface="+mj-ea"/>
          <a:cs typeface="+mj-cs"/>
          <a:sym typeface="Gill Sans" charset="0"/>
        </a:defRPr>
      </a:lvl1pPr>
      <a:lvl2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3500">
          <a:solidFill>
            <a:schemeClr val="tx1"/>
          </a:solidFill>
          <a:latin typeface="Gill Sans" charset="0"/>
          <a:ea typeface="ヒラギノ角ゴ ProN W3" charset="-128"/>
          <a:cs typeface="ヒラギノ角ゴ ProN W3" charset="-128"/>
          <a:sym typeface="Gill Sans" charset="0"/>
        </a:defRPr>
      </a:lvl9pPr>
    </p:titleStyle>
    <p:bodyStyle>
      <a:lvl1pPr marL="172104" indent="-172104" algn="ctr" rtl="0" eaLnBrk="0" fontAlgn="base" hangingPunct="0">
        <a:spcBef>
          <a:spcPct val="0"/>
        </a:spcBef>
        <a:spcAft>
          <a:spcPct val="0"/>
        </a:spcAft>
        <a:defRPr sz="1700">
          <a:solidFill>
            <a:schemeClr val="tx1"/>
          </a:solidFill>
          <a:latin typeface="+mn-lt"/>
          <a:ea typeface="+mn-ea"/>
          <a:cs typeface="+mn-cs"/>
          <a:sym typeface="Gill Sans" charset="0"/>
        </a:defRPr>
      </a:lvl1pPr>
      <a:lvl2pPr marL="372885" indent="-143419" algn="ctr" rtl="0" eaLnBrk="0" fontAlgn="base" hangingPunct="0">
        <a:spcBef>
          <a:spcPct val="0"/>
        </a:spcBef>
        <a:spcAft>
          <a:spcPct val="0"/>
        </a:spcAft>
        <a:defRPr sz="1700">
          <a:solidFill>
            <a:schemeClr val="tx1"/>
          </a:solidFill>
          <a:latin typeface="+mn-lt"/>
          <a:ea typeface="+mn-ea"/>
          <a:cs typeface="+mn-cs"/>
          <a:sym typeface="Gill Sans" charset="0"/>
        </a:defRPr>
      </a:lvl2pPr>
      <a:lvl3pPr marL="573670" indent="-114734" algn="ctr" rtl="0" eaLnBrk="0" fontAlgn="base" hangingPunct="0">
        <a:spcBef>
          <a:spcPct val="0"/>
        </a:spcBef>
        <a:spcAft>
          <a:spcPct val="0"/>
        </a:spcAft>
        <a:defRPr sz="1700">
          <a:solidFill>
            <a:schemeClr val="tx1"/>
          </a:solidFill>
          <a:latin typeface="+mn-lt"/>
          <a:ea typeface="+mn-ea"/>
          <a:cs typeface="+mn-cs"/>
          <a:sym typeface="Gill Sans" charset="0"/>
        </a:defRPr>
      </a:lvl3pPr>
      <a:lvl4pPr marL="803138" indent="-114734" algn="ctr" rtl="0" eaLnBrk="0" fontAlgn="base" hangingPunct="0">
        <a:spcBef>
          <a:spcPct val="0"/>
        </a:spcBef>
        <a:spcAft>
          <a:spcPct val="0"/>
        </a:spcAft>
        <a:defRPr sz="1700">
          <a:solidFill>
            <a:schemeClr val="tx1"/>
          </a:solidFill>
          <a:latin typeface="+mn-lt"/>
          <a:ea typeface="+mn-ea"/>
          <a:cs typeface="+mn-cs"/>
          <a:sym typeface="Gill Sans" charset="0"/>
        </a:defRPr>
      </a:lvl4pPr>
      <a:lvl5pPr marL="1032606" indent="-114734" algn="ctr" rtl="0" eaLnBrk="0" fontAlgn="base" hangingPunct="0">
        <a:spcBef>
          <a:spcPct val="0"/>
        </a:spcBef>
        <a:spcAft>
          <a:spcPct val="0"/>
        </a:spcAft>
        <a:defRPr sz="1700">
          <a:solidFill>
            <a:schemeClr val="tx1"/>
          </a:solidFill>
          <a:latin typeface="+mn-lt"/>
          <a:ea typeface="+mn-ea"/>
          <a:cs typeface="+mn-cs"/>
          <a:sym typeface="Gill Sans" charset="0"/>
        </a:defRPr>
      </a:lvl5pPr>
      <a:lvl6pPr marL="229467" algn="ctr" rtl="0" eaLnBrk="1" fontAlgn="base" hangingPunct="1">
        <a:spcBef>
          <a:spcPct val="0"/>
        </a:spcBef>
        <a:spcAft>
          <a:spcPct val="0"/>
        </a:spcAft>
        <a:defRPr sz="1700">
          <a:solidFill>
            <a:schemeClr val="tx1"/>
          </a:solidFill>
          <a:latin typeface="+mn-lt"/>
          <a:ea typeface="+mn-ea"/>
          <a:cs typeface="+mn-cs"/>
          <a:sym typeface="Gill Sans" charset="0"/>
        </a:defRPr>
      </a:lvl6pPr>
      <a:lvl7pPr marL="458937" algn="ctr" rtl="0" eaLnBrk="1" fontAlgn="base" hangingPunct="1">
        <a:spcBef>
          <a:spcPct val="0"/>
        </a:spcBef>
        <a:spcAft>
          <a:spcPct val="0"/>
        </a:spcAft>
        <a:defRPr sz="1700">
          <a:solidFill>
            <a:schemeClr val="tx1"/>
          </a:solidFill>
          <a:latin typeface="+mn-lt"/>
          <a:ea typeface="+mn-ea"/>
          <a:cs typeface="+mn-cs"/>
          <a:sym typeface="Gill Sans" charset="0"/>
        </a:defRPr>
      </a:lvl7pPr>
      <a:lvl8pPr marL="688405" algn="ctr" rtl="0" eaLnBrk="1" fontAlgn="base" hangingPunct="1">
        <a:spcBef>
          <a:spcPct val="0"/>
        </a:spcBef>
        <a:spcAft>
          <a:spcPct val="0"/>
        </a:spcAft>
        <a:defRPr sz="1700">
          <a:solidFill>
            <a:schemeClr val="tx1"/>
          </a:solidFill>
          <a:latin typeface="+mn-lt"/>
          <a:ea typeface="+mn-ea"/>
          <a:cs typeface="+mn-cs"/>
          <a:sym typeface="Gill Sans" charset="0"/>
        </a:defRPr>
      </a:lvl8pPr>
      <a:lvl9pPr marL="917873" algn="ctr" rtl="0" eaLnBrk="1" fontAlgn="base" hangingPunct="1">
        <a:spcBef>
          <a:spcPct val="0"/>
        </a:spcBef>
        <a:spcAft>
          <a:spcPct val="0"/>
        </a:spcAft>
        <a:defRPr sz="17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669732" y="595318"/>
            <a:ext cx="5518547"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 name="Text Box 2"/>
          <p:cNvSpPr txBox="1">
            <a:spLocks noGrp="1" noChangeArrowheads="1"/>
          </p:cNvSpPr>
          <p:nvPr>
            <p:ph type="sldNum" sz="quarter" idx="4"/>
          </p:nvPr>
        </p:nvSpPr>
        <p:spPr bwMode="auto">
          <a:xfrm>
            <a:off x="3335238" y="4339833"/>
            <a:ext cx="180826" cy="172641"/>
          </a:xfrm>
          <a:prstGeom prst="rect">
            <a:avLst/>
          </a:prstGeom>
          <a:noFill/>
          <a:ln w="12700">
            <a:noFill/>
            <a:miter lim="800000"/>
            <a:headEnd/>
            <a:tailEnd/>
          </a:ln>
          <a:effectLst/>
        </p:spPr>
        <p:txBody>
          <a:bodyPr vert="horz" wrap="none" lIns="45894" tIns="22947" rIns="45894" bIns="22947" numCol="1" anchor="t" anchorCtr="0" compatLnSpc="1">
            <a:prstTxWarp prst="textNoShape">
              <a:avLst/>
            </a:prstTxWarp>
          </a:bodyPr>
          <a:lstStyle>
            <a:lvl1pPr eaLnBrk="1" hangingPunct="1">
              <a:defRPr sz="900">
                <a:solidFill>
                  <a:schemeClr val="tx1"/>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835A73C2-3243-9945-A7BC-7D77C0F9ABE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5990" r:id="rId1"/>
    <p:sldLayoutId id="2147485991" r:id="rId2"/>
    <p:sldLayoutId id="2147485992" r:id="rId3"/>
    <p:sldLayoutId id="2147485993" r:id="rId4"/>
    <p:sldLayoutId id="2147485994" r:id="rId5"/>
    <p:sldLayoutId id="2147485995" r:id="rId6"/>
    <p:sldLayoutId id="2147485996" r:id="rId7"/>
    <p:sldLayoutId id="2147485997" r:id="rId8"/>
    <p:sldLayoutId id="2147485998" r:id="rId9"/>
    <p:sldLayoutId id="2147485999" r:id="rId10"/>
    <p:sldLayoutId id="2147486000" r:id="rId11"/>
  </p:sldLayoutIdLst>
  <p:transition xmlns:p14="http://schemas.microsoft.com/office/powerpoint/2010/main"/>
  <p:hf hdr="0" ftr="0" dt="0"/>
  <p:txStyles>
    <p:titleStyle>
      <a:lvl1pPr algn="ctr" rtl="0" eaLnBrk="0" fontAlgn="base" hangingPunct="0">
        <a:spcBef>
          <a:spcPct val="0"/>
        </a:spcBef>
        <a:spcAft>
          <a:spcPct val="0"/>
        </a:spcAft>
        <a:defRPr sz="4200">
          <a:solidFill>
            <a:schemeClr val="tx1"/>
          </a:solidFill>
          <a:latin typeface="+mj-lt"/>
          <a:ea typeface="+mj-ea"/>
          <a:cs typeface="+mj-cs"/>
          <a:sym typeface="Gill Sans" charset="0"/>
        </a:defRPr>
      </a:lvl1pPr>
      <a:lvl2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5pPr>
      <a:lvl6pPr marL="22946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6pPr>
      <a:lvl7pPr marL="458937"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7pPr>
      <a:lvl8pPr marL="688405"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8pPr>
      <a:lvl9pPr marL="917873" algn="ctr" rtl="0" eaLnBrk="1" fontAlgn="base" hangingPunct="1">
        <a:spcBef>
          <a:spcPct val="0"/>
        </a:spcBef>
        <a:spcAft>
          <a:spcPct val="0"/>
        </a:spcAft>
        <a:defRPr sz="4200">
          <a:solidFill>
            <a:schemeClr val="tx1"/>
          </a:solidFill>
          <a:latin typeface="Gill Sans" charset="0"/>
          <a:ea typeface="ヒラギノ角ゴ ProN W3" charset="-128"/>
          <a:cs typeface="ヒラギノ角ゴ ProN W3" charset="-128"/>
          <a:sym typeface="Gill Sans" charset="0"/>
        </a:defRPr>
      </a:lvl9pPr>
    </p:titleStyle>
    <p:bodyStyle>
      <a:lvl1pPr marL="420694"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1pPr>
      <a:lvl2pPr marL="643786"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2pPr>
      <a:lvl3pPr marL="866880"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3pPr>
      <a:lvl4pPr marL="1089973"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4pPr>
      <a:lvl5pPr marL="1313067" indent="-286833" algn="l" rtl="0" eaLnBrk="0" fontAlgn="base" hangingPunct="0">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5pPr>
      <a:lvl6pPr marL="1542535" indent="-286833" algn="l" rtl="0" eaLnBrk="1" fontAlgn="base" hangingPunct="1">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6pPr>
      <a:lvl7pPr marL="1772004" indent="-286833" algn="l" rtl="0" eaLnBrk="1" fontAlgn="base" hangingPunct="1">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7pPr>
      <a:lvl8pPr marL="2001473" indent="-286833" algn="l" rtl="0" eaLnBrk="1" fontAlgn="base" hangingPunct="1">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8pPr>
      <a:lvl9pPr marL="2230939" indent="-286833" algn="l" rtl="0" eaLnBrk="1" fontAlgn="base" hangingPunct="1">
        <a:spcBef>
          <a:spcPts val="2410"/>
        </a:spcBef>
        <a:spcAft>
          <a:spcPct val="0"/>
        </a:spcAft>
        <a:buSzPct val="171000"/>
        <a:buFont typeface="Gill Sans" charset="0"/>
        <a:buChar char="•"/>
        <a:defRPr sz="2100">
          <a:solidFill>
            <a:schemeClr val="tx1"/>
          </a:solidFill>
          <a:latin typeface="+mn-lt"/>
          <a:ea typeface="+mn-ea"/>
          <a:cs typeface="+mn-cs"/>
          <a:sym typeface="Gill Sans" charset="0"/>
        </a:defRPr>
      </a:lvl9pPr>
    </p:bodyStyle>
    <p:otherStyle>
      <a:defPPr>
        <a:defRPr lang="en-US"/>
      </a:defPPr>
      <a:lvl1pPr marL="0" algn="l" defTabSz="229467" rtl="0" eaLnBrk="1" latinLnBrk="0" hangingPunct="1">
        <a:defRPr sz="900" kern="1200">
          <a:solidFill>
            <a:schemeClr val="tx1"/>
          </a:solidFill>
          <a:latin typeface="+mn-lt"/>
          <a:ea typeface="+mn-ea"/>
          <a:cs typeface="+mn-cs"/>
        </a:defRPr>
      </a:lvl1pPr>
      <a:lvl2pPr marL="229467" algn="l" defTabSz="229467" rtl="0" eaLnBrk="1" latinLnBrk="0" hangingPunct="1">
        <a:defRPr sz="900" kern="1200">
          <a:solidFill>
            <a:schemeClr val="tx1"/>
          </a:solidFill>
          <a:latin typeface="+mn-lt"/>
          <a:ea typeface="+mn-ea"/>
          <a:cs typeface="+mn-cs"/>
        </a:defRPr>
      </a:lvl2pPr>
      <a:lvl3pPr marL="458937" algn="l" defTabSz="229467" rtl="0" eaLnBrk="1" latinLnBrk="0" hangingPunct="1">
        <a:defRPr sz="900" kern="1200">
          <a:solidFill>
            <a:schemeClr val="tx1"/>
          </a:solidFill>
          <a:latin typeface="+mn-lt"/>
          <a:ea typeface="+mn-ea"/>
          <a:cs typeface="+mn-cs"/>
        </a:defRPr>
      </a:lvl3pPr>
      <a:lvl4pPr marL="688405" algn="l" defTabSz="229467" rtl="0" eaLnBrk="1" latinLnBrk="0" hangingPunct="1">
        <a:defRPr sz="900" kern="1200">
          <a:solidFill>
            <a:schemeClr val="tx1"/>
          </a:solidFill>
          <a:latin typeface="+mn-lt"/>
          <a:ea typeface="+mn-ea"/>
          <a:cs typeface="+mn-cs"/>
        </a:defRPr>
      </a:lvl4pPr>
      <a:lvl5pPr marL="917873" algn="l" defTabSz="229467" rtl="0" eaLnBrk="1" latinLnBrk="0" hangingPunct="1">
        <a:defRPr sz="900" kern="1200">
          <a:solidFill>
            <a:schemeClr val="tx1"/>
          </a:solidFill>
          <a:latin typeface="+mn-lt"/>
          <a:ea typeface="+mn-ea"/>
          <a:cs typeface="+mn-cs"/>
        </a:defRPr>
      </a:lvl5pPr>
      <a:lvl6pPr marL="1147342" algn="l" defTabSz="229467" rtl="0" eaLnBrk="1" latinLnBrk="0" hangingPunct="1">
        <a:defRPr sz="900" kern="1200">
          <a:solidFill>
            <a:schemeClr val="tx1"/>
          </a:solidFill>
          <a:latin typeface="+mn-lt"/>
          <a:ea typeface="+mn-ea"/>
          <a:cs typeface="+mn-cs"/>
        </a:defRPr>
      </a:lvl6pPr>
      <a:lvl7pPr marL="1376810" algn="l" defTabSz="229467" rtl="0" eaLnBrk="1" latinLnBrk="0" hangingPunct="1">
        <a:defRPr sz="900" kern="1200">
          <a:solidFill>
            <a:schemeClr val="tx1"/>
          </a:solidFill>
          <a:latin typeface="+mn-lt"/>
          <a:ea typeface="+mn-ea"/>
          <a:cs typeface="+mn-cs"/>
        </a:defRPr>
      </a:lvl7pPr>
      <a:lvl8pPr marL="1606277" algn="l" defTabSz="229467" rtl="0" eaLnBrk="1" latinLnBrk="0" hangingPunct="1">
        <a:defRPr sz="900" kern="1200">
          <a:solidFill>
            <a:schemeClr val="tx1"/>
          </a:solidFill>
          <a:latin typeface="+mn-lt"/>
          <a:ea typeface="+mn-ea"/>
          <a:cs typeface="+mn-cs"/>
        </a:defRPr>
      </a:lvl8pPr>
      <a:lvl9pPr marL="1835747" algn="l" defTabSz="229467"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3" Type="http://schemas.openxmlformats.org/officeDocument/2006/relationships/image" Target="../media/image1.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1.jpe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228600" y="457200"/>
            <a:ext cx="6248400" cy="1371600"/>
          </a:xfrm>
        </p:spPr>
        <p:txBody>
          <a:bodyPr/>
          <a:lstStyle/>
          <a:p>
            <a:pPr algn="ctr" eaLnBrk="1" hangingPunct="1">
              <a:spcAft>
                <a:spcPts val="1200"/>
              </a:spcAft>
            </a:pPr>
            <a:r>
              <a:rPr lang="en-US" sz="2400" b="1" dirty="0"/>
              <a:t>The Economic Impact of Sexual Violence: </a:t>
            </a:r>
            <a:br>
              <a:rPr lang="en-US" sz="2400" b="1" dirty="0"/>
            </a:br>
            <a:r>
              <a:rPr lang="en-US" sz="2000" b="1" dirty="0" smtClean="0"/>
              <a:t>Implications for Public Policy</a:t>
            </a:r>
            <a:endParaRPr lang="en-US" sz="2000" b="1" dirty="0">
              <a:latin typeface="Century Gothic" charset="0"/>
              <a:ea typeface="ヒラギノ明朝 ProN W3" charset="0"/>
              <a:cs typeface="ヒラギノ明朝 ProN W3" charset="0"/>
            </a:endParaRPr>
          </a:p>
        </p:txBody>
      </p:sp>
      <p:sp>
        <p:nvSpPr>
          <p:cNvPr id="32771" name="Rectangle 2"/>
          <p:cNvSpPr>
            <a:spLocks/>
          </p:cNvSpPr>
          <p:nvPr/>
        </p:nvSpPr>
        <p:spPr bwMode="auto">
          <a:xfrm>
            <a:off x="114300" y="1905000"/>
            <a:ext cx="6629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229467" bIns="0" anchor="ctr"/>
          <a:lstStyle/>
          <a:p>
            <a:pPr>
              <a:spcBef>
                <a:spcPts val="502"/>
              </a:spcBef>
            </a:pPr>
            <a:r>
              <a:rPr lang="en-US" sz="1400" b="1" dirty="0">
                <a:solidFill>
                  <a:srgbClr val="1A1A1A"/>
                </a:solidFill>
                <a:latin typeface="Gill Sans"/>
                <a:ea typeface="ヒラギノ明朝 ProN W3" charset="0"/>
                <a:cs typeface="ヒラギノ明朝 ProN W3" charset="0"/>
                <a:sym typeface="Century Gothic" charset="0"/>
              </a:rPr>
              <a:t>Rebecca M. Loya, Ph.D.</a:t>
            </a:r>
          </a:p>
          <a:p>
            <a:pPr>
              <a:spcBef>
                <a:spcPts val="502"/>
              </a:spcBef>
            </a:pPr>
            <a:r>
              <a:rPr lang="en-US" sz="1200" dirty="0" smtClean="0">
                <a:solidFill>
                  <a:srgbClr val="1A1A1A"/>
                </a:solidFill>
                <a:latin typeface="Gill Sans"/>
                <a:ea typeface="ヒラギノ明朝 ProN W3" charset="0"/>
                <a:cs typeface="ヒラギノ明朝 ProN W3" charset="0"/>
                <a:sym typeface="Century Gothic" charset="0"/>
              </a:rPr>
              <a:t>Taubman </a:t>
            </a:r>
            <a:r>
              <a:rPr lang="en-US" sz="1200" dirty="0">
                <a:solidFill>
                  <a:srgbClr val="1A1A1A"/>
                </a:solidFill>
                <a:latin typeface="Gill Sans"/>
                <a:ea typeface="ヒラギノ明朝 ProN W3" charset="0"/>
                <a:cs typeface="ヒラギノ明朝 ProN W3" charset="0"/>
                <a:sym typeface="Century Gothic" charset="0"/>
              </a:rPr>
              <a:t>Center for Public Policy &amp; American Institutions </a:t>
            </a:r>
          </a:p>
          <a:p>
            <a:pPr>
              <a:spcBef>
                <a:spcPts val="502"/>
              </a:spcBef>
            </a:pPr>
            <a:r>
              <a:rPr lang="en-US" sz="1200" dirty="0">
                <a:solidFill>
                  <a:srgbClr val="1A1A1A"/>
                </a:solidFill>
                <a:latin typeface="Gill Sans"/>
                <a:ea typeface="ヒラギノ明朝 ProN W3" charset="0"/>
                <a:cs typeface="ヒラギノ明朝 ProN W3" charset="0"/>
                <a:sym typeface="Century Gothic" charset="0"/>
              </a:rPr>
              <a:t>Brown University</a:t>
            </a:r>
          </a:p>
          <a:p>
            <a:pPr>
              <a:spcBef>
                <a:spcPts val="502"/>
              </a:spcBef>
            </a:pPr>
            <a:endParaRPr lang="en-US" sz="1200" dirty="0" smtClean="0">
              <a:solidFill>
                <a:srgbClr val="1A1A1A"/>
              </a:solidFill>
              <a:latin typeface="Gill Sans"/>
              <a:ea typeface="ヒラギノ明朝 ProN W3" charset="0"/>
              <a:cs typeface="ヒラギノ明朝 ProN W3" charset="0"/>
              <a:sym typeface="Century Gothic" charset="0"/>
            </a:endParaRPr>
          </a:p>
          <a:p>
            <a:pPr>
              <a:spcBef>
                <a:spcPts val="502"/>
              </a:spcBef>
            </a:pPr>
            <a:r>
              <a:rPr lang="en-US" sz="1200" dirty="0" smtClean="0">
                <a:solidFill>
                  <a:srgbClr val="1A1A1A"/>
                </a:solidFill>
                <a:latin typeface="Gill Sans"/>
                <a:ea typeface="ヒラギノ明朝 ProN W3" charset="0"/>
                <a:cs typeface="ヒラギノ明朝 ProN W3" charset="0"/>
                <a:sym typeface="Century Gothic" charset="0"/>
              </a:rPr>
              <a:t>Advancing the Economic Security of Survivors of Domestic and Sexual Violence</a:t>
            </a:r>
            <a:endParaRPr lang="en-US" sz="1200" dirty="0">
              <a:solidFill>
                <a:srgbClr val="1A1A1A"/>
              </a:solidFill>
              <a:latin typeface="Gill Sans"/>
              <a:ea typeface="ヒラギノ明朝 ProN W3" charset="0"/>
              <a:cs typeface="ヒラギノ明朝 ProN W3" charset="0"/>
              <a:sym typeface="Century Gothic" charset="0"/>
            </a:endParaRPr>
          </a:p>
          <a:p>
            <a:pPr>
              <a:spcBef>
                <a:spcPts val="502"/>
              </a:spcBef>
            </a:pPr>
            <a:r>
              <a:rPr lang="en-US" sz="1200" dirty="0" smtClean="0">
                <a:solidFill>
                  <a:srgbClr val="1A1A1A"/>
                </a:solidFill>
                <a:latin typeface="Gill Sans"/>
                <a:ea typeface="ヒラギノ明朝 ProN W3" charset="0"/>
                <a:cs typeface="ヒラギノ明朝 ProN W3" charset="0"/>
                <a:sym typeface="Century Gothic" charset="0"/>
              </a:rPr>
              <a:t>September 20, 2013</a:t>
            </a:r>
            <a:endParaRPr lang="en-US" sz="1200" dirty="0">
              <a:solidFill>
                <a:srgbClr val="1A1A1A"/>
              </a:solidFill>
              <a:latin typeface="Gill Sans"/>
              <a:ea typeface="ヒラギノ明朝 ProN W3" charset="0"/>
              <a:cs typeface="ヒラギノ明朝 ProN W3" charset="0"/>
              <a:sym typeface="Century Gothic" charset="0"/>
            </a:endParaRPr>
          </a:p>
          <a:p>
            <a:pPr algn="l">
              <a:spcBef>
                <a:spcPts val="502"/>
              </a:spcBef>
            </a:pPr>
            <a:endParaRPr lang="en-US" sz="1200" dirty="0">
              <a:solidFill>
                <a:srgbClr val="1A1A1A"/>
              </a:solidFill>
              <a:latin typeface="Century Gothic" charset="0"/>
              <a:ea typeface="ヒラギノ明朝 ProN W3" charset="0"/>
              <a:cs typeface="ヒラギノ明朝 ProN W3" charset="0"/>
              <a:sym typeface="Century Gothic" charset="0"/>
            </a:endParaRPr>
          </a:p>
        </p:txBody>
      </p:sp>
      <p:pic>
        <p:nvPicPr>
          <p:cNvPr id="4" name="Picture 3" descr="H_2c_Pos.jpg"/>
          <p:cNvPicPr>
            <a:picLocks noChangeAspect="1"/>
          </p:cNvPicPr>
          <p:nvPr/>
        </p:nvPicPr>
        <p:blipFill>
          <a:blip r:embed="rId3"/>
          <a:stretch>
            <a:fillRect/>
          </a:stretch>
        </p:blipFill>
        <p:spPr>
          <a:xfrm>
            <a:off x="152400" y="3771520"/>
            <a:ext cx="1066800" cy="532332"/>
          </a:xfrm>
          <a:prstGeom prst="rect">
            <a:avLst/>
          </a:prstGeom>
        </p:spPr>
      </p:pic>
      <p:sp>
        <p:nvSpPr>
          <p:cNvPr id="2" name="TextBox 1"/>
          <p:cNvSpPr txBox="1"/>
          <p:nvPr/>
        </p:nvSpPr>
        <p:spPr>
          <a:xfrm>
            <a:off x="152400" y="-685800"/>
            <a:ext cx="6400800" cy="523220"/>
          </a:xfrm>
          <a:prstGeom prst="rect">
            <a:avLst/>
          </a:prstGeom>
          <a:noFill/>
        </p:spPr>
        <p:txBody>
          <a:bodyPr wrap="square" rtlCol="0">
            <a:spAutoFit/>
          </a:bodyPr>
          <a:lstStyle/>
          <a:p>
            <a:r>
              <a:rPr lang="en-US" sz="1400" i="1" dirty="0" smtClean="0"/>
              <a:t>“The </a:t>
            </a:r>
            <a:r>
              <a:rPr lang="en-US" sz="1400" i="1" dirty="0"/>
              <a:t>more consequences—housing, job, academics, economics—that there are, the harder it’s going to be on somebody</a:t>
            </a:r>
            <a:r>
              <a:rPr lang="en-US" sz="1400" i="1" dirty="0" smtClean="0"/>
              <a:t>.”</a:t>
            </a:r>
            <a:endParaRPr lang="en-US" sz="14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cap="small" dirty="0" smtClean="0"/>
              <a:t>Interview Participants</a:t>
            </a:r>
            <a:endParaRPr lang="en-US" cap="small" dirty="0"/>
          </a:p>
        </p:txBody>
      </p:sp>
      <p:graphicFrame>
        <p:nvGraphicFramePr>
          <p:cNvPr id="9" name="Content Placeholder 11"/>
          <p:cNvGraphicFramePr>
            <a:graphicFrameLocks noGrp="1"/>
          </p:cNvGraphicFramePr>
          <p:nvPr>
            <p:ph sz="half" idx="1"/>
            <p:extLst>
              <p:ext uri="{D42A27DB-BD31-4B8C-83A1-F6EECF244321}">
                <p14:modId xmlns:p14="http://schemas.microsoft.com/office/powerpoint/2010/main" val="3163316739"/>
              </p:ext>
            </p:extLst>
          </p:nvPr>
        </p:nvGraphicFramePr>
        <p:xfrm>
          <a:off x="3886200" y="863600"/>
          <a:ext cx="2343151" cy="2540000"/>
        </p:xfrm>
        <a:graphic>
          <a:graphicData uri="http://schemas.openxmlformats.org/drawingml/2006/table">
            <a:tbl>
              <a:tblPr firstRow="1" lastRow="1" lastCol="1"/>
              <a:tblGrid>
                <a:gridCol w="1178393"/>
                <a:gridCol w="1164758"/>
              </a:tblGrid>
              <a:tr h="609600">
                <a:tc>
                  <a:txBody>
                    <a:bodyPr/>
                    <a:lstStyle>
                      <a:defPPr>
                        <a:defRPr lang="en-US"/>
                      </a:defPPr>
                      <a:lvl1pPr marL="0" algn="l" defTabSz="457200" rtl="0" eaLnBrk="1" latinLnBrk="0" hangingPunct="1">
                        <a:defRPr sz="1800" b="1" kern="1200">
                          <a:solidFill>
                            <a:schemeClr val="lt1"/>
                          </a:solidFill>
                          <a:latin typeface="Century Gothic"/>
                          <a:ea typeface="ヒラギノ明朝 ProN W3"/>
                          <a:cs typeface="ヒラギノ明朝 ProN W3"/>
                        </a:defRPr>
                      </a:lvl1pPr>
                      <a:lvl2pPr marL="457200" algn="l" defTabSz="457200" rtl="0" eaLnBrk="1" latinLnBrk="0" hangingPunct="1">
                        <a:defRPr sz="1800" b="1" kern="1200">
                          <a:solidFill>
                            <a:schemeClr val="lt1"/>
                          </a:solidFill>
                          <a:latin typeface="Century Gothic"/>
                          <a:ea typeface="ヒラギノ明朝 ProN W3"/>
                          <a:cs typeface="ヒラギノ明朝 ProN W3"/>
                        </a:defRPr>
                      </a:lvl2pPr>
                      <a:lvl3pPr marL="914400" algn="l" defTabSz="457200" rtl="0" eaLnBrk="1" latinLnBrk="0" hangingPunct="1">
                        <a:defRPr sz="1800" b="1" kern="1200">
                          <a:solidFill>
                            <a:schemeClr val="lt1"/>
                          </a:solidFill>
                          <a:latin typeface="Century Gothic"/>
                          <a:ea typeface="ヒラギノ明朝 ProN W3"/>
                          <a:cs typeface="ヒラギノ明朝 ProN W3"/>
                        </a:defRPr>
                      </a:lvl3pPr>
                      <a:lvl4pPr marL="1371600" algn="l" defTabSz="457200" rtl="0" eaLnBrk="1" latinLnBrk="0" hangingPunct="1">
                        <a:defRPr sz="1800" b="1" kern="1200">
                          <a:solidFill>
                            <a:schemeClr val="lt1"/>
                          </a:solidFill>
                          <a:latin typeface="Century Gothic"/>
                          <a:ea typeface="ヒラギノ明朝 ProN W3"/>
                          <a:cs typeface="ヒラギノ明朝 ProN W3"/>
                        </a:defRPr>
                      </a:lvl4pPr>
                      <a:lvl5pPr marL="1828800" algn="l" defTabSz="457200" rtl="0" eaLnBrk="1" latinLnBrk="0" hangingPunct="1">
                        <a:defRPr sz="1800" b="1" kern="1200">
                          <a:solidFill>
                            <a:schemeClr val="lt1"/>
                          </a:solidFill>
                          <a:latin typeface="Century Gothic"/>
                          <a:ea typeface="ヒラギノ明朝 ProN W3"/>
                          <a:cs typeface="ヒラギノ明朝 ProN W3"/>
                        </a:defRPr>
                      </a:lvl5pPr>
                      <a:lvl6pPr marL="2286000" algn="l" defTabSz="457200" rtl="0" eaLnBrk="1" latinLnBrk="0" hangingPunct="1">
                        <a:defRPr sz="1800" b="1" kern="1200">
                          <a:solidFill>
                            <a:schemeClr val="lt1"/>
                          </a:solidFill>
                          <a:latin typeface="Century Gothic"/>
                          <a:ea typeface="ヒラギノ明朝 ProN W3"/>
                          <a:cs typeface="ヒラギノ明朝 ProN W3"/>
                        </a:defRPr>
                      </a:lvl6pPr>
                      <a:lvl7pPr marL="2743200" algn="l" defTabSz="457200" rtl="0" eaLnBrk="1" latinLnBrk="0" hangingPunct="1">
                        <a:defRPr sz="1800" b="1" kern="1200">
                          <a:solidFill>
                            <a:schemeClr val="lt1"/>
                          </a:solidFill>
                          <a:latin typeface="Century Gothic"/>
                          <a:ea typeface="ヒラギノ明朝 ProN W3"/>
                          <a:cs typeface="ヒラギノ明朝 ProN W3"/>
                        </a:defRPr>
                      </a:lvl7pPr>
                      <a:lvl8pPr marL="3200400" algn="l" defTabSz="457200" rtl="0" eaLnBrk="1" latinLnBrk="0" hangingPunct="1">
                        <a:defRPr sz="1800" b="1" kern="1200">
                          <a:solidFill>
                            <a:schemeClr val="lt1"/>
                          </a:solidFill>
                          <a:latin typeface="Century Gothic"/>
                          <a:ea typeface="ヒラギノ明朝 ProN W3"/>
                          <a:cs typeface="ヒラギノ明朝 ProN W3"/>
                        </a:defRPr>
                      </a:lvl8pPr>
                      <a:lvl9pPr marL="3657600" algn="l" defTabSz="457200" rtl="0" eaLnBrk="1" latinLnBrk="0" hangingPunct="1">
                        <a:defRPr sz="1800" b="1" kern="1200">
                          <a:solidFill>
                            <a:schemeClr val="lt1"/>
                          </a:solidFill>
                          <a:latin typeface="Century Gothic"/>
                          <a:ea typeface="ヒラギノ明朝 ProN W3"/>
                          <a:cs typeface="ヒラギノ明朝 ProN W3"/>
                        </a:defRPr>
                      </a:lvl9pPr>
                    </a:lstStyle>
                    <a:p>
                      <a:pPr algn="ctr"/>
                      <a:r>
                        <a:rPr lang="en-US" sz="1100" dirty="0" smtClean="0">
                          <a:solidFill>
                            <a:schemeClr val="tx1"/>
                          </a:solidFill>
                        </a:rPr>
                        <a:t>Position/</a:t>
                      </a:r>
                    </a:p>
                    <a:p>
                      <a:pPr algn="ctr"/>
                      <a:r>
                        <a:rPr lang="en-US" sz="1100" dirty="0" smtClean="0">
                          <a:solidFill>
                            <a:schemeClr val="tx1"/>
                          </a:solidFill>
                        </a:rPr>
                        <a:t>Category</a:t>
                      </a:r>
                      <a:endParaRPr lang="en-US" sz="1100" dirty="0">
                        <a:solidFill>
                          <a:schemeClr val="tx1"/>
                        </a:solidFill>
                      </a:endParaRPr>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chemeClr val="tx1"/>
                          </a:solidFill>
                        </a:rPr>
                        <a:t>Participants</a:t>
                      </a:r>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r>
                        <a:rPr lang="en-US" sz="1100" b="1" dirty="0" smtClean="0"/>
                        <a:t>Survivor</a:t>
                      </a:r>
                      <a:endParaRPr lang="en-US" sz="1100" b="1" dirty="0"/>
                    </a:p>
                  </a:txBody>
                  <a:tcPr marL="27432" marR="27432" marT="24384" marB="24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4DAED"/>
                    </a:solidFill>
                  </a:tcPr>
                </a:tc>
                <a:tc>
                  <a:txBody>
                    <a:bodyPr/>
                    <a:lstStyle/>
                    <a:p>
                      <a:pPr algn="ctr"/>
                      <a:r>
                        <a:rPr lang="en-US" sz="1100" b="0" dirty="0" smtClean="0"/>
                        <a:t>9</a:t>
                      </a:r>
                      <a:endParaRPr lang="en-US" sz="1100" b="0" dirty="0"/>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4DAED"/>
                    </a:solidFill>
                  </a:tcPr>
                </a:tc>
              </a:tr>
              <a:tr h="254000">
                <a:tc>
                  <a:txBody>
                    <a:bodyPr/>
                    <a:lstStyle/>
                    <a:p>
                      <a:r>
                        <a:rPr lang="en-US" sz="1100" b="1" dirty="0" smtClean="0"/>
                        <a:t>Lawyer</a:t>
                      </a:r>
                      <a:endParaRPr lang="en-US" sz="1100" b="1" dirty="0"/>
                    </a:p>
                  </a:txBody>
                  <a:tcPr marL="27432" marR="27432" marT="24384" marB="24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t>5</a:t>
                      </a:r>
                      <a:endParaRPr lang="en-US" sz="1100" dirty="0"/>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pPr marL="0" marR="0" indent="0" algn="l" defTabSz="229495" rtl="0" eaLnBrk="1" fontAlgn="auto" latinLnBrk="0" hangingPunct="1">
                        <a:lnSpc>
                          <a:spcPct val="100000"/>
                        </a:lnSpc>
                        <a:spcBef>
                          <a:spcPts val="0"/>
                        </a:spcBef>
                        <a:spcAft>
                          <a:spcPts val="0"/>
                        </a:spcAft>
                        <a:buClrTx/>
                        <a:buSzTx/>
                        <a:buFontTx/>
                        <a:buNone/>
                        <a:tabLst/>
                        <a:defRPr/>
                      </a:pPr>
                      <a:r>
                        <a:rPr lang="en-US" sz="1100" b="1" dirty="0" smtClean="0"/>
                        <a:t>Counselor</a:t>
                      </a:r>
                    </a:p>
                  </a:txBody>
                  <a:tcPr marL="27432" marR="27432" marT="24384" marB="24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t>5</a:t>
                      </a:r>
                      <a:endParaRPr lang="en-US" sz="1100" dirty="0"/>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r>
                        <a:rPr lang="en-US" sz="1100" b="1" dirty="0" smtClean="0"/>
                        <a:t>Advocate</a:t>
                      </a:r>
                      <a:endParaRPr lang="en-US" sz="1100" b="1" dirty="0"/>
                    </a:p>
                  </a:txBody>
                  <a:tcPr marL="27432" marR="27432" marT="24384" marB="24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t>3</a:t>
                      </a:r>
                      <a:endParaRPr lang="en-US" sz="1100" dirty="0"/>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r>
                        <a:rPr lang="en-US" sz="1100" b="1" dirty="0" smtClean="0"/>
                        <a:t>Administrator</a:t>
                      </a:r>
                      <a:endParaRPr lang="en-US" sz="1100" b="1" dirty="0"/>
                    </a:p>
                  </a:txBody>
                  <a:tcPr marL="27432" marR="27432" marT="24384" marB="24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t>3</a:t>
                      </a:r>
                      <a:endParaRPr lang="en-US" sz="1100" dirty="0"/>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06400">
                <a:tc>
                  <a:txBody>
                    <a:bodyPr/>
                    <a:lstStyle/>
                    <a:p>
                      <a:r>
                        <a:rPr lang="en-US" sz="1100" b="1" dirty="0" smtClean="0"/>
                        <a:t>Counselor/</a:t>
                      </a:r>
                    </a:p>
                    <a:p>
                      <a:r>
                        <a:rPr lang="en-US" sz="1100" b="1" dirty="0" smtClean="0"/>
                        <a:t>administrator</a:t>
                      </a:r>
                      <a:endParaRPr lang="en-US" sz="1100" b="1" dirty="0"/>
                    </a:p>
                  </a:txBody>
                  <a:tcPr marL="27432" marR="27432" marT="24384" marB="24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t>2</a:t>
                      </a:r>
                      <a:endParaRPr lang="en-US" sz="1100" b="0" dirty="0"/>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54000">
                <a:tc>
                  <a:txBody>
                    <a:bodyPr/>
                    <a:lstStyle/>
                    <a:p>
                      <a:r>
                        <a:rPr lang="en-US" sz="1100" b="1" dirty="0" smtClean="0"/>
                        <a:t>TOTAL</a:t>
                      </a:r>
                      <a:endParaRPr lang="en-US" sz="1100" b="1" dirty="0"/>
                    </a:p>
                  </a:txBody>
                  <a:tcPr marL="27432" marR="27432" marT="24384" marB="24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4DAED"/>
                    </a:solidFill>
                  </a:tcPr>
                </a:tc>
                <a:tc>
                  <a:txBody>
                    <a:bodyPr/>
                    <a:lstStyle/>
                    <a:p>
                      <a:pPr algn="ctr"/>
                      <a:r>
                        <a:rPr lang="en-US" sz="1100" b="1" dirty="0" smtClean="0"/>
                        <a:t>27</a:t>
                      </a:r>
                      <a:endParaRPr lang="en-US" sz="1100" b="1" dirty="0"/>
                    </a:p>
                  </a:txBody>
                  <a:tcPr marL="27432" marR="27432" marT="24384" marB="243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4DAED"/>
                    </a:solidFill>
                  </a:tcPr>
                </a:tc>
              </a:tr>
            </a:tbl>
          </a:graphicData>
        </a:graphic>
      </p:graphicFrame>
      <p:sp>
        <p:nvSpPr>
          <p:cNvPr id="7" name="Content Placeholder 6"/>
          <p:cNvSpPr>
            <a:spLocks noGrp="1"/>
          </p:cNvSpPr>
          <p:nvPr>
            <p:ph sz="half" idx="2"/>
          </p:nvPr>
        </p:nvSpPr>
        <p:spPr>
          <a:xfrm>
            <a:off x="342900" y="863600"/>
            <a:ext cx="3124200" cy="3124200"/>
          </a:xfrm>
        </p:spPr>
        <p:txBody>
          <a:bodyPr/>
          <a:lstStyle/>
          <a:p>
            <a:pPr marL="177758" indent="-177758">
              <a:spcBef>
                <a:spcPts val="5"/>
              </a:spcBef>
              <a:buFont typeface="Arial"/>
              <a:buChar char="•"/>
              <a:tabLst>
                <a:tab pos="177758" algn="l"/>
              </a:tabLst>
            </a:pPr>
            <a:r>
              <a:rPr lang="en-US" sz="1700" dirty="0">
                <a:cs typeface="Century Gothic"/>
              </a:rPr>
              <a:t>2 northeastern cities</a:t>
            </a:r>
            <a:br>
              <a:rPr lang="en-US" sz="1700" dirty="0">
                <a:cs typeface="Century Gothic"/>
              </a:rPr>
            </a:br>
            <a:endParaRPr lang="en-US" sz="1700" dirty="0">
              <a:cs typeface="Century Gothic"/>
            </a:endParaRPr>
          </a:p>
          <a:p>
            <a:pPr marL="177758" indent="-177758">
              <a:spcBef>
                <a:spcPts val="5"/>
              </a:spcBef>
              <a:buFont typeface="Arial"/>
              <a:buChar char="•"/>
              <a:tabLst>
                <a:tab pos="177758" algn="l"/>
              </a:tabLst>
            </a:pPr>
            <a:r>
              <a:rPr lang="en-US" sz="1700" dirty="0">
                <a:cs typeface="Century Gothic"/>
              </a:rPr>
              <a:t>18 rape crisis service providers</a:t>
            </a:r>
          </a:p>
          <a:p>
            <a:pPr marL="407197" lvl="1" indent="-177758">
              <a:spcBef>
                <a:spcPts val="5"/>
              </a:spcBef>
              <a:buFont typeface="Arial"/>
              <a:buChar char="•"/>
              <a:tabLst>
                <a:tab pos="177758" algn="l"/>
              </a:tabLst>
            </a:pPr>
            <a:r>
              <a:rPr lang="en-US" sz="1400" dirty="0" smtClean="0">
                <a:cs typeface="Century Gothic"/>
              </a:rPr>
              <a:t>From </a:t>
            </a:r>
            <a:r>
              <a:rPr lang="en-US" sz="1400" dirty="0">
                <a:cs typeface="Century Gothic"/>
              </a:rPr>
              <a:t>7 agencies</a:t>
            </a:r>
          </a:p>
          <a:p>
            <a:pPr marL="407197" lvl="1" indent="-177758">
              <a:spcBef>
                <a:spcPts val="5"/>
              </a:spcBef>
              <a:buFont typeface="Arial"/>
              <a:buChar char="•"/>
              <a:tabLst>
                <a:tab pos="177758" algn="l"/>
              </a:tabLst>
            </a:pPr>
            <a:r>
              <a:rPr lang="en-US" sz="1400" dirty="0">
                <a:cs typeface="Century Gothic"/>
              </a:rPr>
              <a:t>Mean yrs of experience: 11</a:t>
            </a:r>
            <a:r>
              <a:rPr lang="en-US" sz="1700" dirty="0">
                <a:cs typeface="Century Gothic"/>
              </a:rPr>
              <a:t/>
            </a:r>
            <a:br>
              <a:rPr lang="en-US" sz="1700" dirty="0">
                <a:cs typeface="Century Gothic"/>
              </a:rPr>
            </a:br>
            <a:endParaRPr lang="en-US" sz="1100" dirty="0">
              <a:cs typeface="Century Gothic"/>
            </a:endParaRPr>
          </a:p>
          <a:p>
            <a:pPr marL="177758" indent="-177758">
              <a:spcBef>
                <a:spcPts val="5"/>
              </a:spcBef>
              <a:buFont typeface="Arial"/>
              <a:buChar char="•"/>
              <a:tabLst>
                <a:tab pos="177758" algn="l"/>
              </a:tabLst>
            </a:pPr>
            <a:r>
              <a:rPr lang="en-US" sz="1700" dirty="0">
                <a:cs typeface="Century Gothic"/>
              </a:rPr>
              <a:t>9 adult, female survivors</a:t>
            </a:r>
          </a:p>
          <a:p>
            <a:pPr marL="407197" lvl="1" indent="-177758">
              <a:spcBef>
                <a:spcPts val="5"/>
              </a:spcBef>
              <a:buFont typeface="Arial"/>
              <a:buChar char="•"/>
              <a:tabLst>
                <a:tab pos="177758" algn="l"/>
              </a:tabLst>
            </a:pPr>
            <a:r>
              <a:rPr lang="en-US" sz="1400" dirty="0" smtClean="0">
                <a:cs typeface="Century Gothic"/>
              </a:rPr>
              <a:t>Mean </a:t>
            </a:r>
            <a:r>
              <a:rPr lang="en-US" sz="1400" dirty="0">
                <a:cs typeface="Century Gothic"/>
              </a:rPr>
              <a:t>age: 41</a:t>
            </a:r>
          </a:p>
          <a:p>
            <a:pPr marL="407197" lvl="1" indent="-177758">
              <a:spcBef>
                <a:spcPts val="5"/>
              </a:spcBef>
              <a:buFont typeface="Arial"/>
              <a:buChar char="•"/>
              <a:tabLst>
                <a:tab pos="177758" algn="l"/>
              </a:tabLst>
            </a:pPr>
            <a:r>
              <a:rPr lang="en-US" sz="1400" dirty="0">
                <a:cs typeface="Century Gothic"/>
              </a:rPr>
              <a:t>Mean age at 1</a:t>
            </a:r>
            <a:r>
              <a:rPr lang="en-US" sz="1400" baseline="30000" dirty="0">
                <a:cs typeface="Century Gothic"/>
              </a:rPr>
              <a:t>st</a:t>
            </a:r>
            <a:r>
              <a:rPr lang="en-US" sz="1400" dirty="0">
                <a:cs typeface="Century Gothic"/>
              </a:rPr>
              <a:t> assault: 18</a:t>
            </a:r>
          </a:p>
          <a:p>
            <a:pPr marL="407197" lvl="1" indent="-177758">
              <a:spcBef>
                <a:spcPts val="5"/>
              </a:spcBef>
              <a:buFont typeface="Arial"/>
              <a:buChar char="•"/>
              <a:tabLst>
                <a:tab pos="177758" algn="l"/>
              </a:tabLst>
            </a:pPr>
            <a:r>
              <a:rPr lang="en-US" sz="1400" dirty="0">
                <a:cs typeface="Century Gothic"/>
              </a:rPr>
              <a:t>Mean yrs since most recent assault: 16.8</a:t>
            </a:r>
          </a:p>
        </p:txBody>
      </p:sp>
      <p:sp>
        <p:nvSpPr>
          <p:cNvPr id="4" name="Slide Number Placeholder 3"/>
          <p:cNvSpPr>
            <a:spLocks noGrp="1"/>
          </p:cNvSpPr>
          <p:nvPr>
            <p:ph type="sldNum" sz="quarter" idx="10"/>
          </p:nvPr>
        </p:nvSpPr>
        <p:spPr>
          <a:prstGeom prst="rect">
            <a:avLst/>
          </a:prstGeom>
        </p:spPr>
        <p:txBody>
          <a:bodyPr lIns="65258" tIns="32629" rIns="65258" bIns="32629"/>
          <a:lstStyle/>
          <a:p>
            <a:pPr algn="r"/>
            <a:fld id="{E72719B6-7CB1-914A-9D29-D8006C895101}" type="slidenum">
              <a:rPr lang="en-US" smtClean="0">
                <a:solidFill>
                  <a:prstClr val="black"/>
                </a:solidFill>
              </a:rPr>
              <a:pPr algn="r"/>
              <a:t>10</a:t>
            </a:fld>
            <a:endParaRPr lang="en-US" dirty="0">
              <a:solidFill>
                <a:prstClr val="black"/>
              </a:solidFill>
            </a:endParaRPr>
          </a:p>
        </p:txBody>
      </p:sp>
      <p:sp>
        <p:nvSpPr>
          <p:cNvPr id="3" name="Rectangle 2"/>
          <p:cNvSpPr/>
          <p:nvPr/>
        </p:nvSpPr>
        <p:spPr bwMode="auto">
          <a:xfrm>
            <a:off x="3886200" y="1727200"/>
            <a:ext cx="2343150" cy="1422400"/>
          </a:xfrm>
          <a:prstGeom prst="rect">
            <a:avLst/>
          </a:prstGeom>
          <a:noFill/>
          <a:ln w="28575" cap="flat" cmpd="sng" algn="ctr">
            <a:solidFill>
              <a:srgbClr val="FF0000"/>
            </a:solidFill>
            <a:prstDash val="solid"/>
            <a:round/>
            <a:headEnd type="none" w="med" len="med"/>
            <a:tailEnd type="none" w="med" len="med"/>
          </a:ln>
          <a:effectLst/>
        </p:spPr>
        <p:txBody>
          <a:bodyPr vert="horz" wrap="square" lIns="65306" tIns="32653" rIns="65306" bIns="32653" numCol="1" rtlCol="0" anchor="t" anchorCtr="0" compatLnSpc="1">
            <a:prstTxWarp prst="textNoShape">
              <a:avLst/>
            </a:prstTxWarp>
          </a:bodyPr>
          <a:lstStyle/>
          <a:p>
            <a:pPr defTabSz="653064"/>
            <a:endParaRPr lang="en-US" sz="3000">
              <a:ea typeface="ヒラギノ角ゴ ProN W3" charset="-128"/>
              <a:cs typeface="ヒラギノ角ゴ ProN W3" charset="-128"/>
            </a:endParaRPr>
          </a:p>
        </p:txBody>
      </p:sp>
      <p:sp>
        <p:nvSpPr>
          <p:cNvPr id="8" name="Rectangle 7"/>
          <p:cNvSpPr/>
          <p:nvPr/>
        </p:nvSpPr>
        <p:spPr bwMode="auto">
          <a:xfrm>
            <a:off x="3886200" y="1473200"/>
            <a:ext cx="2343150" cy="254000"/>
          </a:xfrm>
          <a:prstGeom prst="rect">
            <a:avLst/>
          </a:prstGeom>
          <a:noFill/>
          <a:ln w="28575" cap="flat" cmpd="sng" algn="ctr">
            <a:solidFill>
              <a:srgbClr val="FF0000"/>
            </a:solidFill>
            <a:prstDash val="solid"/>
            <a:round/>
            <a:headEnd type="none" w="med" len="med"/>
            <a:tailEnd type="none" w="med" len="med"/>
          </a:ln>
          <a:effectLst/>
        </p:spPr>
        <p:txBody>
          <a:bodyPr vert="horz" wrap="square" lIns="65306" tIns="32653" rIns="65306" bIns="32653" numCol="1" rtlCol="0" anchor="t" anchorCtr="0" compatLnSpc="1">
            <a:prstTxWarp prst="textNoShape">
              <a:avLst/>
            </a:prstTxWarp>
          </a:bodyPr>
          <a:lstStyle/>
          <a:p>
            <a:pPr defTabSz="653064"/>
            <a:endParaRPr lang="en-US" sz="3000">
              <a:ea typeface="ヒラギノ角ゴ ProN W3" charset="-128"/>
              <a:cs typeface="ヒラギノ角ゴ ProN W3" charset="-128"/>
            </a:endParaRPr>
          </a:p>
        </p:txBody>
      </p:sp>
      <p:sp>
        <p:nvSpPr>
          <p:cNvPr id="10" name="TextBox 9"/>
          <p:cNvSpPr txBox="1"/>
          <p:nvPr/>
        </p:nvSpPr>
        <p:spPr>
          <a:xfrm>
            <a:off x="0" y="2343"/>
            <a:ext cx="2133600" cy="338554"/>
          </a:xfrm>
          <a:prstGeom prst="rect">
            <a:avLst/>
          </a:prstGeom>
          <a:noFill/>
        </p:spPr>
        <p:txBody>
          <a:bodyPr wrap="square" rtlCol="0">
            <a:spAutoFit/>
          </a:bodyPr>
          <a:lstStyle/>
          <a:p>
            <a:pPr algn="l"/>
            <a:r>
              <a:rPr lang="en-US" sz="1600" cap="small" dirty="0" smtClean="0"/>
              <a:t>Qualitative study</a:t>
            </a:r>
            <a:endParaRPr lang="en-US" sz="1600" dirty="0"/>
          </a:p>
        </p:txBody>
      </p:sp>
    </p:spTree>
    <p:extLst>
      <p:ext uri="{BB962C8B-B14F-4D97-AF65-F5344CB8AC3E}">
        <p14:creationId xmlns:p14="http://schemas.microsoft.com/office/powerpoint/2010/main" val="1526412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32" y="409579"/>
            <a:ext cx="5518547" cy="726281"/>
          </a:xfrm>
        </p:spPr>
        <p:txBody>
          <a:bodyPr>
            <a:normAutofit fontScale="90000"/>
          </a:bodyPr>
          <a:lstStyle/>
          <a:p>
            <a:pPr algn="ctr"/>
            <a:r>
              <a:rPr lang="en-US" cap="small" dirty="0" smtClean="0"/>
              <a:t>Expenses Arising from Sexual Violence</a:t>
            </a:r>
            <a:endParaRPr lang="en-US" cap="small" dirty="0"/>
          </a:p>
        </p:txBody>
      </p:sp>
      <p:sp>
        <p:nvSpPr>
          <p:cNvPr id="4" name="Slide Number Placeholder 3"/>
          <p:cNvSpPr>
            <a:spLocks noGrp="1"/>
          </p:cNvSpPr>
          <p:nvPr>
            <p:ph type="sldNum" sz="quarter" idx="4294967295"/>
          </p:nvPr>
        </p:nvSpPr>
        <p:spPr>
          <a:xfrm>
            <a:off x="5638800" y="4237578"/>
            <a:ext cx="876300" cy="334422"/>
          </a:xfrm>
          <a:prstGeom prst="rect">
            <a:avLst/>
          </a:prstGeom>
        </p:spPr>
        <p:txBody>
          <a:bodyPr lIns="65266" tIns="32633" rIns="65266" bIns="32633"/>
          <a:lstStyle/>
          <a:p>
            <a:pPr algn="r"/>
            <a:fld id="{E72719B6-7CB1-914A-9D29-D8006C895101}" type="slidenum">
              <a:rPr lang="en-US" smtClean="0">
                <a:solidFill>
                  <a:schemeClr val="tx1"/>
                </a:solidFill>
              </a:rPr>
              <a:pPr algn="r"/>
              <a:t>11</a:t>
            </a:fld>
            <a:endParaRPr lang="en-US" dirty="0">
              <a:solidFill>
                <a:schemeClr val="tx1"/>
              </a:solidFill>
            </a:endParaRPr>
          </a:p>
        </p:txBody>
      </p:sp>
      <p:sp>
        <p:nvSpPr>
          <p:cNvPr id="3" name="Content Placeholder 2"/>
          <p:cNvSpPr>
            <a:spLocks noGrp="1"/>
          </p:cNvSpPr>
          <p:nvPr>
            <p:ph idx="1"/>
          </p:nvPr>
        </p:nvSpPr>
        <p:spPr>
          <a:xfrm>
            <a:off x="228601" y="1195387"/>
            <a:ext cx="6324601" cy="3071813"/>
          </a:xfrm>
        </p:spPr>
        <p:txBody>
          <a:bodyPr/>
          <a:lstStyle/>
          <a:p>
            <a:pPr>
              <a:spcAft>
                <a:spcPts val="1200"/>
              </a:spcAft>
              <a:buFont typeface="Arial" pitchFamily="34" charset="0"/>
              <a:buChar char="•"/>
            </a:pPr>
            <a:r>
              <a:rPr lang="en-US" b="1" dirty="0" smtClean="0"/>
              <a:t>Medical care</a:t>
            </a:r>
            <a:br>
              <a:rPr lang="en-US" b="1" dirty="0" smtClean="0"/>
            </a:br>
            <a:r>
              <a:rPr lang="en-US" dirty="0" smtClean="0"/>
              <a:t>Counseling, medication, emergency room, MD visits</a:t>
            </a:r>
          </a:p>
          <a:p>
            <a:pPr>
              <a:spcBef>
                <a:spcPts val="600"/>
              </a:spcBef>
              <a:spcAft>
                <a:spcPts val="1200"/>
              </a:spcAft>
              <a:buFont typeface="Arial" pitchFamily="34" charset="0"/>
              <a:buChar char="•"/>
            </a:pPr>
            <a:r>
              <a:rPr lang="en-US" b="1" dirty="0" smtClean="0"/>
              <a:t>Moving expenses</a:t>
            </a:r>
            <a:br>
              <a:rPr lang="en-US" b="1" dirty="0" smtClean="0"/>
            </a:br>
            <a:r>
              <a:rPr lang="en-US" dirty="0" smtClean="0"/>
              <a:t>Deposit, first &amp; last months’ rent, transport, fees</a:t>
            </a:r>
            <a:endParaRPr lang="en-US" b="1" dirty="0" smtClean="0"/>
          </a:p>
          <a:p>
            <a:pPr>
              <a:spcBef>
                <a:spcPts val="600"/>
              </a:spcBef>
              <a:spcAft>
                <a:spcPts val="1200"/>
              </a:spcAft>
              <a:buFont typeface="Arial" pitchFamily="34" charset="0"/>
              <a:buChar char="•"/>
            </a:pPr>
            <a:r>
              <a:rPr lang="en-US" b="1" dirty="0" smtClean="0"/>
              <a:t>Legal expenses</a:t>
            </a:r>
            <a:br>
              <a:rPr lang="en-US" b="1" dirty="0" smtClean="0"/>
            </a:br>
            <a:r>
              <a:rPr lang="en-US" dirty="0" smtClean="0"/>
              <a:t>Civil legal services, fees, time spent on legal matters</a:t>
            </a:r>
            <a:endParaRPr lang="en-US" b="1" dirty="0" smtClean="0"/>
          </a:p>
          <a:p>
            <a:pPr>
              <a:spcBef>
                <a:spcPts val="600"/>
              </a:spcBef>
              <a:spcAft>
                <a:spcPts val="1200"/>
              </a:spcAft>
              <a:buFont typeface="Arial" pitchFamily="34" charset="0"/>
              <a:buChar char="•"/>
            </a:pPr>
            <a:r>
              <a:rPr lang="en-US" b="1" dirty="0" smtClean="0"/>
              <a:t>Lost wages</a:t>
            </a:r>
            <a:br>
              <a:rPr lang="en-US" b="1" dirty="0" smtClean="0"/>
            </a:br>
            <a:r>
              <a:rPr lang="en-US" dirty="0" err="1"/>
              <a:t>Wages</a:t>
            </a:r>
            <a:r>
              <a:rPr lang="en-US" dirty="0"/>
              <a:t> lost due to unpaid time off work or job </a:t>
            </a:r>
            <a:r>
              <a:rPr lang="en-US" dirty="0" smtClean="0"/>
              <a:t>loss</a:t>
            </a:r>
            <a:endParaRPr lang="en-US" dirty="0"/>
          </a:p>
        </p:txBody>
      </p:sp>
      <p:sp>
        <p:nvSpPr>
          <p:cNvPr id="5" name="TextBox 4"/>
          <p:cNvSpPr txBox="1"/>
          <p:nvPr/>
        </p:nvSpPr>
        <p:spPr>
          <a:xfrm>
            <a:off x="0" y="2343"/>
            <a:ext cx="2133600" cy="338554"/>
          </a:xfrm>
          <a:prstGeom prst="rect">
            <a:avLst/>
          </a:prstGeom>
          <a:noFill/>
        </p:spPr>
        <p:txBody>
          <a:bodyPr wrap="square" rtlCol="0">
            <a:spAutoFit/>
          </a:bodyPr>
          <a:lstStyle/>
          <a:p>
            <a:pPr algn="l"/>
            <a:r>
              <a:rPr lang="en-US" sz="1600" cap="small" dirty="0" smtClean="0"/>
              <a:t>Qualitative study</a:t>
            </a:r>
            <a:endParaRPr lang="en-US"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69740" y="506237"/>
            <a:ext cx="5518547" cy="452438"/>
          </a:xfrm>
        </p:spPr>
        <p:txBody>
          <a:bodyPr/>
          <a:lstStyle/>
          <a:p>
            <a:pPr algn="ctr"/>
            <a:r>
              <a:rPr lang="en-US" sz="3100" cap="small" dirty="0" smtClean="0"/>
              <a:t>Economic </a:t>
            </a:r>
            <a:r>
              <a:rPr lang="en-US" sz="3100" cap="small" dirty="0"/>
              <a:t>Consequences</a:t>
            </a:r>
          </a:p>
        </p:txBody>
      </p:sp>
      <p:sp>
        <p:nvSpPr>
          <p:cNvPr id="5" name="Slide Number Placeholder 3"/>
          <p:cNvSpPr>
            <a:spLocks noGrp="1"/>
          </p:cNvSpPr>
          <p:nvPr>
            <p:ph type="sldNum" sz="quarter" idx="4294967295"/>
          </p:nvPr>
        </p:nvSpPr>
        <p:spPr>
          <a:xfrm>
            <a:off x="5114925" y="4279911"/>
            <a:ext cx="1600200" cy="243417"/>
          </a:xfrm>
          <a:prstGeom prst="rect">
            <a:avLst/>
          </a:prstGeom>
        </p:spPr>
        <p:txBody>
          <a:bodyPr/>
          <a:lstStyle/>
          <a:p>
            <a:pPr algn="r"/>
            <a:fld id="{E72719B6-7CB1-914A-9D29-D8006C895101}" type="slidenum">
              <a:rPr lang="en-US" smtClean="0"/>
              <a:pPr algn="r"/>
              <a:t>12</a:t>
            </a:fld>
            <a:endParaRPr lang="en-US" dirty="0"/>
          </a:p>
        </p:txBody>
      </p:sp>
      <p:sp>
        <p:nvSpPr>
          <p:cNvPr id="2" name="Content Placeholder 1"/>
          <p:cNvSpPr>
            <a:spLocks noGrp="1"/>
          </p:cNvSpPr>
          <p:nvPr>
            <p:ph idx="1"/>
          </p:nvPr>
        </p:nvSpPr>
        <p:spPr>
          <a:xfrm>
            <a:off x="228600" y="1119187"/>
            <a:ext cx="6324600" cy="3071813"/>
          </a:xfrm>
        </p:spPr>
        <p:txBody>
          <a:bodyPr/>
          <a:lstStyle/>
          <a:p>
            <a:pPr>
              <a:spcBef>
                <a:spcPts val="0"/>
              </a:spcBef>
              <a:spcAft>
                <a:spcPts val="1200"/>
              </a:spcAft>
              <a:buFont typeface="Arial" pitchFamily="34" charset="0"/>
              <a:buChar char="•"/>
            </a:pPr>
            <a:r>
              <a:rPr lang="en-US" b="1" dirty="0"/>
              <a:t>Mental </a:t>
            </a:r>
            <a:r>
              <a:rPr lang="en-US" b="1" dirty="0" smtClean="0"/>
              <a:t>health</a:t>
            </a:r>
            <a:br>
              <a:rPr lang="en-US" b="1" dirty="0" smtClean="0"/>
            </a:br>
            <a:r>
              <a:rPr lang="en-US" dirty="0" smtClean="0"/>
              <a:t>Depression</a:t>
            </a:r>
            <a:r>
              <a:rPr lang="en-US" dirty="0"/>
              <a:t>, anxiety, posttraumatic stress </a:t>
            </a:r>
            <a:r>
              <a:rPr lang="en-US" dirty="0" smtClean="0"/>
              <a:t>disorder</a:t>
            </a:r>
          </a:p>
          <a:p>
            <a:pPr>
              <a:spcBef>
                <a:spcPts val="0"/>
              </a:spcBef>
              <a:spcAft>
                <a:spcPts val="1200"/>
              </a:spcAft>
              <a:buFont typeface="Arial" pitchFamily="34" charset="0"/>
              <a:buChar char="•"/>
            </a:pPr>
            <a:r>
              <a:rPr lang="en-US" b="1" dirty="0"/>
              <a:t>Work </a:t>
            </a:r>
            <a:r>
              <a:rPr lang="en-US" b="1" dirty="0" smtClean="0"/>
              <a:t>consequences</a:t>
            </a:r>
            <a:br>
              <a:rPr lang="en-US" b="1" dirty="0" smtClean="0"/>
            </a:br>
            <a:r>
              <a:rPr lang="en-US" dirty="0" smtClean="0"/>
              <a:t>Time </a:t>
            </a:r>
            <a:r>
              <a:rPr lang="en-US" dirty="0"/>
              <a:t>off, </a:t>
            </a:r>
            <a:r>
              <a:rPr lang="en-US" dirty="0" smtClean="0"/>
              <a:t>↓ performance, </a:t>
            </a:r>
            <a:r>
              <a:rPr lang="en-US" dirty="0"/>
              <a:t>inability to work, job </a:t>
            </a:r>
            <a:r>
              <a:rPr lang="en-US" dirty="0" smtClean="0"/>
              <a:t>loss</a:t>
            </a:r>
          </a:p>
          <a:p>
            <a:pPr>
              <a:spcBef>
                <a:spcPts val="0"/>
              </a:spcBef>
              <a:spcAft>
                <a:spcPts val="1200"/>
              </a:spcAft>
              <a:buFont typeface="Arial" pitchFamily="34" charset="0"/>
              <a:buChar char="•"/>
            </a:pPr>
            <a:r>
              <a:rPr lang="en-US" b="1" dirty="0"/>
              <a:t>Educational </a:t>
            </a:r>
            <a:r>
              <a:rPr lang="en-US" b="1" dirty="0" smtClean="0"/>
              <a:t>consequences</a:t>
            </a:r>
            <a:br>
              <a:rPr lang="en-US" b="1" dirty="0" smtClean="0"/>
            </a:br>
            <a:r>
              <a:rPr lang="en-US" b="1" dirty="0" smtClean="0"/>
              <a:t>↓ </a:t>
            </a:r>
            <a:r>
              <a:rPr lang="en-US" dirty="0" smtClean="0"/>
              <a:t>performance, </a:t>
            </a:r>
            <a:r>
              <a:rPr lang="en-US" dirty="0"/>
              <a:t>time off, drop out, transfer</a:t>
            </a:r>
          </a:p>
          <a:p>
            <a:endParaRPr lang="en-US" dirty="0"/>
          </a:p>
          <a:p>
            <a:pPr>
              <a:buFont typeface="Arial" pitchFamily="34" charset="0"/>
              <a:buChar char="•"/>
            </a:pPr>
            <a:endParaRPr lang="en-US" dirty="0"/>
          </a:p>
        </p:txBody>
      </p:sp>
      <p:sp>
        <p:nvSpPr>
          <p:cNvPr id="7" name="TextBox 6"/>
          <p:cNvSpPr txBox="1"/>
          <p:nvPr/>
        </p:nvSpPr>
        <p:spPr>
          <a:xfrm>
            <a:off x="0" y="2343"/>
            <a:ext cx="2133600" cy="338554"/>
          </a:xfrm>
          <a:prstGeom prst="rect">
            <a:avLst/>
          </a:prstGeom>
          <a:noFill/>
        </p:spPr>
        <p:txBody>
          <a:bodyPr wrap="square" rtlCol="0">
            <a:spAutoFit/>
          </a:bodyPr>
          <a:lstStyle/>
          <a:p>
            <a:pPr algn="l"/>
            <a:r>
              <a:rPr lang="en-US" sz="1600" cap="small" dirty="0" smtClean="0"/>
              <a:t>Qualitative study</a:t>
            </a:r>
            <a:endParaRPr lang="en-US" sz="16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32" y="591877"/>
            <a:ext cx="5518547" cy="726281"/>
          </a:xfrm>
        </p:spPr>
        <p:txBody>
          <a:bodyPr/>
          <a:lstStyle/>
          <a:p>
            <a:r>
              <a:rPr lang="en-US" dirty="0" smtClean="0"/>
              <a:t>Lee’s story</a:t>
            </a:r>
            <a:endParaRPr lang="en-US" dirty="0"/>
          </a:p>
        </p:txBody>
      </p:sp>
      <p:sp>
        <p:nvSpPr>
          <p:cNvPr id="4" name="Slide Number Placeholder 3"/>
          <p:cNvSpPr>
            <a:spLocks noGrp="1"/>
          </p:cNvSpPr>
          <p:nvPr>
            <p:ph type="sldNum" sz="quarter" idx="10"/>
          </p:nvPr>
        </p:nvSpPr>
        <p:spPr/>
        <p:txBody>
          <a:bodyPr/>
          <a:lstStyle/>
          <a:p>
            <a:fld id="{5C4CF090-4499-DD46-8DF9-4916CBD01D6C}" type="slidenum">
              <a:rPr lang="en-US" smtClean="0"/>
              <a:pPr/>
              <a:t>13</a:t>
            </a:fld>
            <a:endParaRPr lang="en-US" dirty="0"/>
          </a:p>
        </p:txBody>
      </p:sp>
      <p:sp>
        <p:nvSpPr>
          <p:cNvPr id="5" name="Content Placeholder 4"/>
          <p:cNvSpPr txBox="1">
            <a:spLocks noGrp="1"/>
          </p:cNvSpPr>
          <p:nvPr>
            <p:ph idx="1"/>
          </p:nvPr>
        </p:nvSpPr>
        <p:spPr>
          <a:xfrm>
            <a:off x="669732" y="1377686"/>
            <a:ext cx="5518547" cy="2508514"/>
          </a:xfrm>
          <a:prstGeom prst="rect">
            <a:avLst/>
          </a:prstGeom>
          <a:noFill/>
        </p:spPr>
        <p:txBody>
          <a:bodyPr wrap="square" lIns="45854" tIns="22927" rIns="45854" bIns="22927" rtlCol="0">
            <a:spAutoFit/>
          </a:bodyPr>
          <a:lstStyle/>
          <a:p>
            <a:pPr marL="0" indent="0">
              <a:buNone/>
            </a:pPr>
            <a:r>
              <a:rPr lang="en-US" sz="1600" dirty="0"/>
              <a:t>“I couldn't walk down the streets, because I'd hear the footsteps behind me. And that stayed with me for a couple of years. The certain cadence of footsteps would just trigger a panic, a quiet panic though…But I tried, and I just couldn't go into work. And it was too bad, because it was a great union job, I was making wonderful money. Union benefits, I was actually working on shows that were [in a major theatre], you know, and it was just slam the door shut. I couldn't do it</a:t>
            </a:r>
            <a:r>
              <a:rPr lang="en-US" sz="1600" dirty="0" smtClean="0"/>
              <a:t>.”  (Survivor, age 54)</a:t>
            </a:r>
            <a:endParaRPr lang="en-US" sz="1600" dirty="0"/>
          </a:p>
        </p:txBody>
      </p:sp>
      <p:sp>
        <p:nvSpPr>
          <p:cNvPr id="6" name="TextBox 5"/>
          <p:cNvSpPr txBox="1"/>
          <p:nvPr/>
        </p:nvSpPr>
        <p:spPr>
          <a:xfrm>
            <a:off x="0" y="2343"/>
            <a:ext cx="2133600" cy="338554"/>
          </a:xfrm>
          <a:prstGeom prst="rect">
            <a:avLst/>
          </a:prstGeom>
          <a:noFill/>
        </p:spPr>
        <p:txBody>
          <a:bodyPr wrap="square" rtlCol="0">
            <a:spAutoFit/>
          </a:bodyPr>
          <a:lstStyle/>
          <a:p>
            <a:pPr algn="l"/>
            <a:r>
              <a:rPr lang="en-US" sz="1600" cap="small" dirty="0" smtClean="0"/>
              <a:t>Qualitative study</a:t>
            </a:r>
            <a:endParaRPr lang="en-US" sz="1600" dirty="0"/>
          </a:p>
        </p:txBody>
      </p:sp>
    </p:spTree>
    <p:extLst>
      <p:ext uri="{BB962C8B-B14F-4D97-AF65-F5344CB8AC3E}">
        <p14:creationId xmlns:p14="http://schemas.microsoft.com/office/powerpoint/2010/main" val="13287649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32" y="685800"/>
            <a:ext cx="5518547" cy="3290889"/>
          </a:xfrm>
        </p:spPr>
        <p:txBody>
          <a:bodyPr/>
          <a:lstStyle/>
          <a:p>
            <a:pPr marL="0" indent="0">
              <a:buNone/>
            </a:pPr>
            <a:r>
              <a:rPr lang="en-US" kern="1200" dirty="0">
                <a:latin typeface="+mj-lt"/>
                <a:ea typeface="MS PGothic" pitchFamily="34" charset="-128"/>
                <a:cs typeface="Arial"/>
              </a:rPr>
              <a:t>“I think it’s really hard to separate the economic costs from the psychological costs. So is it because of the economics that people feel like they’ll never be the same person again?  Is it because of the psychological?  If you lose your job and your career is tanking out, yes, it’s the economic, but often, they sort of interact…   The more consequences—housing, job, academics, economics—that there are, the harder it’s going to be on somebody.” </a:t>
            </a:r>
            <a:endParaRPr lang="en-US" kern="1200" dirty="0" smtClean="0">
              <a:latin typeface="+mj-lt"/>
              <a:ea typeface="MS PGothic" pitchFamily="34" charset="-128"/>
              <a:cs typeface="Arial"/>
            </a:endParaRPr>
          </a:p>
          <a:p>
            <a:pPr marL="0" indent="0">
              <a:buNone/>
            </a:pPr>
            <a:r>
              <a:rPr lang="en-US" kern="1200" dirty="0">
                <a:latin typeface="+mj-lt"/>
                <a:ea typeface="MS PGothic" pitchFamily="34" charset="-128"/>
                <a:cs typeface="Arial"/>
              </a:rPr>
              <a:t>	</a:t>
            </a:r>
            <a:r>
              <a:rPr lang="en-US" kern="1200" dirty="0" smtClean="0">
                <a:latin typeface="+mj-lt"/>
                <a:ea typeface="MS PGothic" pitchFamily="34" charset="-128"/>
                <a:cs typeface="Arial"/>
              </a:rPr>
              <a:t>			—Counselor</a:t>
            </a:r>
            <a:endParaRPr lang="en-US" sz="800" kern="1200" dirty="0">
              <a:latin typeface="+mj-lt"/>
              <a:ea typeface="MS PGothic" pitchFamily="34" charset="-128"/>
              <a:cs typeface="MS PGothic" charset="0"/>
            </a:endParaRPr>
          </a:p>
        </p:txBody>
      </p:sp>
      <p:sp>
        <p:nvSpPr>
          <p:cNvPr id="4" name="Slide Number Placeholder 3"/>
          <p:cNvSpPr>
            <a:spLocks noGrp="1"/>
          </p:cNvSpPr>
          <p:nvPr>
            <p:ph type="sldNum" sz="quarter" idx="10"/>
          </p:nvPr>
        </p:nvSpPr>
        <p:spPr/>
        <p:txBody>
          <a:bodyPr/>
          <a:lstStyle/>
          <a:p>
            <a:fld id="{5C4CF090-4499-DD46-8DF9-4916CBD01D6C}" type="slidenum">
              <a:rPr lang="en-US" smtClean="0"/>
              <a:pPr/>
              <a:t>14</a:t>
            </a:fld>
            <a:endParaRPr lang="en-US" dirty="0"/>
          </a:p>
        </p:txBody>
      </p:sp>
    </p:spTree>
    <p:extLst>
      <p:ext uri="{BB962C8B-B14F-4D97-AF65-F5344CB8AC3E}">
        <p14:creationId xmlns:p14="http://schemas.microsoft.com/office/powerpoint/2010/main" val="2737347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85750" y="53552"/>
            <a:ext cx="6172200" cy="528108"/>
          </a:xfrm>
        </p:spPr>
        <p:txBody>
          <a:bodyPr>
            <a:normAutofit/>
          </a:bodyPr>
          <a:lstStyle/>
          <a:p>
            <a:pPr algn="ctr"/>
            <a:r>
              <a:rPr lang="en-US" cap="small" dirty="0" smtClean="0"/>
              <a:t>Model of Economic Consequences</a:t>
            </a:r>
            <a:endParaRPr lang="en-US" cap="small" dirty="0"/>
          </a:p>
        </p:txBody>
      </p:sp>
      <p:sp>
        <p:nvSpPr>
          <p:cNvPr id="9" name="Rounded Rectangle 8"/>
          <p:cNvSpPr/>
          <p:nvPr/>
        </p:nvSpPr>
        <p:spPr>
          <a:xfrm>
            <a:off x="194197" y="2366264"/>
            <a:ext cx="1331035" cy="863600"/>
          </a:xfrm>
          <a:prstGeom prst="roundRect">
            <a:avLst/>
          </a:prstGeom>
          <a:solidFill>
            <a:srgbClr val="C5F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r>
              <a:rPr lang="en-US" sz="1600" b="1" dirty="0">
                <a:solidFill>
                  <a:schemeClr val="tx1"/>
                </a:solidFill>
                <a:latin typeface="+mj-lt"/>
              </a:rPr>
              <a:t>Sexual Violence</a:t>
            </a:r>
          </a:p>
        </p:txBody>
      </p:sp>
      <p:sp>
        <p:nvSpPr>
          <p:cNvPr id="10" name="Rectangle 9"/>
          <p:cNvSpPr/>
          <p:nvPr/>
        </p:nvSpPr>
        <p:spPr>
          <a:xfrm>
            <a:off x="1837944" y="765048"/>
            <a:ext cx="2048256" cy="609600"/>
          </a:xfrm>
          <a:prstGeom prst="rect">
            <a:avLst/>
          </a:prstGeom>
          <a:solidFill>
            <a:srgbClr val="D4DAED"/>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spcAft>
                <a:spcPts val="429"/>
              </a:spcAft>
            </a:pPr>
            <a:r>
              <a:rPr lang="en-US" sz="1600" b="1" dirty="0" smtClean="0">
                <a:solidFill>
                  <a:prstClr val="black"/>
                </a:solidFill>
                <a:latin typeface="Gill Sans"/>
              </a:rPr>
              <a:t>Intermediate Consequences</a:t>
            </a:r>
            <a:endParaRPr lang="en-US" sz="1600" b="1" dirty="0">
              <a:solidFill>
                <a:prstClr val="black"/>
              </a:solidFill>
              <a:latin typeface="Gill Sans"/>
            </a:endParaRPr>
          </a:p>
        </p:txBody>
      </p:sp>
      <p:sp>
        <p:nvSpPr>
          <p:cNvPr id="11" name="Rectangle 10"/>
          <p:cNvSpPr/>
          <p:nvPr/>
        </p:nvSpPr>
        <p:spPr>
          <a:xfrm>
            <a:off x="4495800" y="762000"/>
            <a:ext cx="2050542" cy="612648"/>
          </a:xfrm>
          <a:prstGeom prst="rect">
            <a:avLst/>
          </a:prstGeom>
          <a:solidFill>
            <a:srgbClr val="D4DAED"/>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spcAft>
                <a:spcPts val="429"/>
              </a:spcAft>
            </a:pPr>
            <a:r>
              <a:rPr lang="en-US" sz="1600" b="1" dirty="0" smtClean="0">
                <a:solidFill>
                  <a:prstClr val="black"/>
                </a:solidFill>
                <a:latin typeface="Gill Sans"/>
              </a:rPr>
              <a:t>Economic Impacts &amp; Costs</a:t>
            </a:r>
            <a:endParaRPr lang="en-US" sz="1600" b="1" dirty="0">
              <a:solidFill>
                <a:prstClr val="black"/>
              </a:solidFill>
              <a:latin typeface="Gill Sans"/>
            </a:endParaRPr>
          </a:p>
        </p:txBody>
      </p:sp>
      <p:cxnSp>
        <p:nvCxnSpPr>
          <p:cNvPr id="13" name="Straight Arrow Connector 12"/>
          <p:cNvCxnSpPr/>
          <p:nvPr/>
        </p:nvCxnSpPr>
        <p:spPr>
          <a:xfrm flipV="1">
            <a:off x="1454718" y="2124874"/>
            <a:ext cx="407845" cy="283464"/>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bwMode="auto">
          <a:xfrm>
            <a:off x="1837944" y="1524000"/>
            <a:ext cx="2048256" cy="60960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Mental</a:t>
            </a:r>
            <a:r>
              <a:rPr kumimoji="0" lang="en-US" sz="1600" b="0" i="0" u="none" strike="noStrike" cap="none" normalizeH="0" dirty="0" smtClean="0">
                <a:ln>
                  <a:noFill/>
                </a:ln>
                <a:solidFill>
                  <a:srgbClr val="000000"/>
                </a:solidFill>
                <a:effectLst/>
                <a:latin typeface="Gill Sans" charset="0"/>
                <a:ea typeface="ヒラギノ角ゴ ProN W3" charset="-128"/>
                <a:cs typeface="ヒラギノ角ゴ ProN W3" charset="-128"/>
                <a:sym typeface="Gill Sans" charset="0"/>
              </a:rPr>
              <a:t> &amp; physical health effects</a:t>
            </a:r>
            <a:endParaRPr kumimoji="0" lang="en-US" sz="16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2" name="Rounded Rectangle 11"/>
          <p:cNvSpPr/>
          <p:nvPr/>
        </p:nvSpPr>
        <p:spPr bwMode="auto">
          <a:xfrm>
            <a:off x="1837944" y="2492890"/>
            <a:ext cx="2048256" cy="60960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Employment disruption, time off</a:t>
            </a:r>
            <a:endParaRPr kumimoji="0" lang="en-US" sz="16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4" name="Rounded Rectangle 13"/>
          <p:cNvSpPr/>
          <p:nvPr/>
        </p:nvSpPr>
        <p:spPr bwMode="auto">
          <a:xfrm>
            <a:off x="1837944" y="3424518"/>
            <a:ext cx="2048256" cy="60960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Residential relocation</a:t>
            </a:r>
            <a:endParaRPr kumimoji="0" lang="en-US" sz="16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5" name="Rounded Rectangle 14"/>
          <p:cNvSpPr/>
          <p:nvPr/>
        </p:nvSpPr>
        <p:spPr bwMode="auto">
          <a:xfrm>
            <a:off x="4470000" y="2193484"/>
            <a:ext cx="2048256" cy="609600"/>
          </a:xfrm>
          <a:prstGeom prst="roundRect">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Decreased earning power</a:t>
            </a:r>
            <a:endParaRPr kumimoji="0" lang="en-US" sz="16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6" name="Rounded Rectangle 15"/>
          <p:cNvSpPr/>
          <p:nvPr/>
        </p:nvSpPr>
        <p:spPr bwMode="auto">
          <a:xfrm>
            <a:off x="4477315" y="1447800"/>
            <a:ext cx="2048256" cy="609600"/>
          </a:xfrm>
          <a:prstGeom prst="roundRect">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Medical &amp;</a:t>
            </a:r>
            <a:r>
              <a:rPr kumimoji="0" lang="en-US" sz="1600" b="0" i="0" u="none" strike="noStrike" cap="none" normalizeH="0" dirty="0" smtClean="0">
                <a:ln>
                  <a:noFill/>
                </a:ln>
                <a:solidFill>
                  <a:srgbClr val="000000"/>
                </a:solidFill>
                <a:effectLst/>
                <a:latin typeface="Gill Sans" charset="0"/>
                <a:ea typeface="ヒラギノ角ゴ ProN W3" charset="-128"/>
                <a:cs typeface="ヒラギノ角ゴ ProN W3" charset="-128"/>
                <a:sym typeface="Gill Sans" charset="0"/>
              </a:rPr>
              <a:t> counseling bills</a:t>
            </a:r>
            <a:endParaRPr kumimoji="0" lang="en-US" sz="16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7" name="Rounded Rectangle 16"/>
          <p:cNvSpPr/>
          <p:nvPr/>
        </p:nvSpPr>
        <p:spPr bwMode="auto">
          <a:xfrm>
            <a:off x="4482353" y="2950464"/>
            <a:ext cx="2048256" cy="609600"/>
          </a:xfrm>
          <a:prstGeom prst="roundRect">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Lost wages</a:t>
            </a:r>
            <a:endParaRPr kumimoji="0" lang="en-US" sz="16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8" name="Rounded Rectangle 17"/>
          <p:cNvSpPr/>
          <p:nvPr/>
        </p:nvSpPr>
        <p:spPr bwMode="auto">
          <a:xfrm>
            <a:off x="4491318" y="3693458"/>
            <a:ext cx="2048256" cy="609600"/>
          </a:xfrm>
          <a:prstGeom prst="roundRect">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Moving expenses</a:t>
            </a:r>
            <a:endParaRPr kumimoji="0" lang="en-US" sz="16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cxnSp>
        <p:nvCxnSpPr>
          <p:cNvPr id="19" name="Straight Arrow Connector 18"/>
          <p:cNvCxnSpPr/>
          <p:nvPr/>
        </p:nvCxnSpPr>
        <p:spPr>
          <a:xfrm>
            <a:off x="1525232" y="2797690"/>
            <a:ext cx="312712" cy="374"/>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479339" y="3218344"/>
            <a:ext cx="358605" cy="329184"/>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3" idx="3"/>
            <a:endCxn id="15" idx="1"/>
          </p:cNvCxnSpPr>
          <p:nvPr/>
        </p:nvCxnSpPr>
        <p:spPr>
          <a:xfrm>
            <a:off x="3886200" y="1828800"/>
            <a:ext cx="583800" cy="669484"/>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 idx="3"/>
            <a:endCxn id="16" idx="1"/>
          </p:cNvCxnSpPr>
          <p:nvPr/>
        </p:nvCxnSpPr>
        <p:spPr>
          <a:xfrm flipV="1">
            <a:off x="3886200" y="1752600"/>
            <a:ext cx="591115" cy="7620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17" idx="1"/>
          </p:cNvCxnSpPr>
          <p:nvPr/>
        </p:nvCxnSpPr>
        <p:spPr>
          <a:xfrm>
            <a:off x="3884104" y="3062806"/>
            <a:ext cx="598249" cy="192458"/>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8" idx="1"/>
          </p:cNvCxnSpPr>
          <p:nvPr/>
        </p:nvCxnSpPr>
        <p:spPr>
          <a:xfrm>
            <a:off x="3886200" y="3729318"/>
            <a:ext cx="605118" cy="26894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2" idx="0"/>
          </p:cNvCxnSpPr>
          <p:nvPr/>
        </p:nvCxnSpPr>
        <p:spPr>
          <a:xfrm>
            <a:off x="2862072" y="2133600"/>
            <a:ext cx="0" cy="35929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2" idx="3"/>
          </p:cNvCxnSpPr>
          <p:nvPr/>
        </p:nvCxnSpPr>
        <p:spPr>
          <a:xfrm flipV="1">
            <a:off x="3886200" y="2743200"/>
            <a:ext cx="609600" cy="5449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77506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4" grpId="0" animBg="1"/>
      <p:bldP spid="15" grpId="0" animBg="1"/>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301945"/>
            <a:ext cx="6858000" cy="642936"/>
          </a:xfrm>
        </p:spPr>
        <p:txBody>
          <a:bodyPr/>
          <a:lstStyle/>
          <a:p>
            <a:pPr lvl="0" algn="ctr"/>
            <a:r>
              <a:rPr lang="en-US" sz="2800" cap="small" dirty="0" smtClean="0">
                <a:latin typeface="Century Gothic"/>
                <a:cs typeface="Century Gothic"/>
              </a:rPr>
              <a:t>Low-Income Survivors Are Vulnerable</a:t>
            </a:r>
            <a:endParaRPr lang="en-US" sz="2800" dirty="0">
              <a:latin typeface="Century Gothic"/>
              <a:cs typeface="Century Gothic"/>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83192015"/>
              </p:ext>
            </p:extLst>
          </p:nvPr>
        </p:nvGraphicFramePr>
        <p:xfrm>
          <a:off x="304800" y="944880"/>
          <a:ext cx="6172200" cy="3474720"/>
        </p:xfrm>
        <a:graphic>
          <a:graphicData uri="http://schemas.openxmlformats.org/drawingml/2006/table">
            <a:tbl>
              <a:tblPr firstRow="1" bandRow="1">
                <a:tableStyleId>{7DF18680-E054-41AD-8BC1-D1AEF772440D}</a:tableStyleId>
              </a:tblPr>
              <a:tblGrid>
                <a:gridCol w="2057400"/>
                <a:gridCol w="2057400"/>
                <a:gridCol w="2057400"/>
              </a:tblGrid>
              <a:tr h="579120">
                <a:tc>
                  <a:txBody>
                    <a:bodyPr/>
                    <a:lstStyle/>
                    <a:p>
                      <a:endParaRPr lang="en-US" sz="900" dirty="0"/>
                    </a:p>
                  </a:txBody>
                  <a:tcPr/>
                </a:tc>
                <a:tc>
                  <a:txBody>
                    <a:bodyPr/>
                    <a:lstStyle/>
                    <a:p>
                      <a:pPr algn="ctr"/>
                      <a:r>
                        <a:rPr lang="en-US" sz="1600" dirty="0" smtClean="0"/>
                        <a:t>Middle</a:t>
                      </a:r>
                      <a:r>
                        <a:rPr lang="en-US" sz="1600" baseline="0" dirty="0" smtClean="0"/>
                        <a:t> Class/ Salaried workers</a:t>
                      </a:r>
                      <a:endParaRPr lang="en-US" sz="1600" dirty="0">
                        <a:solidFill>
                          <a:schemeClr val="tx1"/>
                        </a:solidFill>
                      </a:endParaRPr>
                    </a:p>
                  </a:txBody>
                  <a:tcPr/>
                </a:tc>
                <a:tc>
                  <a:txBody>
                    <a:bodyPr/>
                    <a:lstStyle/>
                    <a:p>
                      <a:pPr algn="ctr"/>
                      <a:r>
                        <a:rPr lang="en-US" sz="1600" dirty="0" smtClean="0"/>
                        <a:t>Low-income/ Hourly</a:t>
                      </a:r>
                      <a:r>
                        <a:rPr lang="en-US" sz="1600" baseline="0" dirty="0" smtClean="0"/>
                        <a:t> workers</a:t>
                      </a:r>
                      <a:endParaRPr lang="en-US" sz="1600" dirty="0">
                        <a:solidFill>
                          <a:schemeClr val="tx1"/>
                        </a:solidFill>
                      </a:endParaRPr>
                    </a:p>
                  </a:txBody>
                  <a:tcPr/>
                </a:tc>
              </a:tr>
              <a:tr h="370840">
                <a:tc>
                  <a:txBody>
                    <a:bodyPr/>
                    <a:lstStyle/>
                    <a:p>
                      <a:r>
                        <a:rPr lang="en-US" sz="1600" dirty="0" smtClean="0"/>
                        <a:t>Paid time off</a:t>
                      </a:r>
                    </a:p>
                    <a:p>
                      <a:endParaRPr lang="en-US" sz="1600" dirty="0"/>
                    </a:p>
                  </a:txBody>
                  <a:tcPr/>
                </a:tc>
                <a:tc>
                  <a:txBody>
                    <a:bodyPr/>
                    <a:lstStyle/>
                    <a:p>
                      <a:pPr algn="ctr"/>
                      <a:r>
                        <a:rPr lang="en-US" sz="1600" dirty="0" smtClean="0">
                          <a:sym typeface="Zapf Dingbats"/>
                        </a:rPr>
                        <a:t>✔</a:t>
                      </a:r>
                      <a:endParaRPr lang="en-US" sz="1600" dirty="0"/>
                    </a:p>
                  </a:txBody>
                  <a:tcPr anchor="ctr"/>
                </a:tc>
                <a:tc>
                  <a:txBody>
                    <a:bodyPr/>
                    <a:lstStyle/>
                    <a:p>
                      <a:endParaRPr lang="en-US" sz="900"/>
                    </a:p>
                  </a:txBody>
                  <a:tcPr anchor="ctr"/>
                </a:tc>
              </a:tr>
              <a:tr h="345440">
                <a:tc>
                  <a:txBody>
                    <a:bodyPr/>
                    <a:lstStyle/>
                    <a:p>
                      <a:r>
                        <a:rPr lang="en-US" sz="1600" dirty="0" smtClean="0"/>
                        <a:t>Health</a:t>
                      </a:r>
                      <a:r>
                        <a:rPr lang="en-US" sz="1600" baseline="0" dirty="0" smtClean="0"/>
                        <a:t> insurance</a:t>
                      </a:r>
                    </a:p>
                    <a:p>
                      <a:endParaRPr lang="en-US" sz="1600" dirty="0"/>
                    </a:p>
                  </a:txBody>
                  <a:tcPr/>
                </a:tc>
                <a:tc>
                  <a:txBody>
                    <a:bodyPr/>
                    <a:lstStyle/>
                    <a:p>
                      <a:pPr algn="ctr"/>
                      <a:r>
                        <a:rPr lang="en-US" sz="1600" dirty="0" smtClean="0">
                          <a:sym typeface="Zapf Dingbats"/>
                        </a:rPr>
                        <a:t>✔</a:t>
                      </a:r>
                      <a:endParaRPr lang="en-US" sz="1600" dirty="0"/>
                    </a:p>
                  </a:txBody>
                  <a:tcPr anchor="ctr"/>
                </a:tc>
                <a:tc>
                  <a:txBody>
                    <a:bodyPr/>
                    <a:lstStyle/>
                    <a:p>
                      <a:endParaRPr lang="en-US" sz="900"/>
                    </a:p>
                  </a:txBody>
                  <a:tcPr anchor="ctr"/>
                </a:tc>
              </a:tr>
              <a:tr h="579120">
                <a:tc>
                  <a:txBody>
                    <a:bodyPr/>
                    <a:lstStyle/>
                    <a:p>
                      <a:r>
                        <a:rPr lang="en-US" sz="1600" dirty="0" smtClean="0"/>
                        <a:t>Budget for new expenses</a:t>
                      </a:r>
                      <a:endParaRPr lang="en-US" sz="1600" dirty="0"/>
                    </a:p>
                  </a:txBody>
                  <a:tcPr/>
                </a:tc>
                <a:tc>
                  <a:txBody>
                    <a:bodyPr/>
                    <a:lstStyle/>
                    <a:p>
                      <a:pPr algn="ctr"/>
                      <a:r>
                        <a:rPr lang="en-US" sz="1600" dirty="0" smtClean="0">
                          <a:sym typeface="Zapf Dingbats"/>
                        </a:rPr>
                        <a:t>✔</a:t>
                      </a:r>
                      <a:endParaRPr lang="en-US" sz="1600" dirty="0"/>
                    </a:p>
                  </a:txBody>
                  <a:tcPr anchor="ctr"/>
                </a:tc>
                <a:tc>
                  <a:txBody>
                    <a:bodyPr/>
                    <a:lstStyle/>
                    <a:p>
                      <a:pPr algn="ctr"/>
                      <a:endParaRPr lang="en-US" sz="1600" dirty="0"/>
                    </a:p>
                  </a:txBody>
                  <a:tcPr anchor="ctr"/>
                </a:tc>
              </a:tr>
              <a:tr h="370840">
                <a:tc>
                  <a:txBody>
                    <a:bodyPr/>
                    <a:lstStyle/>
                    <a:p>
                      <a:r>
                        <a:rPr lang="en-US" sz="1600" dirty="0" smtClean="0"/>
                        <a:t>Risk job loss with time off</a:t>
                      </a:r>
                      <a:endParaRPr lang="en-US" sz="1600" dirty="0"/>
                    </a:p>
                  </a:txBody>
                  <a:tcPr/>
                </a:tc>
                <a:tc>
                  <a:txBody>
                    <a:bodyPr/>
                    <a:lstStyle/>
                    <a:p>
                      <a:pPr algn="ctr"/>
                      <a:endParaRPr lang="en-US" sz="1600" dirty="0"/>
                    </a:p>
                  </a:txBody>
                  <a:tcPr anchor="ctr"/>
                </a:tc>
                <a:tc>
                  <a:txBody>
                    <a:bodyPr/>
                    <a:lstStyle/>
                    <a:p>
                      <a:pPr marL="0" marR="0" indent="0" algn="ctr" defTabSz="229467" rtl="0" eaLnBrk="1" fontAlgn="auto" latinLnBrk="0" hangingPunct="1">
                        <a:lnSpc>
                          <a:spcPct val="100000"/>
                        </a:lnSpc>
                        <a:spcBef>
                          <a:spcPts val="0"/>
                        </a:spcBef>
                        <a:spcAft>
                          <a:spcPts val="0"/>
                        </a:spcAft>
                        <a:buClrTx/>
                        <a:buSzTx/>
                        <a:buFontTx/>
                        <a:buNone/>
                        <a:tabLst/>
                        <a:defRPr/>
                      </a:pPr>
                      <a:r>
                        <a:rPr lang="en-US" sz="1600" dirty="0" smtClean="0">
                          <a:sym typeface="Zapf Dingbats"/>
                        </a:rPr>
                        <a:t>✔</a:t>
                      </a:r>
                      <a:endParaRPr lang="en-US" sz="1600" dirty="0" smtClean="0"/>
                    </a:p>
                  </a:txBody>
                  <a:tcPr anchor="ctr"/>
                </a:tc>
              </a:tr>
              <a:tr h="370840">
                <a:tc>
                  <a:txBody>
                    <a:bodyPr/>
                    <a:lstStyle/>
                    <a:p>
                      <a:r>
                        <a:rPr lang="en-US" sz="1600" dirty="0" smtClean="0"/>
                        <a:t>Risk homelessness with job loss</a:t>
                      </a:r>
                      <a:endParaRPr lang="en-US" sz="1600" dirty="0"/>
                    </a:p>
                  </a:txBody>
                  <a:tcPr/>
                </a:tc>
                <a:tc>
                  <a:txBody>
                    <a:bodyPr/>
                    <a:lstStyle/>
                    <a:p>
                      <a:pPr algn="ctr"/>
                      <a:endParaRPr lang="en-US" sz="1600" dirty="0"/>
                    </a:p>
                  </a:txBody>
                  <a:tcPr anchor="ctr"/>
                </a:tc>
                <a:tc>
                  <a:txBody>
                    <a:bodyPr/>
                    <a:lstStyle/>
                    <a:p>
                      <a:pPr marL="0" marR="0" indent="0" algn="ctr" defTabSz="229467" rtl="0" eaLnBrk="1" fontAlgn="auto" latinLnBrk="0" hangingPunct="1">
                        <a:lnSpc>
                          <a:spcPct val="100000"/>
                        </a:lnSpc>
                        <a:spcBef>
                          <a:spcPts val="0"/>
                        </a:spcBef>
                        <a:spcAft>
                          <a:spcPts val="0"/>
                        </a:spcAft>
                        <a:buClrTx/>
                        <a:buSzTx/>
                        <a:buFontTx/>
                        <a:buNone/>
                        <a:tabLst/>
                        <a:defRPr/>
                      </a:pPr>
                      <a:r>
                        <a:rPr lang="en-US" sz="1600" dirty="0" smtClean="0">
                          <a:sym typeface="Zapf Dingbats"/>
                        </a:rPr>
                        <a:t>✔</a:t>
                      </a:r>
                      <a:endParaRPr lang="en-US" sz="1600" dirty="0"/>
                    </a:p>
                  </a:txBody>
                  <a:tcPr anchor="ctr"/>
                </a:tc>
              </a:tr>
            </a:tbl>
          </a:graphicData>
        </a:graphic>
      </p:graphicFrame>
      <p:sp>
        <p:nvSpPr>
          <p:cNvPr id="4" name="Slide Number Placeholder 3"/>
          <p:cNvSpPr>
            <a:spLocks noGrp="1"/>
          </p:cNvSpPr>
          <p:nvPr>
            <p:ph type="sldNum" sz="quarter" idx="4294967295"/>
          </p:nvPr>
        </p:nvSpPr>
        <p:spPr>
          <a:xfrm>
            <a:off x="6553200" y="4214814"/>
            <a:ext cx="180975" cy="173037"/>
          </a:xfrm>
          <a:prstGeom prst="rect">
            <a:avLst/>
          </a:prstGeom>
        </p:spPr>
        <p:txBody>
          <a:bodyPr/>
          <a:lstStyle/>
          <a:p>
            <a:fld id="{5C4CF090-4499-DD46-8DF9-4916CBD01D6C}" type="slidenum">
              <a:rPr lang="en-US" smtClean="0"/>
              <a:pPr/>
              <a:t>16</a:t>
            </a:fld>
            <a:endParaRPr lang="en-US" dirty="0"/>
          </a:p>
        </p:txBody>
      </p:sp>
      <p:sp>
        <p:nvSpPr>
          <p:cNvPr id="5" name="TextBox 4"/>
          <p:cNvSpPr txBox="1"/>
          <p:nvPr/>
        </p:nvSpPr>
        <p:spPr>
          <a:xfrm>
            <a:off x="0" y="2343"/>
            <a:ext cx="2133600" cy="338554"/>
          </a:xfrm>
          <a:prstGeom prst="rect">
            <a:avLst/>
          </a:prstGeom>
          <a:noFill/>
        </p:spPr>
        <p:txBody>
          <a:bodyPr wrap="square" rtlCol="0">
            <a:spAutoFit/>
          </a:bodyPr>
          <a:lstStyle/>
          <a:p>
            <a:pPr algn="l"/>
            <a:r>
              <a:rPr lang="en-US" sz="1600" cap="small" dirty="0" smtClean="0"/>
              <a:t>Qualitative study</a:t>
            </a:r>
            <a:endParaRPr lang="en-US" sz="1600" dirty="0"/>
          </a:p>
        </p:txBody>
      </p:sp>
    </p:spTree>
    <p:extLst>
      <p:ext uri="{BB962C8B-B14F-4D97-AF65-F5344CB8AC3E}">
        <p14:creationId xmlns:p14="http://schemas.microsoft.com/office/powerpoint/2010/main" val="20261150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9068"/>
            <a:ext cx="6400800" cy="726281"/>
          </a:xfrm>
        </p:spPr>
        <p:txBody>
          <a:bodyPr>
            <a:normAutofit/>
          </a:bodyPr>
          <a:lstStyle/>
          <a:p>
            <a:pPr algn="ctr"/>
            <a:r>
              <a:rPr lang="en-US" sz="2600" cap="small" dirty="0"/>
              <a:t>Policies </a:t>
            </a:r>
            <a:r>
              <a:rPr lang="en-US" sz="2600" cap="small" dirty="0" smtClean="0"/>
              <a:t>Can Help Survivors Recover</a:t>
            </a:r>
            <a:endParaRPr lang="en-US" sz="2600" cap="small" dirty="0"/>
          </a:p>
        </p:txBody>
      </p:sp>
      <p:sp>
        <p:nvSpPr>
          <p:cNvPr id="3" name="Content Placeholder 2"/>
          <p:cNvSpPr>
            <a:spLocks noGrp="1"/>
          </p:cNvSpPr>
          <p:nvPr>
            <p:ph idx="1"/>
          </p:nvPr>
        </p:nvSpPr>
        <p:spPr>
          <a:xfrm>
            <a:off x="304800" y="990600"/>
            <a:ext cx="3048000" cy="3071813"/>
          </a:xfrm>
        </p:spPr>
        <p:txBody>
          <a:bodyPr>
            <a:noAutofit/>
          </a:bodyPr>
          <a:lstStyle/>
          <a:p>
            <a:pPr marL="139484" indent="-139484">
              <a:spcBef>
                <a:spcPts val="600"/>
              </a:spcBef>
              <a:spcAft>
                <a:spcPts val="429"/>
              </a:spcAft>
              <a:buFont typeface="Arial"/>
              <a:buChar char="•"/>
            </a:pPr>
            <a:r>
              <a:rPr lang="en-US" sz="1600" u="sng" dirty="0" smtClean="0">
                <a:cs typeface="Century Gothic"/>
              </a:rPr>
              <a:t>Key policies: </a:t>
            </a:r>
          </a:p>
          <a:p>
            <a:pPr marL="273345" lvl="1" indent="-139484">
              <a:spcBef>
                <a:spcPts val="600"/>
              </a:spcBef>
              <a:spcAft>
                <a:spcPts val="429"/>
              </a:spcAft>
              <a:buFont typeface="Arial"/>
              <a:buChar char="•"/>
            </a:pPr>
            <a:r>
              <a:rPr lang="en-US" sz="1600" dirty="0" smtClean="0">
                <a:cs typeface="Century Gothic"/>
              </a:rPr>
              <a:t>Victim compensation</a:t>
            </a:r>
          </a:p>
          <a:p>
            <a:pPr marL="273345" lvl="1" indent="-139484">
              <a:spcBef>
                <a:spcPts val="600"/>
              </a:spcBef>
              <a:spcAft>
                <a:spcPts val="429"/>
              </a:spcAft>
              <a:buFont typeface="Arial"/>
              <a:buChar char="•"/>
            </a:pPr>
            <a:r>
              <a:rPr lang="en-US" sz="1600" dirty="0" smtClean="0">
                <a:cs typeface="Century Gothic"/>
              </a:rPr>
              <a:t>Cash assistance (TANF)</a:t>
            </a:r>
          </a:p>
          <a:p>
            <a:pPr marL="273345" lvl="1" indent="-139484">
              <a:spcBef>
                <a:spcPts val="600"/>
              </a:spcBef>
              <a:spcAft>
                <a:spcPts val="429"/>
              </a:spcAft>
              <a:buFont typeface="Arial"/>
              <a:buChar char="•"/>
            </a:pPr>
            <a:r>
              <a:rPr lang="en-US" sz="1600" dirty="0" smtClean="0">
                <a:cs typeface="Century Gothic"/>
              </a:rPr>
              <a:t>Unemployment insurance</a:t>
            </a:r>
          </a:p>
          <a:p>
            <a:pPr marL="273345" lvl="1" indent="-139484">
              <a:spcBef>
                <a:spcPts val="600"/>
              </a:spcBef>
              <a:spcAft>
                <a:spcPts val="429"/>
              </a:spcAft>
              <a:buFont typeface="Arial"/>
              <a:buChar char="•"/>
            </a:pPr>
            <a:r>
              <a:rPr lang="en-US" sz="1600" dirty="0" smtClean="0">
                <a:cs typeface="Century Gothic"/>
              </a:rPr>
              <a:t>Subsidized housing</a:t>
            </a:r>
          </a:p>
        </p:txBody>
      </p:sp>
      <p:sp>
        <p:nvSpPr>
          <p:cNvPr id="7" name="Slide Number Placeholder 6"/>
          <p:cNvSpPr>
            <a:spLocks noGrp="1"/>
          </p:cNvSpPr>
          <p:nvPr>
            <p:ph type="sldNum" sz="quarter" idx="10"/>
          </p:nvPr>
        </p:nvSpPr>
        <p:spPr>
          <a:prstGeom prst="rect">
            <a:avLst/>
          </a:prstGeom>
        </p:spPr>
        <p:txBody>
          <a:bodyPr lIns="65298" tIns="32649" rIns="65298" bIns="32649"/>
          <a:lstStyle/>
          <a:p>
            <a:fld id="{E72719B6-7CB1-914A-9D29-D8006C895101}" type="slidenum">
              <a:rPr lang="en-US" smtClean="0">
                <a:solidFill>
                  <a:srgbClr val="000000"/>
                </a:solidFill>
              </a:rPr>
              <a:pPr/>
              <a:t>17</a:t>
            </a:fld>
            <a:endParaRPr lang="en-US" dirty="0">
              <a:solidFill>
                <a:srgbClr val="000000"/>
              </a:solidFill>
            </a:endParaRPr>
          </a:p>
        </p:txBody>
      </p:sp>
      <p:sp>
        <p:nvSpPr>
          <p:cNvPr id="8" name="Content Placeholder 2"/>
          <p:cNvSpPr txBox="1">
            <a:spLocks/>
          </p:cNvSpPr>
          <p:nvPr/>
        </p:nvSpPr>
        <p:spPr bwMode="auto">
          <a:xfrm>
            <a:off x="3505200" y="990600"/>
            <a:ext cx="3048000"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t" anchorCtr="0" compatLnSpc="1">
            <a:prstTxWarp prst="textNoShape">
              <a:avLst/>
            </a:prstTxWarp>
            <a:noAutofit/>
          </a:bodyPr>
          <a:lstStyle>
            <a:lvl1pPr marL="286833"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1pPr>
            <a:lvl2pPr marL="420694"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2pPr>
            <a:lvl3pPr marL="580043"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3pPr>
            <a:lvl4pPr marL="739397"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4pPr>
            <a:lvl5pPr marL="898750" indent="-286833" algn="l" rtl="0" eaLnBrk="0" fontAlgn="base" hangingPunct="0">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5pPr>
            <a:lvl6pPr marL="1128220"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6pPr>
            <a:lvl7pPr marL="1357686"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7pPr>
            <a:lvl8pPr marL="1587157"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8pPr>
            <a:lvl9pPr marL="1816623" indent="-286833" algn="l" rtl="0" eaLnBrk="1" fontAlgn="base" hangingPunct="1">
              <a:spcBef>
                <a:spcPts val="1205"/>
              </a:spcBef>
              <a:spcAft>
                <a:spcPct val="0"/>
              </a:spcAft>
              <a:buSzPct val="171000"/>
              <a:buFont typeface="Lucida Grande" charset="0"/>
              <a:buChar char="‣"/>
              <a:defRPr sz="1800">
                <a:solidFill>
                  <a:schemeClr val="tx1"/>
                </a:solidFill>
                <a:latin typeface="+mn-lt"/>
                <a:ea typeface="+mn-ea"/>
                <a:cs typeface="+mn-cs"/>
                <a:sym typeface="Century Gothic" charset="0"/>
              </a:defRPr>
            </a:lvl9pPr>
          </a:lstStyle>
          <a:p>
            <a:pPr marL="139484" indent="-139484">
              <a:spcBef>
                <a:spcPts val="1200"/>
              </a:spcBef>
              <a:spcAft>
                <a:spcPts val="429"/>
              </a:spcAft>
              <a:buFont typeface="Arial"/>
              <a:buChar char="•"/>
            </a:pPr>
            <a:r>
              <a:rPr lang="en-US" sz="1600" u="sng" kern="0" dirty="0" smtClean="0">
                <a:cs typeface="Century Gothic"/>
              </a:rPr>
              <a:t>Key Features</a:t>
            </a:r>
            <a:r>
              <a:rPr lang="en-US" sz="1600" kern="0" dirty="0" smtClean="0">
                <a:cs typeface="Century Gothic"/>
              </a:rPr>
              <a:t>:</a:t>
            </a:r>
          </a:p>
          <a:p>
            <a:pPr marL="526017" lvl="1" indent="-139440">
              <a:spcBef>
                <a:spcPts val="600"/>
              </a:spcBef>
              <a:spcAft>
                <a:spcPts val="429"/>
              </a:spcAft>
              <a:buFont typeface="Arial"/>
              <a:buChar char="•"/>
            </a:pPr>
            <a:r>
              <a:rPr lang="en-US" sz="1600" kern="0" dirty="0" smtClean="0">
                <a:cs typeface="Century Gothic"/>
              </a:rPr>
              <a:t>Financial assistance </a:t>
            </a:r>
          </a:p>
          <a:p>
            <a:pPr marL="526017" lvl="1" indent="-139440">
              <a:spcBef>
                <a:spcPts val="600"/>
              </a:spcBef>
              <a:spcAft>
                <a:spcPts val="429"/>
              </a:spcAft>
              <a:buFont typeface="Arial"/>
              <a:buChar char="•"/>
            </a:pPr>
            <a:r>
              <a:rPr lang="en-US" sz="1600" kern="0" dirty="0" smtClean="0">
                <a:cs typeface="Century Gothic"/>
              </a:rPr>
              <a:t>Access to services</a:t>
            </a:r>
            <a:endParaRPr lang="en-US" sz="1600" kern="0" dirty="0">
              <a:cs typeface="Century Gothic"/>
            </a:endParaRPr>
          </a:p>
        </p:txBody>
      </p:sp>
    </p:spTree>
    <p:extLst>
      <p:ext uri="{BB962C8B-B14F-4D97-AF65-F5344CB8AC3E}">
        <p14:creationId xmlns:p14="http://schemas.microsoft.com/office/powerpoint/2010/main" val="196703624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19063"/>
            <a:ext cx="6324600" cy="642937"/>
          </a:xfrm>
        </p:spPr>
        <p:txBody>
          <a:bodyPr>
            <a:noAutofit/>
          </a:bodyPr>
          <a:lstStyle/>
          <a:p>
            <a:pPr algn="ctr"/>
            <a:r>
              <a:rPr lang="en-US" sz="2400" cap="small" dirty="0" smtClean="0"/>
              <a:t>Policy Implications: </a:t>
            </a:r>
            <a:br>
              <a:rPr lang="en-US" sz="2400" cap="small" dirty="0" smtClean="0"/>
            </a:br>
            <a:r>
              <a:rPr lang="en-US" sz="2400" b="1" cap="small" dirty="0" smtClean="0"/>
              <a:t>Victim Compensation (VC)</a:t>
            </a:r>
            <a:endParaRPr lang="en-US" sz="2400" b="1" cap="small" dirty="0"/>
          </a:p>
        </p:txBody>
      </p:sp>
      <p:sp>
        <p:nvSpPr>
          <p:cNvPr id="7" name="Content Placeholder 6"/>
          <p:cNvSpPr>
            <a:spLocks noGrp="1"/>
          </p:cNvSpPr>
          <p:nvPr>
            <p:ph idx="1"/>
          </p:nvPr>
        </p:nvSpPr>
        <p:spPr>
          <a:xfrm>
            <a:off x="76200" y="1143000"/>
            <a:ext cx="6705600" cy="2833689"/>
          </a:xfrm>
        </p:spPr>
        <p:txBody>
          <a:bodyPr/>
          <a:lstStyle/>
          <a:p>
            <a:pPr marL="293688" indent="-285750">
              <a:spcBef>
                <a:spcPts val="5"/>
              </a:spcBef>
              <a:buFont typeface="Arial" pitchFamily="34" charset="0"/>
              <a:buChar char="•"/>
            </a:pPr>
            <a:r>
              <a:rPr lang="en-US" sz="1600" b="1" dirty="0" smtClean="0">
                <a:latin typeface="Century Gothic"/>
                <a:cs typeface="Century Gothic"/>
              </a:rPr>
              <a:t>In most states, VC is the only public source of financial assistance for rape survivors.  </a:t>
            </a:r>
            <a:br>
              <a:rPr lang="en-US" sz="1600" b="1" dirty="0" smtClean="0">
                <a:latin typeface="Century Gothic"/>
                <a:cs typeface="Century Gothic"/>
              </a:rPr>
            </a:br>
            <a:endParaRPr lang="en-US" sz="1600" b="1" dirty="0" smtClean="0">
              <a:latin typeface="Century Gothic"/>
              <a:cs typeface="Century Gothic"/>
            </a:endParaRPr>
          </a:p>
          <a:p>
            <a:pPr marL="7938" indent="0">
              <a:spcBef>
                <a:spcPts val="5"/>
              </a:spcBef>
              <a:buNone/>
            </a:pPr>
            <a:endParaRPr lang="en-US" sz="1600" b="1" dirty="0">
              <a:latin typeface="Century Gothic"/>
              <a:cs typeface="Century Gothic"/>
            </a:endParaRPr>
          </a:p>
          <a:p>
            <a:pPr marL="7938" indent="0">
              <a:spcBef>
                <a:spcPts val="5"/>
              </a:spcBef>
              <a:buNone/>
            </a:pPr>
            <a:endParaRPr lang="en-US" sz="1600" b="1" dirty="0" smtClean="0">
              <a:latin typeface="Century Gothic"/>
              <a:cs typeface="Century Gothic"/>
            </a:endParaRPr>
          </a:p>
          <a:p>
            <a:pPr marL="293688" indent="-285750">
              <a:spcBef>
                <a:spcPts val="5"/>
              </a:spcBef>
              <a:buFont typeface="Arial" pitchFamily="34" charset="0"/>
              <a:buChar char="•"/>
            </a:pPr>
            <a:r>
              <a:rPr lang="en-US" sz="1600" b="1" dirty="0" smtClean="0">
                <a:latin typeface="Century Gothic"/>
                <a:cs typeface="Century Gothic"/>
              </a:rPr>
              <a:t>Many survivors wish to move for safety reasons and incur moving expenses.</a:t>
            </a:r>
          </a:p>
          <a:p>
            <a:pPr marL="285750" lvl="1" indent="0">
              <a:spcBef>
                <a:spcPts val="605"/>
              </a:spcBef>
              <a:buNone/>
            </a:pPr>
            <a:r>
              <a:rPr lang="en-US" sz="1600" b="1" u="sng" dirty="0" smtClean="0">
                <a:latin typeface="Century Gothic"/>
                <a:cs typeface="Century Gothic"/>
              </a:rPr>
              <a:t>Policy gap</a:t>
            </a:r>
            <a:r>
              <a:rPr lang="en-US" sz="1600" dirty="0" smtClean="0">
                <a:latin typeface="Century Gothic"/>
                <a:cs typeface="Century Gothic"/>
              </a:rPr>
              <a:t>: In 45 states, VC does not cover moving &amp; housing expenses.</a:t>
            </a:r>
          </a:p>
          <a:p>
            <a:pPr marL="231060" lvl="1" indent="0">
              <a:spcBef>
                <a:spcPts val="605"/>
              </a:spcBef>
              <a:buNone/>
            </a:pPr>
            <a:r>
              <a:rPr lang="en-US" sz="1600" b="1" u="sng" dirty="0" smtClean="0">
                <a:latin typeface="Century Gothic"/>
                <a:cs typeface="Century Gothic"/>
              </a:rPr>
              <a:t>Recommendation</a:t>
            </a:r>
            <a:r>
              <a:rPr lang="en-US" sz="1600" dirty="0" smtClean="0">
                <a:latin typeface="Century Gothic"/>
                <a:cs typeface="Century Gothic"/>
              </a:rPr>
              <a:t>:  All states should cover moving &amp; housing expenses.</a:t>
            </a:r>
          </a:p>
        </p:txBody>
      </p:sp>
    </p:spTree>
    <p:extLst>
      <p:ext uri="{BB962C8B-B14F-4D97-AF65-F5344CB8AC3E}">
        <p14:creationId xmlns:p14="http://schemas.microsoft.com/office/powerpoint/2010/main" val="388103963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19063"/>
            <a:ext cx="6324600" cy="642937"/>
          </a:xfrm>
        </p:spPr>
        <p:txBody>
          <a:bodyPr>
            <a:noAutofit/>
          </a:bodyPr>
          <a:lstStyle/>
          <a:p>
            <a:pPr algn="ctr"/>
            <a:r>
              <a:rPr lang="en-US" sz="2400" cap="small" dirty="0" smtClean="0"/>
              <a:t>Policy Implications: </a:t>
            </a:r>
            <a:br>
              <a:rPr lang="en-US" sz="2400" cap="small" dirty="0" smtClean="0"/>
            </a:br>
            <a:r>
              <a:rPr lang="en-US" sz="2400" b="1" cap="small" dirty="0" smtClean="0"/>
              <a:t>Victim Compensation (VC)</a:t>
            </a:r>
            <a:endParaRPr lang="en-US" sz="2400" b="1" cap="small" dirty="0"/>
          </a:p>
        </p:txBody>
      </p:sp>
      <p:sp>
        <p:nvSpPr>
          <p:cNvPr id="7" name="Content Placeholder 6"/>
          <p:cNvSpPr>
            <a:spLocks noGrp="1"/>
          </p:cNvSpPr>
          <p:nvPr>
            <p:ph idx="1"/>
          </p:nvPr>
        </p:nvSpPr>
        <p:spPr>
          <a:xfrm>
            <a:off x="76200" y="1066800"/>
            <a:ext cx="6705600" cy="3071813"/>
          </a:xfrm>
        </p:spPr>
        <p:txBody>
          <a:bodyPr/>
          <a:lstStyle/>
          <a:p>
            <a:pPr marL="293688" indent="-285750">
              <a:buFont typeface="Arial" pitchFamily="34" charset="0"/>
              <a:buChar char="•"/>
            </a:pPr>
            <a:r>
              <a:rPr lang="en-US" sz="1600" b="1" dirty="0">
                <a:cs typeface="Century Gothic"/>
              </a:rPr>
              <a:t>Poor survivors cannot afford to access VC. </a:t>
            </a:r>
          </a:p>
          <a:p>
            <a:pPr marL="285750" lvl="1" indent="0">
              <a:spcBef>
                <a:spcPts val="605"/>
              </a:spcBef>
              <a:buNone/>
              <a:tabLst>
                <a:tab pos="285750" algn="l"/>
              </a:tabLst>
            </a:pPr>
            <a:r>
              <a:rPr lang="en-US" sz="1600" b="1" u="sng" dirty="0">
                <a:cs typeface="Century Gothic"/>
              </a:rPr>
              <a:t>Policy gap</a:t>
            </a:r>
            <a:r>
              <a:rPr lang="en-US" sz="1600" dirty="0">
                <a:cs typeface="Century Gothic"/>
              </a:rPr>
              <a:t>: Only 18 states have emergency VC funds.</a:t>
            </a:r>
          </a:p>
          <a:p>
            <a:pPr marL="285750" lvl="1" indent="0">
              <a:spcBef>
                <a:spcPts val="605"/>
              </a:spcBef>
              <a:buNone/>
              <a:tabLst>
                <a:tab pos="285750" algn="l"/>
              </a:tabLst>
            </a:pPr>
            <a:r>
              <a:rPr lang="en-US" sz="1600" b="1" u="sng" dirty="0">
                <a:cs typeface="Century Gothic"/>
              </a:rPr>
              <a:t>Recommendation</a:t>
            </a:r>
            <a:r>
              <a:rPr lang="en-US" sz="1600" dirty="0">
                <a:cs typeface="Century Gothic"/>
              </a:rPr>
              <a:t>: </a:t>
            </a:r>
            <a:r>
              <a:rPr lang="en-US" sz="1600" dirty="0" smtClean="0">
                <a:cs typeface="Century Gothic"/>
              </a:rPr>
              <a:t>Create emergency funds in all states.</a:t>
            </a:r>
            <a:endParaRPr lang="en-US" sz="1600" dirty="0">
              <a:cs typeface="Century Gothic"/>
            </a:endParaRPr>
          </a:p>
          <a:p>
            <a:pPr marL="7938" indent="0">
              <a:buNone/>
            </a:pPr>
            <a:endParaRPr lang="en-US" sz="1600" b="1" dirty="0" smtClean="0">
              <a:latin typeface="Century Gothic"/>
              <a:cs typeface="Century Gothic"/>
            </a:endParaRPr>
          </a:p>
          <a:p>
            <a:pPr marL="293688" indent="-285750">
              <a:buFont typeface="Arial" pitchFamily="34" charset="0"/>
              <a:buChar char="•"/>
            </a:pPr>
            <a:r>
              <a:rPr lang="en-US" sz="1600" b="1" dirty="0" smtClean="0">
                <a:latin typeface="Century Gothic"/>
                <a:cs typeface="Century Gothic"/>
              </a:rPr>
              <a:t>Due to low reporting, most survivors are ineligible for VC.</a:t>
            </a:r>
          </a:p>
          <a:p>
            <a:pPr marL="285750" lvl="1" indent="0">
              <a:spcBef>
                <a:spcPts val="605"/>
              </a:spcBef>
              <a:buNone/>
            </a:pPr>
            <a:r>
              <a:rPr lang="en-US" sz="1600" b="1" u="sng" dirty="0" smtClean="0">
                <a:latin typeface="Century Gothic"/>
                <a:cs typeface="Century Gothic"/>
              </a:rPr>
              <a:t>Policy gap</a:t>
            </a:r>
            <a:r>
              <a:rPr lang="en-US" sz="1600" b="1" dirty="0" smtClean="0">
                <a:latin typeface="Century Gothic"/>
                <a:cs typeface="Century Gothic"/>
              </a:rPr>
              <a:t>: </a:t>
            </a:r>
            <a:r>
              <a:rPr lang="en-US" sz="1600" dirty="0" smtClean="0">
                <a:latin typeface="Century Gothic"/>
                <a:cs typeface="Century Gothic"/>
              </a:rPr>
              <a:t>VC requires a police report or forensic exam.</a:t>
            </a:r>
          </a:p>
          <a:p>
            <a:pPr marL="285750" lvl="1" indent="0">
              <a:spcBef>
                <a:spcPts val="605"/>
              </a:spcBef>
              <a:buNone/>
            </a:pPr>
            <a:r>
              <a:rPr lang="en-US" sz="1600" b="1" u="sng" dirty="0" smtClean="0">
                <a:latin typeface="Century Gothic"/>
                <a:cs typeface="Century Gothic"/>
              </a:rPr>
              <a:t>Recommendation</a:t>
            </a:r>
            <a:r>
              <a:rPr lang="en-US" sz="1600" dirty="0" smtClean="0">
                <a:latin typeface="Century Gothic"/>
                <a:cs typeface="Century Gothic"/>
              </a:rPr>
              <a:t>: Allow professionals such as rape crisis workers or shelter staff certify victim status.</a:t>
            </a:r>
          </a:p>
        </p:txBody>
      </p:sp>
    </p:spTree>
    <p:extLst>
      <p:ext uri="{BB962C8B-B14F-4D97-AF65-F5344CB8AC3E}">
        <p14:creationId xmlns:p14="http://schemas.microsoft.com/office/powerpoint/2010/main" val="27824652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616148" y="119064"/>
            <a:ext cx="5826621" cy="732234"/>
          </a:xfrm>
        </p:spPr>
        <p:txBody>
          <a:bodyPr/>
          <a:lstStyle/>
          <a:p>
            <a:pPr algn="ctr" eaLnBrk="1" hangingPunct="1">
              <a:defRPr/>
            </a:pPr>
            <a:r>
              <a:rPr lang="en-US" cap="small" dirty="0" smtClean="0"/>
              <a:t>Overview</a:t>
            </a:r>
            <a:endParaRPr lang="en-US" cap="small" dirty="0"/>
          </a:p>
        </p:txBody>
      </p:sp>
      <p:sp>
        <p:nvSpPr>
          <p:cNvPr id="36867" name="Rectangle 2"/>
          <p:cNvSpPr>
            <a:spLocks noGrp="1" noChangeArrowheads="1"/>
          </p:cNvSpPr>
          <p:nvPr>
            <p:ph idx="1"/>
          </p:nvPr>
        </p:nvSpPr>
        <p:spPr>
          <a:xfrm>
            <a:off x="304800" y="863208"/>
            <a:ext cx="6324600" cy="3423047"/>
          </a:xfrm>
        </p:spPr>
        <p:txBody>
          <a:bodyPr/>
          <a:lstStyle/>
          <a:p>
            <a:pPr eaLnBrk="1" hangingPunct="1">
              <a:spcAft>
                <a:spcPts val="600"/>
              </a:spcAft>
              <a:buFont typeface="Arial"/>
              <a:buChar char="•"/>
            </a:pPr>
            <a:r>
              <a:rPr lang="en-US" sz="2200" dirty="0" smtClean="0">
                <a:latin typeface="Century Gothic" charset="0"/>
                <a:ea typeface="ヒラギノ明朝 ProN W3" charset="0"/>
                <a:cs typeface="ヒラギノ明朝 ProN W3" charset="0"/>
              </a:rPr>
              <a:t>Background &amp; related research</a:t>
            </a:r>
          </a:p>
          <a:p>
            <a:pPr eaLnBrk="1" hangingPunct="1">
              <a:spcBef>
                <a:spcPts val="1004"/>
              </a:spcBef>
              <a:spcAft>
                <a:spcPts val="600"/>
              </a:spcAft>
              <a:buFont typeface="Arial"/>
              <a:buChar char="•"/>
            </a:pPr>
            <a:r>
              <a:rPr lang="en-US" sz="2200" dirty="0" smtClean="0">
                <a:latin typeface="Century Gothic" charset="0"/>
                <a:ea typeface="ヒラギノ明朝 ProN W3" charset="0"/>
                <a:cs typeface="ヒラギノ明朝 ProN W3" charset="0"/>
              </a:rPr>
              <a:t>Research design &amp; findings</a:t>
            </a:r>
            <a:endParaRPr lang="en-US" sz="2200" dirty="0">
              <a:latin typeface="Century Gothic" charset="0"/>
              <a:ea typeface="ヒラギノ明朝 ProN W3" charset="0"/>
              <a:cs typeface="ヒラギノ明朝 ProN W3" charset="0"/>
            </a:endParaRPr>
          </a:p>
          <a:p>
            <a:pPr eaLnBrk="1" hangingPunct="1">
              <a:spcBef>
                <a:spcPts val="1004"/>
              </a:spcBef>
              <a:spcAft>
                <a:spcPts val="600"/>
              </a:spcAft>
              <a:buFont typeface="Arial"/>
              <a:buChar char="•"/>
            </a:pPr>
            <a:r>
              <a:rPr lang="en-US" sz="2200" dirty="0" smtClean="0">
                <a:latin typeface="Century Gothic" charset="0"/>
                <a:ea typeface="ヒラギノ明朝 ProN W3" charset="0"/>
                <a:cs typeface="ヒラギノ明朝 ProN W3" charset="0"/>
              </a:rPr>
              <a:t>Policy gaps &amp; recommendations</a:t>
            </a:r>
          </a:p>
          <a:p>
            <a:pPr eaLnBrk="1" hangingPunct="1">
              <a:spcBef>
                <a:spcPts val="1004"/>
              </a:spcBef>
              <a:spcAft>
                <a:spcPts val="600"/>
              </a:spcAft>
              <a:buFont typeface="Arial"/>
              <a:buChar char="•"/>
            </a:pPr>
            <a:r>
              <a:rPr lang="en-US" sz="2200" dirty="0" smtClean="0">
                <a:latin typeface="Century Gothic" charset="0"/>
                <a:ea typeface="ヒラギノ明朝 ProN W3" charset="0"/>
                <a:cs typeface="ヒラギノ明朝 ProN W3" charset="0"/>
              </a:rPr>
              <a:t>Questions &amp; comments</a:t>
            </a:r>
            <a:endParaRPr lang="en-US" sz="2200" dirty="0">
              <a:latin typeface="Century Gothic" charset="0"/>
              <a:ea typeface="ヒラギノ明朝 ProN W3" charset="0"/>
              <a:cs typeface="ヒラギノ明朝 ProN W3" charset="0"/>
            </a:endParaRPr>
          </a:p>
        </p:txBody>
      </p:sp>
      <p:sp>
        <p:nvSpPr>
          <p:cNvPr id="36868" name="Slide Number Placeholder 3"/>
          <p:cNvSpPr>
            <a:spLocks noGrp="1"/>
          </p:cNvSpPr>
          <p:nvPr>
            <p:ph type="sldNum" sz="quarter" idx="10"/>
          </p:nvPr>
        </p:nvSpPr>
        <p:spPr>
          <a:xfrm>
            <a:off x="6442770" y="4250536"/>
            <a:ext cx="180826" cy="172641"/>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pPr eaLnBrk="1" hangingPunct="1"/>
            <a:fld id="{F2E9D81E-18DE-E54A-B112-4192DA4FD560}" type="slidenum">
              <a:rPr lang="en-US" sz="900">
                <a:solidFill>
                  <a:schemeClr val="tx1"/>
                </a:solidFill>
                <a:ea typeface="ヒラギノ明朝 ProN W3" charset="0"/>
                <a:cs typeface="ヒラギノ明朝 ProN W3" charset="0"/>
              </a:rPr>
              <a:pPr eaLnBrk="1" hangingPunct="1"/>
              <a:t>2</a:t>
            </a:fld>
            <a:endParaRPr lang="en-US" sz="900" dirty="0">
              <a:solidFill>
                <a:schemeClr val="tx1"/>
              </a:solidFill>
              <a:ea typeface="ヒラギノ明朝 ProN W3" charset="0"/>
              <a:cs typeface="ヒラギノ明朝 ProN W3"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19063"/>
            <a:ext cx="6324600" cy="642937"/>
          </a:xfrm>
        </p:spPr>
        <p:txBody>
          <a:bodyPr>
            <a:noAutofit/>
          </a:bodyPr>
          <a:lstStyle/>
          <a:p>
            <a:pPr algn="ctr"/>
            <a:r>
              <a:rPr lang="en-US" sz="2400" cap="small" dirty="0" smtClean="0"/>
              <a:t>Policy Implications: </a:t>
            </a:r>
            <a:br>
              <a:rPr lang="en-US" sz="2400" cap="small" dirty="0" smtClean="0"/>
            </a:br>
            <a:r>
              <a:rPr lang="en-US" sz="2400" b="1" cap="small" dirty="0" smtClean="0"/>
              <a:t>TANF Family Violence Option</a:t>
            </a:r>
            <a:endParaRPr lang="en-US" sz="2400" b="1" cap="small" dirty="0"/>
          </a:p>
        </p:txBody>
      </p:sp>
      <p:sp>
        <p:nvSpPr>
          <p:cNvPr id="7" name="Content Placeholder 6"/>
          <p:cNvSpPr>
            <a:spLocks noGrp="1"/>
          </p:cNvSpPr>
          <p:nvPr>
            <p:ph idx="1"/>
          </p:nvPr>
        </p:nvSpPr>
        <p:spPr>
          <a:xfrm>
            <a:off x="152400" y="990600"/>
            <a:ext cx="6553200" cy="3300413"/>
          </a:xfrm>
        </p:spPr>
        <p:txBody>
          <a:bodyPr/>
          <a:lstStyle/>
          <a:p>
            <a:pPr marL="293688" indent="-285750">
              <a:spcBef>
                <a:spcPts val="5"/>
              </a:spcBef>
              <a:spcAft>
                <a:spcPts val="1200"/>
              </a:spcAft>
              <a:buFont typeface="Arial" pitchFamily="34" charset="0"/>
              <a:buChar char="•"/>
            </a:pPr>
            <a:r>
              <a:rPr lang="en-US" sz="1600" b="1" dirty="0" smtClean="0">
                <a:latin typeface="Century Gothic"/>
                <a:cs typeface="Century Gothic"/>
              </a:rPr>
              <a:t>Under TANF, the </a:t>
            </a:r>
            <a:r>
              <a:rPr lang="en-US" sz="1600" b="1" dirty="0" smtClean="0">
                <a:cs typeface="Century Gothic"/>
              </a:rPr>
              <a:t>Family </a:t>
            </a:r>
            <a:r>
              <a:rPr lang="en-US" sz="1600" b="1" dirty="0">
                <a:cs typeface="Century Gothic"/>
              </a:rPr>
              <a:t>Violence Option (FVO</a:t>
            </a:r>
            <a:r>
              <a:rPr lang="en-US" sz="1600" b="1" dirty="0" smtClean="0">
                <a:cs typeface="Century Gothic"/>
              </a:rPr>
              <a:t>) allows states to waive requirements </a:t>
            </a:r>
            <a:r>
              <a:rPr lang="en-US" sz="1600" b="1" dirty="0">
                <a:cs typeface="Century Gothic"/>
              </a:rPr>
              <a:t>(e.g., work </a:t>
            </a:r>
            <a:r>
              <a:rPr lang="en-US" sz="1600" b="1" dirty="0" smtClean="0">
                <a:cs typeface="Century Gothic"/>
              </a:rPr>
              <a:t>requirements) for victims</a:t>
            </a:r>
            <a:endParaRPr lang="en-US" sz="1600" b="1" dirty="0" smtClean="0">
              <a:latin typeface="Century Gothic"/>
              <a:cs typeface="Century Gothic"/>
            </a:endParaRPr>
          </a:p>
          <a:p>
            <a:pPr marL="293688" indent="-285750">
              <a:spcAft>
                <a:spcPts val="0"/>
              </a:spcAft>
              <a:buFont typeface="Arial" pitchFamily="34" charset="0"/>
              <a:buChar char="•"/>
            </a:pPr>
            <a:r>
              <a:rPr lang="en-US" sz="1600" b="1" dirty="0" smtClean="0">
                <a:latin typeface="Century Gothic"/>
                <a:cs typeface="Century Gothic"/>
              </a:rPr>
              <a:t>Many sexual assault survivors cannot work and thus rely on public assistance</a:t>
            </a:r>
          </a:p>
          <a:p>
            <a:pPr marL="285750" lvl="1" indent="0">
              <a:spcBef>
                <a:spcPts val="605"/>
              </a:spcBef>
              <a:spcAft>
                <a:spcPts val="0"/>
              </a:spcAft>
              <a:buNone/>
            </a:pPr>
            <a:r>
              <a:rPr lang="en-US" sz="1600" b="1" u="sng" dirty="0" smtClean="0">
                <a:latin typeface="Century Gothic"/>
                <a:cs typeface="Century Gothic"/>
              </a:rPr>
              <a:t>Policy gap</a:t>
            </a:r>
            <a:r>
              <a:rPr lang="en-US" sz="1600" dirty="0" smtClean="0">
                <a:latin typeface="Century Gothic"/>
                <a:cs typeface="Century Gothic"/>
              </a:rPr>
              <a:t>: Only 18 states include non-IPV sexual assault victims under their FVO.</a:t>
            </a:r>
          </a:p>
          <a:p>
            <a:pPr marL="285750" lvl="1" indent="0">
              <a:spcBef>
                <a:spcPts val="605"/>
              </a:spcBef>
              <a:buNone/>
            </a:pPr>
            <a:r>
              <a:rPr lang="en-US" sz="1600" b="1" u="sng" dirty="0" smtClean="0">
                <a:latin typeface="Century Gothic"/>
                <a:cs typeface="Century Gothic"/>
              </a:rPr>
              <a:t>Recommendations</a:t>
            </a:r>
            <a:r>
              <a:rPr lang="en-US" sz="1600" dirty="0" smtClean="0">
                <a:latin typeface="Century Gothic"/>
                <a:cs typeface="Century Gothic"/>
              </a:rPr>
              <a:t>: </a:t>
            </a:r>
          </a:p>
          <a:p>
            <a:pPr marL="571500" lvl="1" indent="-285750">
              <a:spcBef>
                <a:spcPts val="605"/>
              </a:spcBef>
              <a:buSzPct val="125000"/>
              <a:buFont typeface="Arial" pitchFamily="34" charset="0"/>
              <a:buChar char="•"/>
            </a:pPr>
            <a:r>
              <a:rPr lang="en-US" sz="1600" dirty="0" smtClean="0">
                <a:latin typeface="Century Gothic"/>
                <a:cs typeface="Century Gothic"/>
              </a:rPr>
              <a:t>Federal guidelines should specify protections for non-IPV survivors.</a:t>
            </a:r>
          </a:p>
          <a:p>
            <a:pPr marL="571500" lvl="1" indent="-285750">
              <a:spcBef>
                <a:spcPts val="605"/>
              </a:spcBef>
              <a:buSzPct val="125000"/>
              <a:buFont typeface="Arial" pitchFamily="34" charset="0"/>
              <a:buChar char="•"/>
            </a:pPr>
            <a:r>
              <a:rPr lang="en-US" sz="1600" dirty="0" smtClean="0">
                <a:latin typeface="Century Gothic"/>
                <a:cs typeface="Century Gothic"/>
              </a:rPr>
              <a:t>Educate case workers about economic needs of rape survivors and to use trauma-informed care.</a:t>
            </a:r>
          </a:p>
        </p:txBody>
      </p:sp>
    </p:spTree>
    <p:extLst>
      <p:ext uri="{BB962C8B-B14F-4D97-AF65-F5344CB8AC3E}">
        <p14:creationId xmlns:p14="http://schemas.microsoft.com/office/powerpoint/2010/main" val="34354794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19063"/>
            <a:ext cx="6324600" cy="642937"/>
          </a:xfrm>
        </p:spPr>
        <p:txBody>
          <a:bodyPr>
            <a:noAutofit/>
          </a:bodyPr>
          <a:lstStyle/>
          <a:p>
            <a:pPr algn="ctr"/>
            <a:r>
              <a:rPr lang="en-US" sz="2400" cap="small" dirty="0" smtClean="0"/>
              <a:t>Policy Implications: </a:t>
            </a:r>
            <a:br>
              <a:rPr lang="en-US" sz="2400" cap="small" dirty="0" smtClean="0"/>
            </a:br>
            <a:r>
              <a:rPr lang="en-US" sz="2400" b="1" cap="small" dirty="0" smtClean="0"/>
              <a:t>Employment Protections</a:t>
            </a:r>
            <a:endParaRPr lang="en-US" sz="2400" b="1" cap="small" dirty="0"/>
          </a:p>
        </p:txBody>
      </p:sp>
      <p:sp>
        <p:nvSpPr>
          <p:cNvPr id="7" name="Content Placeholder 6"/>
          <p:cNvSpPr>
            <a:spLocks noGrp="1"/>
          </p:cNvSpPr>
          <p:nvPr>
            <p:ph idx="1"/>
          </p:nvPr>
        </p:nvSpPr>
        <p:spPr>
          <a:xfrm>
            <a:off x="228600" y="1067098"/>
            <a:ext cx="6400799" cy="3352502"/>
          </a:xfrm>
        </p:spPr>
        <p:txBody>
          <a:bodyPr/>
          <a:lstStyle/>
          <a:p>
            <a:pPr marL="293688" indent="-285750">
              <a:spcBef>
                <a:spcPts val="605"/>
              </a:spcBef>
              <a:buFont typeface="Arial" pitchFamily="34" charset="0"/>
              <a:buChar char="•"/>
            </a:pPr>
            <a:r>
              <a:rPr lang="en-US" sz="1600" b="1" dirty="0" smtClean="0">
                <a:latin typeface="Century Gothic"/>
                <a:cs typeface="Century Gothic"/>
              </a:rPr>
              <a:t>Many survivors require time off from work to recover and/or attend appointments.</a:t>
            </a:r>
          </a:p>
          <a:p>
            <a:pPr marL="285750" lvl="1" indent="0">
              <a:spcBef>
                <a:spcPts val="605"/>
              </a:spcBef>
              <a:buNone/>
            </a:pPr>
            <a:r>
              <a:rPr lang="en-US" sz="1600" b="1" u="sng" dirty="0" smtClean="0">
                <a:latin typeface="Century Gothic"/>
                <a:cs typeface="Century Gothic"/>
              </a:rPr>
              <a:t>Policy gap</a:t>
            </a:r>
            <a:r>
              <a:rPr lang="en-US" sz="1600" b="1" dirty="0" smtClean="0">
                <a:latin typeface="Century Gothic"/>
                <a:cs typeface="Century Gothic"/>
              </a:rPr>
              <a:t>: </a:t>
            </a:r>
            <a:r>
              <a:rPr lang="en-US" sz="1600" dirty="0" smtClean="0">
                <a:latin typeface="Century Gothic"/>
                <a:cs typeface="Century Gothic"/>
              </a:rPr>
              <a:t>Only 9 states have laws to protect survivors’ employment (e.g., time off, protection against termination).</a:t>
            </a:r>
          </a:p>
          <a:p>
            <a:pPr marL="285750" lvl="1" indent="0">
              <a:spcBef>
                <a:spcPts val="605"/>
              </a:spcBef>
              <a:buNone/>
            </a:pPr>
            <a:r>
              <a:rPr lang="en-US" sz="1600" b="1" u="sng" dirty="0" smtClean="0">
                <a:latin typeface="Century Gothic"/>
                <a:cs typeface="Century Gothic"/>
              </a:rPr>
              <a:t>Recommendations</a:t>
            </a:r>
            <a:r>
              <a:rPr lang="en-US" sz="1600" b="1" dirty="0" smtClean="0">
                <a:latin typeface="Century Gothic"/>
                <a:cs typeface="Century Gothic"/>
              </a:rPr>
              <a:t>:</a:t>
            </a:r>
            <a:r>
              <a:rPr lang="en-US" sz="1600" dirty="0" smtClean="0">
                <a:latin typeface="Century Gothic"/>
                <a:cs typeface="Century Gothic"/>
              </a:rPr>
              <a:t> Mandate job-protected time off for survivors and prohibit termination based on victim status.</a:t>
            </a:r>
            <a:br>
              <a:rPr lang="en-US" sz="1600" dirty="0" smtClean="0">
                <a:latin typeface="Century Gothic"/>
                <a:cs typeface="Century Gothic"/>
              </a:rPr>
            </a:br>
            <a:endParaRPr lang="en-US" sz="1600" b="1" dirty="0" smtClean="0">
              <a:latin typeface="Century Gothic"/>
              <a:cs typeface="Century Gothic"/>
            </a:endParaRPr>
          </a:p>
          <a:p>
            <a:pPr marL="293688" indent="-285750">
              <a:buFont typeface="Arial" pitchFamily="34" charset="0"/>
              <a:buChar char="•"/>
            </a:pPr>
            <a:r>
              <a:rPr lang="en-US" sz="1600" b="1" dirty="0" smtClean="0">
                <a:latin typeface="Century Gothic"/>
                <a:cs typeface="Century Gothic"/>
              </a:rPr>
              <a:t>Many survivors lose their jobs in the wake of SV</a:t>
            </a:r>
          </a:p>
          <a:p>
            <a:pPr marL="285750" lvl="1" indent="0">
              <a:spcBef>
                <a:spcPts val="605"/>
              </a:spcBef>
              <a:buNone/>
            </a:pPr>
            <a:r>
              <a:rPr lang="en-US" sz="1600" b="1" u="sng" dirty="0" smtClean="0">
                <a:latin typeface="Century Gothic"/>
                <a:cs typeface="Century Gothic"/>
              </a:rPr>
              <a:t>Policy gap</a:t>
            </a:r>
            <a:r>
              <a:rPr lang="en-US" sz="1600" b="1" dirty="0" smtClean="0">
                <a:latin typeface="Century Gothic"/>
                <a:cs typeface="Century Gothic"/>
              </a:rPr>
              <a:t>: </a:t>
            </a:r>
            <a:r>
              <a:rPr lang="en-US" sz="1600" dirty="0" smtClean="0">
                <a:latin typeface="Century Gothic"/>
                <a:cs typeface="Century Gothic"/>
              </a:rPr>
              <a:t>41 states do not offer unemployment insurance to non-IPV sexual assault survivors (but most do cover IPV).</a:t>
            </a:r>
          </a:p>
          <a:p>
            <a:pPr marL="285750" lvl="1" indent="0">
              <a:spcBef>
                <a:spcPts val="605"/>
              </a:spcBef>
              <a:buNone/>
            </a:pPr>
            <a:r>
              <a:rPr lang="en-US" sz="1600" b="1" u="sng" dirty="0" smtClean="0">
                <a:latin typeface="Century Gothic"/>
                <a:cs typeface="Century Gothic"/>
              </a:rPr>
              <a:t>Recommendation</a:t>
            </a:r>
            <a:r>
              <a:rPr lang="en-US" sz="1600" b="1" dirty="0" smtClean="0">
                <a:latin typeface="Century Gothic"/>
                <a:cs typeface="Century Gothic"/>
              </a:rPr>
              <a:t>: </a:t>
            </a:r>
            <a:r>
              <a:rPr lang="en-US" sz="1600" dirty="0" smtClean="0">
                <a:latin typeface="Century Gothic"/>
                <a:cs typeface="Century Gothic"/>
              </a:rPr>
              <a:t>Expand UI to cover non-IPV survivors.</a:t>
            </a:r>
            <a:endParaRPr lang="en-US" sz="1600" b="1" dirty="0" smtClean="0">
              <a:latin typeface="Century Gothic"/>
              <a:cs typeface="Century Gothic"/>
            </a:endParaRPr>
          </a:p>
        </p:txBody>
      </p:sp>
    </p:spTree>
    <p:extLst>
      <p:ext uri="{BB962C8B-B14F-4D97-AF65-F5344CB8AC3E}">
        <p14:creationId xmlns:p14="http://schemas.microsoft.com/office/powerpoint/2010/main" val="47074002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19063"/>
            <a:ext cx="6324600" cy="642937"/>
          </a:xfrm>
        </p:spPr>
        <p:txBody>
          <a:bodyPr>
            <a:noAutofit/>
          </a:bodyPr>
          <a:lstStyle/>
          <a:p>
            <a:pPr algn="ctr"/>
            <a:r>
              <a:rPr lang="en-US" sz="2400" cap="small" dirty="0" smtClean="0"/>
              <a:t>Policy Implications: </a:t>
            </a:r>
            <a:br>
              <a:rPr lang="en-US" sz="2400" cap="small" dirty="0" smtClean="0"/>
            </a:br>
            <a:r>
              <a:rPr lang="en-US" sz="2400" b="1" cap="small" dirty="0" smtClean="0"/>
              <a:t>Housing Protections</a:t>
            </a:r>
            <a:endParaRPr lang="en-US" sz="2400" b="1" cap="small" dirty="0"/>
          </a:p>
        </p:txBody>
      </p:sp>
      <p:sp>
        <p:nvSpPr>
          <p:cNvPr id="7" name="Content Placeholder 6"/>
          <p:cNvSpPr>
            <a:spLocks noGrp="1"/>
          </p:cNvSpPr>
          <p:nvPr>
            <p:ph idx="1"/>
          </p:nvPr>
        </p:nvSpPr>
        <p:spPr>
          <a:xfrm>
            <a:off x="228600" y="1067098"/>
            <a:ext cx="6477000" cy="3276302"/>
          </a:xfrm>
        </p:spPr>
        <p:txBody>
          <a:bodyPr/>
          <a:lstStyle/>
          <a:p>
            <a:pPr marL="293688" indent="-285750">
              <a:spcBef>
                <a:spcPts val="605"/>
              </a:spcBef>
              <a:buFont typeface="Arial" pitchFamily="34" charset="0"/>
              <a:buChar char="•"/>
            </a:pPr>
            <a:r>
              <a:rPr lang="en-US" sz="1600" b="1" dirty="0" smtClean="0">
                <a:latin typeface="Century Gothic"/>
                <a:cs typeface="Century Gothic"/>
              </a:rPr>
              <a:t>Low-income survivors often rely on subsidized housing.</a:t>
            </a:r>
          </a:p>
          <a:p>
            <a:pPr marL="285750" lvl="1" indent="0">
              <a:spcBef>
                <a:spcPts val="605"/>
              </a:spcBef>
              <a:buNone/>
            </a:pPr>
            <a:r>
              <a:rPr lang="en-US" sz="1600" b="1" u="sng" dirty="0" smtClean="0">
                <a:latin typeface="Century Gothic"/>
                <a:cs typeface="Century Gothic"/>
              </a:rPr>
              <a:t>Policy gap</a:t>
            </a:r>
            <a:r>
              <a:rPr lang="en-US" sz="1600" b="1" dirty="0" smtClean="0">
                <a:latin typeface="Century Gothic"/>
                <a:cs typeface="Century Gothic"/>
              </a:rPr>
              <a:t>: </a:t>
            </a:r>
            <a:r>
              <a:rPr lang="en-US" sz="1600" dirty="0">
                <a:cs typeface="Century Gothic"/>
              </a:rPr>
              <a:t>In most state public housing, survivors </a:t>
            </a:r>
            <a:r>
              <a:rPr lang="en-US" sz="1600" dirty="0" smtClean="0">
                <a:cs typeface="Century Gothic"/>
              </a:rPr>
              <a:t>can be penalized </a:t>
            </a:r>
            <a:r>
              <a:rPr lang="en-US" sz="1600" dirty="0">
                <a:cs typeface="Century Gothic"/>
              </a:rPr>
              <a:t>for breaking a lease and </a:t>
            </a:r>
            <a:r>
              <a:rPr lang="en-US" sz="1600" dirty="0" smtClean="0">
                <a:cs typeface="Century Gothic"/>
              </a:rPr>
              <a:t>can be </a:t>
            </a:r>
            <a:r>
              <a:rPr lang="en-US" sz="1600" dirty="0">
                <a:cs typeface="Century Gothic"/>
              </a:rPr>
              <a:t>evicted due to victimization.</a:t>
            </a:r>
          </a:p>
          <a:p>
            <a:pPr marL="285750" lvl="1" indent="0">
              <a:spcBef>
                <a:spcPts val="605"/>
              </a:spcBef>
              <a:buNone/>
            </a:pPr>
            <a:r>
              <a:rPr lang="en-US" sz="1600" b="1" u="sng" dirty="0" smtClean="0">
                <a:cs typeface="Century Gothic"/>
              </a:rPr>
              <a:t>Recommendation</a:t>
            </a:r>
            <a:r>
              <a:rPr lang="en-US" sz="1600" b="1" dirty="0" smtClean="0">
                <a:cs typeface="Century Gothic"/>
              </a:rPr>
              <a:t>: </a:t>
            </a:r>
            <a:r>
              <a:rPr lang="en-US" sz="1600" dirty="0" smtClean="0">
                <a:cs typeface="Century Gothic"/>
              </a:rPr>
              <a:t>Create VAWA-style protections in all states.</a:t>
            </a:r>
            <a:endParaRPr lang="en-US" sz="1600" b="1" dirty="0" smtClean="0">
              <a:latin typeface="Century Gothic"/>
              <a:cs typeface="Century Gothic"/>
            </a:endParaRPr>
          </a:p>
          <a:p>
            <a:pPr marL="285750" lvl="1" indent="0">
              <a:spcBef>
                <a:spcPts val="605"/>
              </a:spcBef>
              <a:buSzPct val="125000"/>
              <a:buNone/>
            </a:pPr>
            <a:endParaRPr lang="en-US" sz="1600" dirty="0" smtClean="0">
              <a:cs typeface="Century Gothic"/>
            </a:endParaRPr>
          </a:p>
          <a:p>
            <a:pPr marL="285750" lvl="1" indent="0">
              <a:spcBef>
                <a:spcPts val="605"/>
              </a:spcBef>
              <a:buSzPct val="125000"/>
              <a:buNone/>
            </a:pPr>
            <a:r>
              <a:rPr lang="en-US" sz="1600" b="1" u="sng" dirty="0" smtClean="0">
                <a:cs typeface="Century Gothic"/>
              </a:rPr>
              <a:t>Policy gap</a:t>
            </a:r>
            <a:r>
              <a:rPr lang="en-US" sz="1600" b="1" dirty="0" smtClean="0">
                <a:cs typeface="Century Gothic"/>
              </a:rPr>
              <a:t>:</a:t>
            </a:r>
            <a:r>
              <a:rPr lang="en-US" sz="1600" dirty="0" smtClean="0">
                <a:cs typeface="Century Gothic"/>
              </a:rPr>
              <a:t> It can be difficult </a:t>
            </a:r>
            <a:r>
              <a:rPr lang="en-US" sz="1600" dirty="0">
                <a:cs typeface="Century Gothic"/>
              </a:rPr>
              <a:t>for non-IPV rape survivors to </a:t>
            </a:r>
            <a:r>
              <a:rPr lang="en-US" sz="1600" dirty="0" smtClean="0">
                <a:cs typeface="Century Gothic"/>
              </a:rPr>
              <a:t>access shelter/attain </a:t>
            </a:r>
            <a:r>
              <a:rPr lang="en-US" sz="1600" dirty="0">
                <a:cs typeface="Century Gothic"/>
              </a:rPr>
              <a:t>priority status for subsidized housing</a:t>
            </a:r>
            <a:r>
              <a:rPr lang="en-US" sz="1600" dirty="0" smtClean="0">
                <a:cs typeface="Century Gothic"/>
              </a:rPr>
              <a:t>.</a:t>
            </a:r>
          </a:p>
          <a:p>
            <a:pPr marL="285750" lvl="1" indent="0">
              <a:spcBef>
                <a:spcPts val="605"/>
              </a:spcBef>
              <a:buSzPct val="125000"/>
              <a:buNone/>
            </a:pPr>
            <a:r>
              <a:rPr lang="en-US" sz="1600" b="1" u="sng" dirty="0" smtClean="0">
                <a:latin typeface="Century Gothic"/>
                <a:cs typeface="Century Gothic"/>
              </a:rPr>
              <a:t>Recommendations</a:t>
            </a:r>
            <a:r>
              <a:rPr lang="en-US" sz="1600" b="1" dirty="0" smtClean="0">
                <a:latin typeface="Century Gothic"/>
                <a:cs typeface="Century Gothic"/>
              </a:rPr>
              <a:t>: </a:t>
            </a:r>
          </a:p>
          <a:p>
            <a:pPr marL="571500" lvl="1" indent="-285750">
              <a:spcBef>
                <a:spcPts val="605"/>
              </a:spcBef>
              <a:buSzPct val="125000"/>
              <a:buFont typeface="Arial" pitchFamily="34" charset="0"/>
              <a:buChar char="•"/>
            </a:pPr>
            <a:r>
              <a:rPr lang="en-US" sz="1600" dirty="0" smtClean="0">
                <a:latin typeface="Century Gothic"/>
                <a:cs typeface="Century Gothic"/>
              </a:rPr>
              <a:t>Educate staff on the safety needs of non-IPV survivors.</a:t>
            </a:r>
          </a:p>
          <a:p>
            <a:pPr marL="571500" lvl="1" indent="-285750">
              <a:spcBef>
                <a:spcPts val="605"/>
              </a:spcBef>
              <a:buSzPct val="125000"/>
              <a:buFont typeface="Arial" pitchFamily="34" charset="0"/>
              <a:buChar char="•"/>
            </a:pPr>
            <a:r>
              <a:rPr lang="en-US" sz="1600" dirty="0" smtClean="0">
                <a:latin typeface="Century Gothic"/>
                <a:cs typeface="Century Gothic"/>
              </a:rPr>
              <a:t>Increase supply of shelter beds/subsidized housing.</a:t>
            </a:r>
            <a:r>
              <a:rPr lang="en-US" sz="1600" b="1" dirty="0" smtClean="0">
                <a:latin typeface="Century Gothic"/>
                <a:cs typeface="Century Gothic"/>
              </a:rPr>
              <a:t> </a:t>
            </a:r>
          </a:p>
        </p:txBody>
      </p:sp>
    </p:spTree>
    <p:extLst>
      <p:ext uri="{BB962C8B-B14F-4D97-AF65-F5344CB8AC3E}">
        <p14:creationId xmlns:p14="http://schemas.microsoft.com/office/powerpoint/2010/main" val="5788788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4129" y="142875"/>
            <a:ext cx="6509742" cy="357188"/>
          </a:xfrm>
        </p:spPr>
        <p:txBody>
          <a:bodyPr>
            <a:noAutofit/>
          </a:bodyPr>
          <a:lstStyle/>
          <a:p>
            <a:pPr algn="ctr"/>
            <a:r>
              <a:rPr lang="en-US" sz="2400" cap="small" dirty="0" smtClean="0"/>
              <a:t>Policy Implications</a:t>
            </a:r>
            <a:endParaRPr lang="en-US" sz="2400" cap="small"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307120498"/>
              </p:ext>
            </p:extLst>
          </p:nvPr>
        </p:nvGraphicFramePr>
        <p:xfrm>
          <a:off x="264545" y="571501"/>
          <a:ext cx="6328917" cy="3519484"/>
        </p:xfrm>
        <a:graphic>
          <a:graphicData uri="http://schemas.openxmlformats.org/drawingml/2006/table">
            <a:tbl>
              <a:tblPr firstRow="1" bandRow="1">
                <a:tableStyleId>{7DF18680-E054-41AD-8BC1-D1AEF772440D}</a:tableStyleId>
              </a:tblPr>
              <a:tblGrid>
                <a:gridCol w="1284857"/>
                <a:gridCol w="5044060"/>
              </a:tblGrid>
              <a:tr h="200011">
                <a:tc>
                  <a:txBody>
                    <a:bodyPr/>
                    <a:lstStyle/>
                    <a:p>
                      <a:pPr algn="ctr"/>
                      <a:r>
                        <a:rPr lang="en-US" sz="1200" dirty="0" smtClean="0">
                          <a:solidFill>
                            <a:srgbClr val="000000"/>
                          </a:solidFill>
                        </a:rPr>
                        <a:t>Policies</a:t>
                      </a:r>
                      <a:endParaRPr lang="en-US" sz="1200" dirty="0">
                        <a:solidFill>
                          <a:srgbClr val="000000"/>
                        </a:solidFill>
                      </a:endParaRPr>
                    </a:p>
                  </a:txBody>
                  <a:tcPr marL="48220" marR="4822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BB9DE"/>
                    </a:solidFill>
                  </a:tcPr>
                </a:tc>
                <a:tc>
                  <a:txBody>
                    <a:bodyPr/>
                    <a:lstStyle/>
                    <a:p>
                      <a:pPr algn="ctr"/>
                      <a:r>
                        <a:rPr lang="en-US" sz="1200" dirty="0" smtClean="0">
                          <a:solidFill>
                            <a:srgbClr val="000000"/>
                          </a:solidFill>
                        </a:rPr>
                        <a:t>Suggested</a:t>
                      </a:r>
                      <a:r>
                        <a:rPr lang="en-US" sz="1200" baseline="0" dirty="0" smtClean="0">
                          <a:solidFill>
                            <a:srgbClr val="000000"/>
                          </a:solidFill>
                        </a:rPr>
                        <a:t> Changes</a:t>
                      </a:r>
                      <a:endParaRPr lang="en-US" sz="1200" dirty="0">
                        <a:solidFill>
                          <a:srgbClr val="000000"/>
                        </a:solidFill>
                      </a:endParaRPr>
                    </a:p>
                  </a:txBody>
                  <a:tcPr marL="48220" marR="4822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BB9DE"/>
                    </a:solidFill>
                  </a:tcPr>
                </a:tc>
              </a:tr>
              <a:tr h="955357">
                <a:tc>
                  <a:txBody>
                    <a:bodyPr/>
                    <a:lstStyle/>
                    <a:p>
                      <a:pPr algn="ctr">
                        <a:spcAft>
                          <a:spcPts val="1800"/>
                        </a:spcAft>
                      </a:pPr>
                      <a:r>
                        <a:rPr lang="en-US" sz="1200" b="1" dirty="0" smtClean="0">
                          <a:solidFill>
                            <a:srgbClr val="000000"/>
                          </a:solidFill>
                        </a:rPr>
                        <a:t>Victim Compensation (VC)</a:t>
                      </a:r>
                      <a:endParaRPr lang="en-US" sz="1200" b="1" dirty="0">
                        <a:solidFill>
                          <a:srgbClr val="000000"/>
                        </a:solidFill>
                      </a:endParaRPr>
                    </a:p>
                  </a:txBody>
                  <a:tcPr marL="0" marR="0" marT="21431" marB="214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663" marR="0" indent="-347663" algn="l" defTabSz="32137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rgbClr val="000000"/>
                          </a:solidFill>
                        </a:rPr>
                        <a:t>Cover </a:t>
                      </a:r>
                      <a:r>
                        <a:rPr lang="en-US" sz="1200" baseline="0" dirty="0" smtClean="0">
                          <a:solidFill>
                            <a:srgbClr val="000000"/>
                          </a:solidFill>
                        </a:rPr>
                        <a:t>moving &amp; housing expenses</a:t>
                      </a:r>
                    </a:p>
                    <a:p>
                      <a:pPr marL="347663" indent="-347663">
                        <a:spcAft>
                          <a:spcPts val="600"/>
                        </a:spcAft>
                        <a:buFont typeface="+mj-lt"/>
                        <a:buAutoNum type="alphaLcPeriod"/>
                      </a:pPr>
                      <a:r>
                        <a:rPr lang="en-US" sz="1200" baseline="0" dirty="0" smtClean="0">
                          <a:solidFill>
                            <a:srgbClr val="000000"/>
                          </a:solidFill>
                        </a:rPr>
                        <a:t>Create an emergency fund to cover urgent costs</a:t>
                      </a:r>
                    </a:p>
                    <a:p>
                      <a:pPr marL="347663" marR="0" indent="-347663" algn="l" defTabSz="32137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rgbClr val="000000"/>
                          </a:solidFill>
                        </a:rPr>
                        <a:t>Allow professionals</a:t>
                      </a:r>
                      <a:r>
                        <a:rPr lang="en-US" sz="1200" baseline="0" dirty="0" smtClean="0">
                          <a:solidFill>
                            <a:srgbClr val="000000"/>
                          </a:solidFill>
                        </a:rPr>
                        <a:t> such as rape crisis or shelter staff certify victim status in lieu of police report or forensic exam</a:t>
                      </a:r>
                    </a:p>
                  </a:txBody>
                  <a:tcPr marL="48220" marR="6858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spcAft>
                          <a:spcPts val="1800"/>
                        </a:spcAft>
                      </a:pPr>
                      <a:r>
                        <a:rPr lang="en-US" sz="1200" b="1" dirty="0" smtClean="0">
                          <a:solidFill>
                            <a:srgbClr val="000000"/>
                          </a:solidFill>
                        </a:rPr>
                        <a:t>TANF</a:t>
                      </a:r>
                      <a:endParaRPr lang="en-US" sz="1200" b="1" dirty="0">
                        <a:solidFill>
                          <a:srgbClr val="000000"/>
                        </a:solidFill>
                      </a:endParaRPr>
                    </a:p>
                  </a:txBody>
                  <a:tcPr marL="0" marR="0" marT="21431" marB="214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rgbClr val="000000"/>
                          </a:solidFill>
                        </a:rPr>
                        <a:t>Specify</a:t>
                      </a:r>
                      <a:r>
                        <a:rPr lang="en-US" sz="1200" baseline="0" dirty="0" smtClean="0">
                          <a:solidFill>
                            <a:srgbClr val="000000"/>
                          </a:solidFill>
                        </a:rPr>
                        <a:t> inclusion of non-IPV rape survivors in federal law</a:t>
                      </a:r>
                    </a:p>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baseline="0" dirty="0" smtClean="0">
                          <a:solidFill>
                            <a:srgbClr val="000000"/>
                          </a:solidFill>
                        </a:rPr>
                        <a:t>Educate case workers about the economic needs of non-IPV survivors and train on trauma-informed care</a:t>
                      </a:r>
                      <a:endParaRPr lang="en-US" sz="1200" dirty="0" smtClean="0">
                        <a:solidFill>
                          <a:srgbClr val="000000"/>
                        </a:solidFill>
                      </a:endParaRPr>
                    </a:p>
                  </a:txBody>
                  <a:tcPr marL="48220" marR="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spcAft>
                          <a:spcPts val="1800"/>
                        </a:spcAft>
                      </a:pPr>
                      <a:r>
                        <a:rPr lang="en-US" sz="1200" b="1" dirty="0" smtClean="0">
                          <a:solidFill>
                            <a:srgbClr val="000000"/>
                          </a:solidFill>
                        </a:rPr>
                        <a:t>Employment Protections</a:t>
                      </a:r>
                      <a:endParaRPr lang="en-US" sz="1200" b="1" dirty="0">
                        <a:solidFill>
                          <a:srgbClr val="000000"/>
                        </a:solidFill>
                      </a:endParaRPr>
                    </a:p>
                  </a:txBody>
                  <a:tcPr marL="48220" marR="48220" marT="21431" marB="214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chemeClr val="tx1"/>
                          </a:solidFill>
                        </a:rPr>
                        <a:t>Mandate</a:t>
                      </a:r>
                      <a:r>
                        <a:rPr lang="en-US" sz="1200" baseline="0" dirty="0" smtClean="0">
                          <a:solidFill>
                            <a:schemeClr val="tx1"/>
                          </a:solidFill>
                        </a:rPr>
                        <a:t> j</a:t>
                      </a:r>
                      <a:r>
                        <a:rPr lang="en-US" sz="1200" dirty="0" smtClean="0">
                          <a:solidFill>
                            <a:schemeClr val="tx1"/>
                          </a:solidFill>
                        </a:rPr>
                        <a:t>ob-protected time off for recovery </a:t>
                      </a:r>
                    </a:p>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chemeClr val="tx1"/>
                          </a:solidFill>
                        </a:rPr>
                        <a:t>Prohibit</a:t>
                      </a:r>
                      <a:r>
                        <a:rPr lang="en-US" sz="1200" baseline="0" dirty="0" smtClean="0">
                          <a:solidFill>
                            <a:srgbClr val="000000"/>
                          </a:solidFill>
                        </a:rPr>
                        <a:t> </a:t>
                      </a:r>
                      <a:r>
                        <a:rPr lang="en-US" sz="1200" dirty="0" smtClean="0">
                          <a:solidFill>
                            <a:srgbClr val="000000"/>
                          </a:solidFill>
                        </a:rPr>
                        <a:t>termination related</a:t>
                      </a:r>
                      <a:r>
                        <a:rPr lang="en-US" sz="1200" baseline="0" dirty="0" smtClean="0">
                          <a:solidFill>
                            <a:srgbClr val="000000"/>
                          </a:solidFill>
                        </a:rPr>
                        <a:t> to victim status</a:t>
                      </a:r>
                    </a:p>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baseline="0" dirty="0" smtClean="0">
                          <a:solidFill>
                            <a:srgbClr val="000000"/>
                          </a:solidFill>
                        </a:rPr>
                        <a:t>Offer Unemployment Insurance to non-IPV rape survivors</a:t>
                      </a:r>
                      <a:endParaRPr lang="en-US" sz="1200" dirty="0" smtClean="0">
                        <a:solidFill>
                          <a:srgbClr val="000000"/>
                        </a:solidFill>
                      </a:endParaRPr>
                    </a:p>
                  </a:txBody>
                  <a:tcPr marL="48220" marR="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algn="ctr">
                        <a:spcAft>
                          <a:spcPts val="1800"/>
                        </a:spcAft>
                      </a:pPr>
                      <a:r>
                        <a:rPr lang="en-US" sz="1200" b="1" baseline="0" dirty="0" smtClean="0">
                          <a:solidFill>
                            <a:srgbClr val="000000"/>
                          </a:solidFill>
                        </a:rPr>
                        <a:t>Housing</a:t>
                      </a:r>
                      <a:endParaRPr lang="en-US" sz="1200" b="1" dirty="0">
                        <a:solidFill>
                          <a:srgbClr val="000000"/>
                        </a:solidFill>
                      </a:endParaRPr>
                    </a:p>
                  </a:txBody>
                  <a:tcPr marL="48220" marR="48220" marT="21431" marB="214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663" marR="0" indent="-347663" algn="l" defTabSz="229467"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rgbClr val="000000"/>
                          </a:solidFill>
                        </a:rPr>
                        <a:t>Offer</a:t>
                      </a:r>
                      <a:r>
                        <a:rPr lang="en-US" sz="1200" baseline="0" dirty="0" smtClean="0">
                          <a:solidFill>
                            <a:srgbClr val="000000"/>
                          </a:solidFill>
                        </a:rPr>
                        <a:t> p</a:t>
                      </a:r>
                      <a:r>
                        <a:rPr lang="en-US" sz="1200" dirty="0" smtClean="0">
                          <a:solidFill>
                            <a:srgbClr val="000000"/>
                          </a:solidFill>
                        </a:rPr>
                        <a:t>rotection against eviction &amp; discrimination</a:t>
                      </a:r>
                      <a:r>
                        <a:rPr lang="en-US" sz="1200" baseline="0" dirty="0" smtClean="0">
                          <a:solidFill>
                            <a:srgbClr val="000000"/>
                          </a:solidFill>
                        </a:rPr>
                        <a:t> and right to break lease</a:t>
                      </a:r>
                    </a:p>
                    <a:p>
                      <a:pPr marL="347663" indent="-347663">
                        <a:spcAft>
                          <a:spcPts val="600"/>
                        </a:spcAft>
                        <a:buFont typeface="+mj-lt"/>
                        <a:buAutoNum type="alphaLcPeriod"/>
                      </a:pPr>
                      <a:r>
                        <a:rPr lang="en-US" sz="1200" dirty="0" smtClean="0">
                          <a:solidFill>
                            <a:srgbClr val="000000"/>
                          </a:solidFill>
                        </a:rPr>
                        <a:t>Raise awareness about</a:t>
                      </a:r>
                      <a:r>
                        <a:rPr lang="en-US" sz="1200" baseline="0" dirty="0" smtClean="0">
                          <a:solidFill>
                            <a:srgbClr val="000000"/>
                          </a:solidFill>
                        </a:rPr>
                        <a:t> safety needs of </a:t>
                      </a:r>
                      <a:r>
                        <a:rPr lang="en-US" sz="1200" dirty="0" smtClean="0">
                          <a:solidFill>
                            <a:srgbClr val="000000"/>
                          </a:solidFill>
                        </a:rPr>
                        <a:t>non-IPV SV</a:t>
                      </a:r>
                      <a:r>
                        <a:rPr lang="en-US" sz="1200" baseline="0" dirty="0" smtClean="0">
                          <a:solidFill>
                            <a:srgbClr val="000000"/>
                          </a:solidFill>
                        </a:rPr>
                        <a:t> survivors</a:t>
                      </a:r>
                    </a:p>
                    <a:p>
                      <a:pPr marL="347663" indent="-347663">
                        <a:spcAft>
                          <a:spcPts val="600"/>
                        </a:spcAft>
                        <a:buFont typeface="+mj-lt"/>
                        <a:buAutoNum type="alphaLcPeriod"/>
                      </a:pPr>
                      <a:r>
                        <a:rPr lang="en-US" sz="1200" dirty="0" smtClean="0">
                          <a:solidFill>
                            <a:srgbClr val="000000"/>
                          </a:solidFill>
                        </a:rPr>
                        <a:t>Increase supply of emergency shelter</a:t>
                      </a:r>
                      <a:r>
                        <a:rPr lang="en-US" sz="1200" baseline="0" dirty="0" smtClean="0">
                          <a:solidFill>
                            <a:srgbClr val="000000"/>
                          </a:solidFill>
                        </a:rPr>
                        <a:t> &amp; subsidized housing</a:t>
                      </a:r>
                      <a:endParaRPr lang="en-US" sz="1200" dirty="0" smtClean="0">
                        <a:solidFill>
                          <a:srgbClr val="000000"/>
                        </a:solidFill>
                      </a:endParaRPr>
                    </a:p>
                  </a:txBody>
                  <a:tcPr marL="48220" marR="6858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75103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p:cNvSpPr>
            <a:spLocks noGrp="1" noChangeArrowheads="1"/>
          </p:cNvSpPr>
          <p:nvPr>
            <p:ph type="title"/>
          </p:nvPr>
        </p:nvSpPr>
        <p:spPr>
          <a:xfrm>
            <a:off x="669732" y="1041798"/>
            <a:ext cx="5518547" cy="666750"/>
          </a:xfrm>
        </p:spPr>
        <p:txBody>
          <a:bodyPr/>
          <a:lstStyle/>
          <a:p>
            <a:pPr algn="ctr" eaLnBrk="1" hangingPunct="1"/>
            <a:r>
              <a:rPr lang="en-US" cap="small" dirty="0" smtClean="0">
                <a:latin typeface="Century Gothic" charset="0"/>
                <a:ea typeface="ヒラギノ明朝 ProN W3" charset="0"/>
                <a:cs typeface="ヒラギノ明朝 ProN W3" charset="0"/>
              </a:rPr>
              <a:t>Questions?</a:t>
            </a:r>
            <a:endParaRPr lang="en-US" cap="small" dirty="0">
              <a:latin typeface="Century Gothic" charset="0"/>
              <a:ea typeface="ヒラギノ明朝 ProN W3" charset="0"/>
              <a:cs typeface="ヒラギノ明朝 ProN W3" charset="0"/>
            </a:endParaRPr>
          </a:p>
        </p:txBody>
      </p:sp>
    </p:spTree>
    <p:extLst>
      <p:ext uri="{BB962C8B-B14F-4D97-AF65-F5344CB8AC3E}">
        <p14:creationId xmlns:p14="http://schemas.microsoft.com/office/powerpoint/2010/main" val="26694208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6337" y="1428755"/>
            <a:ext cx="5518547" cy="726281"/>
          </a:xfrm>
        </p:spPr>
        <p:txBody>
          <a:bodyPr/>
          <a:lstStyle/>
          <a:p>
            <a:pPr algn="ctr"/>
            <a:r>
              <a:rPr lang="en-US" dirty="0" smtClean="0"/>
              <a:t>Extra Slides</a:t>
            </a:r>
            <a:endParaRPr lang="en-US" dirty="0"/>
          </a:p>
        </p:txBody>
      </p:sp>
      <p:sp>
        <p:nvSpPr>
          <p:cNvPr id="4" name="Slide Number Placeholder 3"/>
          <p:cNvSpPr>
            <a:spLocks noGrp="1"/>
          </p:cNvSpPr>
          <p:nvPr>
            <p:ph type="sldNum" sz="quarter" idx="10"/>
          </p:nvPr>
        </p:nvSpPr>
        <p:spPr/>
        <p:txBody>
          <a:bodyPr/>
          <a:lstStyle/>
          <a:p>
            <a:fld id="{5C4CF090-4499-DD46-8DF9-4916CBD01D6C}" type="slidenum">
              <a:rPr lang="en-US" smtClean="0"/>
              <a:pPr/>
              <a:t>25</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75970" y="127402"/>
            <a:ext cx="5612309" cy="482203"/>
          </a:xfrm>
        </p:spPr>
        <p:txBody>
          <a:bodyPr/>
          <a:lstStyle/>
          <a:p>
            <a:pPr algn="ctr" eaLnBrk="1" hangingPunct="1">
              <a:defRPr/>
            </a:pPr>
            <a:r>
              <a:rPr lang="en-US" cap="small" dirty="0" smtClean="0"/>
              <a:t>Related Research</a:t>
            </a:r>
            <a:endParaRPr lang="en-US" cap="small" dirty="0"/>
          </a:p>
        </p:txBody>
      </p:sp>
      <p:sp>
        <p:nvSpPr>
          <p:cNvPr id="38916" name="Slide Number Placeholder 3"/>
          <p:cNvSpPr>
            <a:spLocks noGrp="1"/>
          </p:cNvSpPr>
          <p:nvPr>
            <p:ph type="sldNum" sz="quarter" idx="10"/>
          </p:nvPr>
        </p:nvSpPr>
        <p:spPr>
          <a:xfrm>
            <a:off x="6442770" y="4286255"/>
            <a:ext cx="180826" cy="172641"/>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pPr eaLnBrk="1" hangingPunct="1"/>
            <a:fld id="{CA127CC2-7CBA-6E44-94D9-5907BE14B5E3}" type="slidenum">
              <a:rPr lang="en-US" sz="900">
                <a:solidFill>
                  <a:schemeClr val="tx1"/>
                </a:solidFill>
                <a:ea typeface="ヒラギノ明朝 ProN W3" charset="0"/>
                <a:cs typeface="ヒラギノ明朝 ProN W3" charset="0"/>
              </a:rPr>
              <a:pPr eaLnBrk="1" hangingPunct="1"/>
              <a:t>26</a:t>
            </a:fld>
            <a:endParaRPr lang="en-US" sz="900" dirty="0">
              <a:solidFill>
                <a:schemeClr val="tx1"/>
              </a:solidFill>
              <a:ea typeface="ヒラギノ明朝 ProN W3" charset="0"/>
              <a:cs typeface="ヒラギノ明朝 ProN W3" charset="0"/>
            </a:endParaRPr>
          </a:p>
        </p:txBody>
      </p:sp>
      <p:sp>
        <p:nvSpPr>
          <p:cNvPr id="2" name="TextBox 1"/>
          <p:cNvSpPr txBox="1"/>
          <p:nvPr/>
        </p:nvSpPr>
        <p:spPr>
          <a:xfrm>
            <a:off x="2638945" y="1223815"/>
            <a:ext cx="4051415" cy="523210"/>
          </a:xfrm>
          <a:prstGeom prst="rect">
            <a:avLst/>
          </a:prstGeom>
          <a:noFill/>
        </p:spPr>
        <p:txBody>
          <a:bodyPr wrap="square" lIns="91429" tIns="45715" rIns="91429" bIns="45715" rtlCol="0">
            <a:spAutoFit/>
          </a:bodyPr>
          <a:lstStyle/>
          <a:p>
            <a:pPr marL="0" lvl="2" algn="l">
              <a:spcBef>
                <a:spcPts val="1205"/>
              </a:spcBef>
              <a:buSzPct val="171000"/>
              <a:defRPr/>
            </a:pPr>
            <a:r>
              <a:rPr lang="en-US" sz="1600" b="1" kern="0" dirty="0">
                <a:solidFill>
                  <a:prstClr val="black"/>
                </a:solidFill>
                <a:latin typeface="Century Gothic"/>
                <a:ea typeface="ヒラギノ明朝 ProN W3"/>
                <a:cs typeface="ヒラギノ明朝 ProN W3"/>
                <a:sym typeface="Century Gothic" pitchFamily="34" charset="0"/>
              </a:rPr>
              <a:t>“Rape tax” </a:t>
            </a:r>
            <a:r>
              <a:rPr lang="en-US" sz="1600" kern="0" dirty="0">
                <a:solidFill>
                  <a:prstClr val="black"/>
                </a:solidFill>
                <a:latin typeface="Century Gothic"/>
                <a:ea typeface="ヒラギノ明朝 ProN W3"/>
                <a:cs typeface="ヒラギノ明朝 ProN W3"/>
                <a:sym typeface="Century Gothic" pitchFamily="34" charset="0"/>
              </a:rPr>
              <a:t>= $87,000 per </a:t>
            </a:r>
            <a:r>
              <a:rPr lang="en-US" sz="1600" kern="0" dirty="0" smtClean="0">
                <a:solidFill>
                  <a:prstClr val="black"/>
                </a:solidFill>
                <a:latin typeface="Century Gothic"/>
                <a:ea typeface="ヒラギノ明朝 ProN W3"/>
                <a:cs typeface="ヒラギノ明朝 ProN W3"/>
                <a:sym typeface="Century Gothic" pitchFamily="34" charset="0"/>
              </a:rPr>
              <a:t>assault</a:t>
            </a:r>
            <a:r>
              <a:rPr lang="en-US" sz="1200" kern="0" dirty="0" smtClean="0">
                <a:solidFill>
                  <a:prstClr val="black"/>
                </a:solidFill>
                <a:latin typeface="Century Gothic"/>
                <a:ea typeface="ヒラギノ明朝 ProN W3"/>
                <a:cs typeface="ヒラギノ明朝 ProN W3"/>
                <a:sym typeface="Century Gothic" pitchFamily="34" charset="0"/>
              </a:rPr>
              <a:t/>
            </a:r>
            <a:br>
              <a:rPr lang="en-US" sz="1200" kern="0" dirty="0" smtClean="0">
                <a:solidFill>
                  <a:prstClr val="black"/>
                </a:solidFill>
                <a:latin typeface="Century Gothic"/>
                <a:ea typeface="ヒラギノ明朝 ProN W3"/>
                <a:cs typeface="ヒラギノ明朝 ProN W3"/>
                <a:sym typeface="Century Gothic" pitchFamily="34" charset="0"/>
              </a:rPr>
            </a:br>
            <a:r>
              <a:rPr lang="en-US" sz="1200" kern="0" dirty="0" smtClean="0">
                <a:solidFill>
                  <a:prstClr val="black"/>
                </a:solidFill>
                <a:latin typeface="Century Gothic"/>
                <a:ea typeface="ヒラギノ明朝 ProN W3"/>
                <a:cs typeface="ヒラギノ明朝 ProN W3"/>
                <a:sym typeface="Century Gothic" pitchFamily="34" charset="0"/>
              </a:rPr>
              <a:t>(Miller et al., 1996; Post</a:t>
            </a:r>
            <a:r>
              <a:rPr lang="en-US" sz="1200" kern="0" dirty="0">
                <a:solidFill>
                  <a:prstClr val="black"/>
                </a:solidFill>
                <a:latin typeface="Century Gothic"/>
                <a:ea typeface="ヒラギノ明朝 ProN W3"/>
                <a:cs typeface="ヒラギノ明朝 ProN W3"/>
                <a:sym typeface="Century Gothic" pitchFamily="34" charset="0"/>
              </a:rPr>
              <a:t> </a:t>
            </a:r>
            <a:r>
              <a:rPr lang="en-US" sz="1200" kern="0" dirty="0" smtClean="0">
                <a:solidFill>
                  <a:prstClr val="black"/>
                </a:solidFill>
                <a:latin typeface="Century Gothic"/>
                <a:ea typeface="ヒラギノ明朝 ProN W3"/>
                <a:cs typeface="ヒラギノ明朝 ProN W3"/>
                <a:sym typeface="Century Gothic" pitchFamily="34" charset="0"/>
              </a:rPr>
              <a:t>et al., 2002 )</a:t>
            </a:r>
          </a:p>
        </p:txBody>
      </p:sp>
      <p:sp>
        <p:nvSpPr>
          <p:cNvPr id="4" name="Rounded Rectangle 3"/>
          <p:cNvSpPr/>
          <p:nvPr/>
        </p:nvSpPr>
        <p:spPr bwMode="auto">
          <a:xfrm>
            <a:off x="2631325" y="766615"/>
            <a:ext cx="4051415" cy="45720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defTabSz="914290"/>
            <a:r>
              <a:rPr lang="en-US" sz="2300" dirty="0">
                <a:ea typeface="ヒラギノ角ゴ ProN W3" charset="-128"/>
                <a:cs typeface="ヒラギノ角ゴ ProN W3" charset="-128"/>
              </a:rPr>
              <a:t>Financial </a:t>
            </a:r>
            <a:r>
              <a:rPr lang="en-US" sz="2300" dirty="0" smtClean="0">
                <a:ea typeface="ヒラギノ角ゴ ProN W3" charset="-128"/>
                <a:cs typeface="ヒラギノ角ゴ ProN W3" charset="-128"/>
              </a:rPr>
              <a:t>Costs</a:t>
            </a:r>
            <a:endParaRPr lang="en-US" sz="2300" dirty="0">
              <a:ea typeface="ヒラギノ角ゴ ProN W3" charset="-128"/>
              <a:cs typeface="ヒラギノ角ゴ ProN W3" charset="-128"/>
            </a:endParaRPr>
          </a:p>
        </p:txBody>
      </p:sp>
      <p:cxnSp>
        <p:nvCxnSpPr>
          <p:cNvPr id="9" name="Straight Arrow Connector 8"/>
          <p:cNvCxnSpPr/>
          <p:nvPr/>
        </p:nvCxnSpPr>
        <p:spPr bwMode="auto">
          <a:xfrm flipV="1">
            <a:off x="1905000" y="1178095"/>
            <a:ext cx="733945" cy="737096"/>
          </a:xfrm>
          <a:prstGeom prst="straightConnector1">
            <a:avLst/>
          </a:prstGeom>
          <a:blipFill dpi="0" rotWithShape="0">
            <a:blip r:embed="rId3"/>
            <a:srcRect/>
            <a:tile tx="0" ty="0" sx="100000" sy="100000" flip="none" algn="tl"/>
          </a:blipFill>
          <a:ln w="25400" cap="flat" cmpd="sng" algn="ctr">
            <a:solidFill>
              <a:srgbClr val="000000"/>
            </a:solidFill>
            <a:prstDash val="solid"/>
            <a:round/>
            <a:headEnd type="none" w="med" len="med"/>
            <a:tailEnd type="arrow"/>
          </a:ln>
          <a:effectLst/>
        </p:spPr>
      </p:cxnSp>
      <p:sp>
        <p:nvSpPr>
          <p:cNvPr id="13" name="Rounded Rectangle 12"/>
          <p:cNvSpPr/>
          <p:nvPr/>
        </p:nvSpPr>
        <p:spPr bwMode="auto">
          <a:xfrm>
            <a:off x="129540" y="1689158"/>
            <a:ext cx="1775460" cy="863544"/>
          </a:xfrm>
          <a:prstGeom prst="roundRect">
            <a:avLst/>
          </a:prstGeom>
          <a:solidFill>
            <a:schemeClr val="accent4">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290"/>
            <a:r>
              <a:rPr lang="en-US" sz="2400" dirty="0">
                <a:ea typeface="ヒラギノ角ゴ ProN W3" charset="-128"/>
                <a:cs typeface="ヒラギノ角ゴ ProN W3" charset="-128"/>
              </a:rPr>
              <a:t>Sexual Violence</a:t>
            </a:r>
          </a:p>
        </p:txBody>
      </p:sp>
      <p:sp>
        <p:nvSpPr>
          <p:cNvPr id="14" name="Rounded Rectangle 13"/>
          <p:cNvSpPr/>
          <p:nvPr/>
        </p:nvSpPr>
        <p:spPr bwMode="auto">
          <a:xfrm>
            <a:off x="2638945" y="3116391"/>
            <a:ext cx="4051415" cy="41148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defTabSz="914290"/>
            <a:r>
              <a:rPr lang="en-US" sz="2300" dirty="0" smtClean="0">
                <a:ea typeface="ヒラギノ角ゴ ProN W3" charset="-128"/>
                <a:cs typeface="ヒラギノ角ゴ ProN W3" charset="-128"/>
              </a:rPr>
              <a:t>Decreased earnings</a:t>
            </a:r>
            <a:endParaRPr lang="en-US" sz="2300" dirty="0">
              <a:ea typeface="ヒラギノ角ゴ ProN W3" charset="-128"/>
              <a:cs typeface="ヒラギノ角ゴ ProN W3" charset="-128"/>
            </a:endParaRPr>
          </a:p>
        </p:txBody>
      </p:sp>
      <p:sp>
        <p:nvSpPr>
          <p:cNvPr id="15" name="TextBox 14"/>
          <p:cNvSpPr txBox="1"/>
          <p:nvPr/>
        </p:nvSpPr>
        <p:spPr>
          <a:xfrm>
            <a:off x="2623220" y="3520062"/>
            <a:ext cx="4090000" cy="769431"/>
          </a:xfrm>
          <a:prstGeom prst="rect">
            <a:avLst/>
          </a:prstGeom>
          <a:noFill/>
        </p:spPr>
        <p:txBody>
          <a:bodyPr wrap="square" lIns="91429" tIns="45715" rIns="91429" bIns="45715" rtlCol="0">
            <a:spAutoFit/>
          </a:bodyPr>
          <a:lstStyle/>
          <a:p>
            <a:pPr marL="0" lvl="2" algn="l">
              <a:spcBef>
                <a:spcPts val="605"/>
              </a:spcBef>
              <a:buSzPct val="171000"/>
              <a:defRPr/>
            </a:pPr>
            <a:r>
              <a:rPr lang="en-US" sz="1600" b="1" kern="0" dirty="0" err="1" smtClean="0">
                <a:solidFill>
                  <a:prstClr val="black"/>
                </a:solidFill>
                <a:latin typeface="Century Gothic"/>
                <a:ea typeface="ヒラギノ明朝 ProN W3"/>
                <a:cs typeface="ヒラギノ明朝 ProN W3"/>
                <a:sym typeface="Century Gothic" pitchFamily="34" charset="0"/>
              </a:rPr>
              <a:t>Lifecourse</a:t>
            </a:r>
            <a:r>
              <a:rPr lang="en-US" sz="1600" kern="0" dirty="0" smtClean="0">
                <a:solidFill>
                  <a:prstClr val="black"/>
                </a:solidFill>
                <a:latin typeface="Century Gothic"/>
                <a:ea typeface="ヒラギノ明朝 ProN W3"/>
                <a:cs typeface="ヒラギノ明朝 ProN W3"/>
                <a:sym typeface="Century Gothic" pitchFamily="34" charset="0"/>
              </a:rPr>
              <a:t> </a:t>
            </a:r>
            <a:r>
              <a:rPr lang="en-US" sz="1600" b="1" kern="0" dirty="0" smtClean="0">
                <a:solidFill>
                  <a:prstClr val="black"/>
                </a:solidFill>
                <a:latin typeface="Century Gothic"/>
                <a:ea typeface="ヒラギノ明朝 ProN W3"/>
                <a:cs typeface="ヒラギノ明朝 ProN W3"/>
                <a:sym typeface="Century Gothic" pitchFamily="34" charset="0"/>
              </a:rPr>
              <a:t>perspective: </a:t>
            </a:r>
            <a:r>
              <a:rPr lang="en-US" sz="1600" kern="0" dirty="0" smtClean="0">
                <a:solidFill>
                  <a:prstClr val="black"/>
                </a:solidFill>
                <a:latin typeface="Century Gothic"/>
                <a:ea typeface="ヒラギノ明朝 ProN W3"/>
                <a:cs typeface="ヒラギノ明朝 ProN W3"/>
                <a:sym typeface="Century Gothic" pitchFamily="34" charset="0"/>
              </a:rPr>
              <a:t>Survivors earn $6,000 less</a:t>
            </a:r>
            <a:r>
              <a:rPr lang="en-US" sz="1200" kern="0" dirty="0" smtClean="0">
                <a:solidFill>
                  <a:prstClr val="black"/>
                </a:solidFill>
                <a:latin typeface="Century Gothic"/>
                <a:ea typeface="ヒラギノ明朝 ProN W3"/>
                <a:cs typeface="ヒラギノ明朝 ProN W3"/>
                <a:sym typeface="Century Gothic" pitchFamily="34" charset="0"/>
              </a:rPr>
              <a:t> </a:t>
            </a:r>
            <a:br>
              <a:rPr lang="en-US" sz="1200" kern="0" dirty="0" smtClean="0">
                <a:solidFill>
                  <a:prstClr val="black"/>
                </a:solidFill>
                <a:latin typeface="Century Gothic"/>
                <a:ea typeface="ヒラギノ明朝 ProN W3"/>
                <a:cs typeface="ヒラギノ明朝 ProN W3"/>
                <a:sym typeface="Century Gothic" pitchFamily="34" charset="0"/>
              </a:rPr>
            </a:br>
            <a:r>
              <a:rPr lang="en-US" sz="1200" kern="0" dirty="0" smtClean="0">
                <a:solidFill>
                  <a:prstClr val="black"/>
                </a:solidFill>
                <a:latin typeface="Century Gothic"/>
                <a:ea typeface="ヒラギノ明朝 ProN W3"/>
                <a:cs typeface="ヒラギノ明朝 ProN W3"/>
                <a:sym typeface="Century Gothic" pitchFamily="34" charset="0"/>
              </a:rPr>
              <a:t>(MacMillan, 2006)</a:t>
            </a:r>
            <a:endParaRPr lang="en-US" sz="1200" kern="0" dirty="0" smtClean="0">
              <a:solidFill>
                <a:schemeClr val="tx1"/>
              </a:solidFill>
              <a:latin typeface="Century Gothic"/>
              <a:ea typeface="ヒラギノ明朝 ProN W3"/>
              <a:cs typeface="ヒラギノ明朝 ProN W3"/>
              <a:sym typeface="Century Gothic" pitchFamily="34" charset="0"/>
            </a:endParaRPr>
          </a:p>
        </p:txBody>
      </p:sp>
      <p:sp>
        <p:nvSpPr>
          <p:cNvPr id="16" name="TextBox 15"/>
          <p:cNvSpPr txBox="1"/>
          <p:nvPr/>
        </p:nvSpPr>
        <p:spPr>
          <a:xfrm>
            <a:off x="2590800" y="2372390"/>
            <a:ext cx="4244340" cy="523210"/>
          </a:xfrm>
          <a:prstGeom prst="rect">
            <a:avLst/>
          </a:prstGeom>
          <a:noFill/>
        </p:spPr>
        <p:txBody>
          <a:bodyPr wrap="square" lIns="91429" tIns="45715" rIns="91429" bIns="45715" rtlCol="0">
            <a:spAutoFit/>
          </a:bodyPr>
          <a:lstStyle/>
          <a:p>
            <a:pPr marL="0" lvl="2" algn="l">
              <a:spcBef>
                <a:spcPts val="1205"/>
              </a:spcBef>
              <a:buSzPct val="171000"/>
              <a:defRPr/>
            </a:pPr>
            <a:r>
              <a:rPr lang="en-US" sz="1600" b="1" kern="0" dirty="0" smtClean="0">
                <a:solidFill>
                  <a:prstClr val="black"/>
                </a:solidFill>
                <a:latin typeface="Century Gothic"/>
                <a:ea typeface="ヒラギノ明朝 ProN W3"/>
                <a:cs typeface="ヒラギノ明朝 ProN W3"/>
                <a:sym typeface="Century Gothic" pitchFamily="34" charset="0"/>
              </a:rPr>
              <a:t>DV/SA→ lower employment</a:t>
            </a:r>
            <a:r>
              <a:rPr lang="en-US" sz="1200" kern="0" dirty="0" smtClean="0">
                <a:solidFill>
                  <a:prstClr val="black"/>
                </a:solidFill>
                <a:latin typeface="Century Gothic"/>
                <a:ea typeface="ヒラギノ明朝 ProN W3"/>
                <a:cs typeface="ヒラギノ明朝 ProN W3"/>
                <a:sym typeface="Century Gothic" pitchFamily="34" charset="0"/>
              </a:rPr>
              <a:t/>
            </a:r>
            <a:br>
              <a:rPr lang="en-US" sz="1200" kern="0" dirty="0" smtClean="0">
                <a:solidFill>
                  <a:prstClr val="black"/>
                </a:solidFill>
                <a:latin typeface="Century Gothic"/>
                <a:ea typeface="ヒラギノ明朝 ProN W3"/>
                <a:cs typeface="ヒラギノ明朝 ProN W3"/>
                <a:sym typeface="Century Gothic" pitchFamily="34" charset="0"/>
              </a:rPr>
            </a:br>
            <a:r>
              <a:rPr lang="en-US" sz="1200" kern="0" dirty="0" smtClean="0">
                <a:solidFill>
                  <a:prstClr val="black"/>
                </a:solidFill>
                <a:latin typeface="Century Gothic"/>
                <a:ea typeface="ヒラギノ明朝 ProN W3"/>
                <a:cs typeface="ヒラギノ明朝 ProN W3"/>
                <a:sym typeface="Century Gothic" pitchFamily="34" charset="0"/>
              </a:rPr>
              <a:t>(Byrne et al., 1999)</a:t>
            </a:r>
          </a:p>
        </p:txBody>
      </p:sp>
      <p:sp>
        <p:nvSpPr>
          <p:cNvPr id="17" name="Rounded Rectangle 16"/>
          <p:cNvSpPr/>
          <p:nvPr/>
        </p:nvSpPr>
        <p:spPr bwMode="auto">
          <a:xfrm>
            <a:off x="2631325" y="1915190"/>
            <a:ext cx="4051415" cy="41148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defTabSz="914290"/>
            <a:r>
              <a:rPr lang="en-US" sz="2300" dirty="0" smtClean="0">
                <a:ea typeface="ヒラギノ角ゴ ProN W3" charset="-128"/>
                <a:cs typeface="ヒラギノ角ゴ ProN W3" charset="-128"/>
              </a:rPr>
              <a:t>Employment changes</a:t>
            </a:r>
            <a:endParaRPr lang="en-US" sz="2300" dirty="0">
              <a:ea typeface="ヒラギノ角ゴ ProN W3" charset="-128"/>
              <a:cs typeface="ヒラギノ角ゴ ProN W3" charset="-128"/>
            </a:endParaRPr>
          </a:p>
        </p:txBody>
      </p:sp>
      <p:cxnSp>
        <p:nvCxnSpPr>
          <p:cNvPr id="20" name="Straight Arrow Connector 19"/>
          <p:cNvCxnSpPr>
            <a:stCxn id="13" idx="3"/>
            <a:endCxn id="17" idx="1"/>
          </p:cNvCxnSpPr>
          <p:nvPr/>
        </p:nvCxnSpPr>
        <p:spPr bwMode="auto">
          <a:xfrm>
            <a:off x="1905000" y="2120930"/>
            <a:ext cx="726325" cy="0"/>
          </a:xfrm>
          <a:prstGeom prst="straightConnector1">
            <a:avLst/>
          </a:prstGeom>
          <a:blipFill dpi="0" rotWithShape="0">
            <a:blip r:embed="rId3"/>
            <a:srcRect/>
            <a:tile tx="0" ty="0" sx="100000" sy="100000" flip="none" algn="tl"/>
          </a:blipFill>
          <a:ln w="25400" cap="flat" cmpd="sng" algn="ctr">
            <a:solidFill>
              <a:srgbClr val="000000"/>
            </a:solidFill>
            <a:prstDash val="solid"/>
            <a:round/>
            <a:headEnd type="none" w="med" len="med"/>
            <a:tailEnd type="arrow"/>
          </a:ln>
          <a:effectLst/>
        </p:spPr>
      </p:cxnSp>
      <p:cxnSp>
        <p:nvCxnSpPr>
          <p:cNvPr id="23" name="Straight Arrow Connector 22"/>
          <p:cNvCxnSpPr/>
          <p:nvPr/>
        </p:nvCxnSpPr>
        <p:spPr bwMode="auto">
          <a:xfrm>
            <a:off x="1841615" y="2505834"/>
            <a:ext cx="797330" cy="610557"/>
          </a:xfrm>
          <a:prstGeom prst="straightConnector1">
            <a:avLst/>
          </a:prstGeom>
          <a:blipFill dpi="0" rotWithShape="0">
            <a:blip r:embed="rId3"/>
            <a:srcRect/>
            <a:tile tx="0" ty="0" sx="100000" sy="100000" flip="none" algn="tl"/>
          </a:blipFill>
          <a:ln w="2540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413004387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4" grpId="0" animBg="1"/>
      <p:bldP spid="15" grpId="0"/>
      <p:bldP spid="16" grpId="0"/>
      <p:bldP spid="1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p:txBody>
          <a:bodyPr/>
          <a:lstStyle/>
          <a:p>
            <a:pPr algn="ctr"/>
            <a:r>
              <a:rPr lang="en-US" cap="small" dirty="0" smtClean="0"/>
              <a:t>Method of Analysis</a:t>
            </a:r>
            <a:endParaRPr lang="en-US" cap="small" dirty="0"/>
          </a:p>
        </p:txBody>
      </p:sp>
      <p:sp>
        <p:nvSpPr>
          <p:cNvPr id="41988" name="Slide Number Placeholder 3"/>
          <p:cNvSpPr>
            <a:spLocks noGrp="1"/>
          </p:cNvSpPr>
          <p:nvPr>
            <p:ph type="sldNum" sz="quarter" idx="10"/>
          </p:nvPr>
        </p:nvSpPr>
        <p:spPr/>
        <p:txBody>
          <a:bodyPr/>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AAABE54C-EE63-D64F-8BEF-EDB1F8FC001E}" type="slidenum">
              <a:rPr lang="en-US" sz="900"/>
              <a:pPr/>
              <a:t>27</a:t>
            </a:fld>
            <a:endParaRPr lang="en-US" sz="900" dirty="0"/>
          </a:p>
        </p:txBody>
      </p:sp>
      <p:sp>
        <p:nvSpPr>
          <p:cNvPr id="2" name="Content Placeholder 1"/>
          <p:cNvSpPr>
            <a:spLocks noGrp="1"/>
          </p:cNvSpPr>
          <p:nvPr>
            <p:ph idx="1"/>
          </p:nvPr>
        </p:nvSpPr>
        <p:spPr>
          <a:xfrm>
            <a:off x="669732" y="904876"/>
            <a:ext cx="5518547" cy="3362324"/>
          </a:xfrm>
        </p:spPr>
        <p:txBody>
          <a:bodyPr/>
          <a:lstStyle/>
          <a:p>
            <a:pPr marL="63743" lvl="1" indent="0">
              <a:spcBef>
                <a:spcPts val="603"/>
              </a:spcBef>
              <a:buNone/>
            </a:pPr>
            <a:r>
              <a:rPr lang="en-US" u="sng" dirty="0" smtClean="0"/>
              <a:t>Mixed Methods: </a:t>
            </a:r>
          </a:p>
          <a:p>
            <a:pPr marL="350577" lvl="1">
              <a:spcBef>
                <a:spcPts val="603"/>
              </a:spcBef>
              <a:buFont typeface="Arial"/>
              <a:buChar char="•"/>
            </a:pPr>
            <a:r>
              <a:rPr lang="en-US" u="sng" dirty="0" smtClean="0"/>
              <a:t>Quantitative</a:t>
            </a:r>
            <a:r>
              <a:rPr lang="en-US" dirty="0" smtClean="0"/>
              <a:t>: Analyze nationally representative data (Collaborative Psychiatric Epidemiology Surveys [CPES]) to assess SV’s effects on survivors’ income and public benefit use. N= 8,239</a:t>
            </a:r>
            <a:br>
              <a:rPr lang="en-US" dirty="0" smtClean="0"/>
            </a:br>
            <a:r>
              <a:rPr lang="en-US" dirty="0" smtClean="0"/>
              <a:t> </a:t>
            </a:r>
            <a:endParaRPr lang="en-US" dirty="0"/>
          </a:p>
          <a:p>
            <a:pPr marL="350577" lvl="1">
              <a:spcBef>
                <a:spcPts val="603"/>
              </a:spcBef>
              <a:buFont typeface="Arial"/>
              <a:buChar char="•"/>
            </a:pPr>
            <a:r>
              <a:rPr lang="en-US" u="sng" dirty="0" smtClean="0"/>
              <a:t>Qualitative</a:t>
            </a:r>
            <a:r>
              <a:rPr lang="en-US" dirty="0" smtClean="0"/>
              <a:t>: Interview survivors (N= 9) and </a:t>
            </a:r>
            <a:r>
              <a:rPr lang="en-US" dirty="0"/>
              <a:t>rape </a:t>
            </a:r>
            <a:r>
              <a:rPr lang="en-US" dirty="0" smtClean="0"/>
              <a:t>crisis service providers (N= 18);  analyze transcripts to assess SV’s effects on economic wellbeing</a:t>
            </a:r>
            <a:endParaRPr lang="en-US" sz="1600" dirty="0"/>
          </a:p>
        </p:txBody>
      </p:sp>
    </p:spTree>
    <p:extLst>
      <p:ext uri="{BB962C8B-B14F-4D97-AF65-F5344CB8AC3E}">
        <p14:creationId xmlns:p14="http://schemas.microsoft.com/office/powerpoint/2010/main" val="2964204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Findings</a:t>
            </a:r>
            <a:endParaRPr lang="en-US" cap="small" dirty="0"/>
          </a:p>
        </p:txBody>
      </p:sp>
      <p:sp>
        <p:nvSpPr>
          <p:cNvPr id="3" name="Content Placeholder 2"/>
          <p:cNvSpPr>
            <a:spLocks noGrp="1"/>
          </p:cNvSpPr>
          <p:nvPr>
            <p:ph idx="1"/>
          </p:nvPr>
        </p:nvSpPr>
        <p:spPr>
          <a:xfrm>
            <a:off x="457200" y="838201"/>
            <a:ext cx="6019800" cy="3429000"/>
          </a:xfrm>
        </p:spPr>
        <p:txBody>
          <a:bodyPr/>
          <a:lstStyle/>
          <a:p>
            <a:pPr>
              <a:buFont typeface="Arial"/>
              <a:buChar char="•"/>
            </a:pPr>
            <a:r>
              <a:rPr lang="en-US" dirty="0" smtClean="0"/>
              <a:t>Rape within 20 years is associated with lower annual household income by $5,041(SE= 2,215).</a:t>
            </a:r>
          </a:p>
          <a:p>
            <a:pPr lvl="2">
              <a:buFont typeface="Arial"/>
              <a:buChar char="•"/>
            </a:pPr>
            <a:r>
              <a:rPr lang="en-US" sz="1600" dirty="0"/>
              <a:t>This effect holds true for white but not black respondents </a:t>
            </a:r>
            <a:r>
              <a:rPr lang="en-US" sz="1600" dirty="0" smtClean="0"/>
              <a:t>when controlling </a:t>
            </a:r>
            <a:r>
              <a:rPr lang="en-US" sz="1600" dirty="0"/>
              <a:t>for childhood poverty.</a:t>
            </a:r>
          </a:p>
          <a:p>
            <a:pPr>
              <a:buFont typeface="Arial"/>
              <a:buChar char="•"/>
            </a:pPr>
            <a:r>
              <a:rPr lang="en-US" dirty="0" smtClean="0"/>
              <a:t>Rape survivors (in lifetime) are twice as likely to utilize welfare benefits in adulthood.</a:t>
            </a:r>
          </a:p>
          <a:p>
            <a:pPr lvl="1">
              <a:buFont typeface="Arial"/>
              <a:buChar char="•"/>
            </a:pPr>
            <a:r>
              <a:rPr lang="en-US" sz="1600" dirty="0" smtClean="0"/>
              <a:t>This holds true for white and black respondents when controlling for childhood poverty.</a:t>
            </a:r>
          </a:p>
          <a:p>
            <a:pPr>
              <a:buFont typeface="Arial"/>
              <a:buChar char="•"/>
            </a:pPr>
            <a:r>
              <a:rPr lang="en-US" b="1" dirty="0" smtClean="0"/>
              <a:t>Open question</a:t>
            </a:r>
            <a:r>
              <a:rPr lang="en-US" dirty="0" smtClean="0"/>
              <a:t>: </a:t>
            </a:r>
          </a:p>
          <a:p>
            <a:pPr marL="293210" lvl="2" indent="0">
              <a:spcBef>
                <a:spcPts val="0"/>
              </a:spcBef>
              <a:buNone/>
            </a:pPr>
            <a:r>
              <a:rPr lang="en-US" dirty="0" smtClean="0"/>
              <a:t>Why &amp; how does rape affect survivors’ earnings or economic wellbeing?</a:t>
            </a:r>
          </a:p>
        </p:txBody>
      </p:sp>
      <p:sp>
        <p:nvSpPr>
          <p:cNvPr id="4" name="Slide Number Placeholder 3"/>
          <p:cNvSpPr>
            <a:spLocks noGrp="1"/>
          </p:cNvSpPr>
          <p:nvPr>
            <p:ph type="sldNum" sz="quarter" idx="10"/>
          </p:nvPr>
        </p:nvSpPr>
        <p:spPr/>
        <p:txBody>
          <a:bodyPr/>
          <a:lstStyle/>
          <a:p>
            <a:fld id="{5C4CF090-4499-DD46-8DF9-4916CBD01D6C}" type="slidenum">
              <a:rPr lang="en-US" smtClean="0"/>
              <a:pPr/>
              <a:t>28</a:t>
            </a:fld>
            <a:endParaRPr lang="en-US" dirty="0"/>
          </a:p>
        </p:txBody>
      </p:sp>
    </p:spTree>
    <p:extLst>
      <p:ext uri="{BB962C8B-B14F-4D97-AF65-F5344CB8AC3E}">
        <p14:creationId xmlns:p14="http://schemas.microsoft.com/office/powerpoint/2010/main" val="1179496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228600"/>
            <a:ext cx="6268641" cy="685800"/>
          </a:xfrm>
        </p:spPr>
        <p:txBody>
          <a:bodyPr/>
          <a:lstStyle/>
          <a:p>
            <a:pPr marL="23914" lvl="3" algn="ctr"/>
            <a:r>
              <a:rPr lang="en-US" sz="2000" cap="small" dirty="0">
                <a:latin typeface="Century Gothic"/>
                <a:cs typeface="Century Gothic"/>
              </a:rPr>
              <a:t>Rape within 20 Years </a:t>
            </a:r>
            <a:r>
              <a:rPr lang="en-US" sz="2000" cap="small" dirty="0">
                <a:latin typeface="Century Gothic"/>
                <a:cs typeface="Century Gothic"/>
                <a:sym typeface="Wingdings"/>
              </a:rPr>
              <a:t>Is Associated with Lower </a:t>
            </a:r>
            <a:r>
              <a:rPr lang="en-US" sz="2000" cap="small" dirty="0">
                <a:latin typeface="Century Gothic"/>
                <a:cs typeface="Century Gothic"/>
              </a:rPr>
              <a:t>income among women overall</a:t>
            </a:r>
          </a:p>
        </p:txBody>
      </p:sp>
      <p:sp>
        <p:nvSpPr>
          <p:cNvPr id="4" name="Slide Number Placeholder 3"/>
          <p:cNvSpPr>
            <a:spLocks noGrp="1"/>
          </p:cNvSpPr>
          <p:nvPr>
            <p:ph type="sldNum" sz="quarter" idx="10"/>
          </p:nvPr>
        </p:nvSpPr>
        <p:spPr>
          <a:xfrm>
            <a:off x="6523137" y="4250532"/>
            <a:ext cx="180826" cy="172641"/>
          </a:xfrm>
        </p:spPr>
        <p:txBody>
          <a:bodyPr/>
          <a:lstStyle/>
          <a:p>
            <a:fld id="{5C4CF090-4499-DD46-8DF9-4916CBD01D6C}" type="slidenum">
              <a:rPr lang="en-US" smtClean="0"/>
              <a:pPr/>
              <a:t>29</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31979213"/>
              </p:ext>
            </p:extLst>
          </p:nvPr>
        </p:nvGraphicFramePr>
        <p:xfrm>
          <a:off x="986118" y="1295400"/>
          <a:ext cx="2875857" cy="1986351"/>
        </p:xfrm>
        <a:graphic>
          <a:graphicData uri="http://schemas.openxmlformats.org/drawingml/2006/table">
            <a:tbl>
              <a:tblPr firstRow="1" bandRow="1">
                <a:tableStyleId>{FABFCF23-3B69-468F-B69F-88F6DE6A72F2}</a:tableStyleId>
              </a:tblPr>
              <a:tblGrid>
                <a:gridCol w="1738384"/>
                <a:gridCol w="892044"/>
                <a:gridCol w="245429"/>
              </a:tblGrid>
              <a:tr h="548640">
                <a:tc>
                  <a:txBody>
                    <a:bodyPr/>
                    <a:lstStyle/>
                    <a:p>
                      <a:pPr marL="0" marR="0">
                        <a:spcBef>
                          <a:spcPts val="0"/>
                        </a:spcBef>
                        <a:spcAft>
                          <a:spcPts val="0"/>
                        </a:spcAft>
                      </a:pPr>
                      <a:r>
                        <a:rPr lang="en-US" sz="1200" dirty="0" smtClean="0">
                          <a:solidFill>
                            <a:srgbClr val="000000"/>
                          </a:solidFill>
                          <a:latin typeface="Century Gothic"/>
                          <a:ea typeface="Cambria"/>
                          <a:cs typeface="Century Gothic"/>
                        </a:rPr>
                        <a:t>Dependent variable: HH Income</a:t>
                      </a:r>
                      <a:endParaRPr lang="en-US" sz="1200" dirty="0">
                        <a:solidFill>
                          <a:srgbClr val="000000"/>
                        </a:solidFill>
                        <a:latin typeface="Century Gothic"/>
                        <a:ea typeface="Cambria"/>
                        <a:cs typeface="Century Gothic"/>
                      </a:endParaRPr>
                    </a:p>
                  </a:txBody>
                  <a:tcPr marL="36165" marR="36165" marT="0" marB="0" anchor="ctr">
                    <a:lnR w="12700" cap="flat" cmpd="sng" algn="ctr">
                      <a:solidFill>
                        <a:srgbClr val="ABB9DE"/>
                      </a:solidFill>
                      <a:prstDash val="solid"/>
                      <a:round/>
                      <a:headEnd type="none" w="med" len="med"/>
                      <a:tailEnd type="none" w="med" len="med"/>
                    </a:lnR>
                    <a:noFill/>
                  </a:tcPr>
                </a:tc>
                <a:tc gridSpan="2">
                  <a:txBody>
                    <a:bodyPr/>
                    <a:lstStyle/>
                    <a:p>
                      <a:pPr marL="0" marR="0" algn="ctr">
                        <a:spcBef>
                          <a:spcPts val="0"/>
                        </a:spcBef>
                        <a:spcAft>
                          <a:spcPts val="0"/>
                        </a:spcAft>
                        <a:tabLst>
                          <a:tab pos="314960" algn="dec"/>
                        </a:tabLst>
                      </a:pPr>
                      <a:r>
                        <a:rPr lang="en-US" sz="1200" dirty="0" smtClean="0">
                          <a:solidFill>
                            <a:schemeClr val="tx1"/>
                          </a:solidFill>
                        </a:rPr>
                        <a:t>Model 1</a:t>
                      </a:r>
                    </a:p>
                    <a:p>
                      <a:pPr marL="0" marR="0" algn="ctr">
                        <a:spcBef>
                          <a:spcPts val="0"/>
                        </a:spcBef>
                        <a:spcAft>
                          <a:spcPts val="0"/>
                        </a:spcAft>
                        <a:tabLst>
                          <a:tab pos="314960" algn="dec"/>
                        </a:tabLst>
                      </a:pPr>
                      <a:r>
                        <a:rPr lang="en-US" sz="1200" b="0" dirty="0" smtClean="0">
                          <a:solidFill>
                            <a:schemeClr val="tx1"/>
                          </a:solidFill>
                          <a:latin typeface="Century Gothic"/>
                          <a:ea typeface="Cambria"/>
                          <a:cs typeface="Century Gothic"/>
                        </a:rPr>
                        <a:t>R</a:t>
                      </a:r>
                      <a:r>
                        <a:rPr lang="en-US" sz="1200" b="0" baseline="30000" dirty="0" smtClean="0">
                          <a:solidFill>
                            <a:schemeClr val="tx1"/>
                          </a:solidFill>
                          <a:latin typeface="Century Gothic"/>
                          <a:ea typeface="Cambria"/>
                          <a:cs typeface="Century Gothic"/>
                        </a:rPr>
                        <a:t>2</a:t>
                      </a:r>
                      <a:r>
                        <a:rPr lang="en-US" sz="1200" b="0" dirty="0" smtClean="0">
                          <a:solidFill>
                            <a:schemeClr val="tx1"/>
                          </a:solidFill>
                          <a:latin typeface="Century Gothic"/>
                          <a:ea typeface="Cambria"/>
                          <a:cs typeface="Century Gothic"/>
                        </a:rPr>
                        <a:t>= 0.29</a:t>
                      </a:r>
                      <a:endParaRPr lang="en-US" sz="1200" b="0" dirty="0">
                        <a:solidFill>
                          <a:schemeClr val="tx1"/>
                        </a:solidFill>
                        <a:latin typeface="Century Gothic"/>
                        <a:ea typeface="Cambria"/>
                        <a:cs typeface="Century Gothic"/>
                      </a:endParaRP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lnT w="12700" cap="flat" cmpd="sng" algn="ctr">
                      <a:solidFill>
                        <a:srgbClr val="ABB9DE"/>
                      </a:solidFill>
                      <a:prstDash val="solid"/>
                      <a:round/>
                      <a:headEnd type="none" w="med" len="med"/>
                      <a:tailEnd type="none" w="med" len="med"/>
                    </a:lnT>
                    <a:noFill/>
                  </a:tcPr>
                </a:tc>
                <a:tc hMerge="1">
                  <a:txBody>
                    <a:bodyPr/>
                    <a:lstStyle/>
                    <a:p>
                      <a:endParaRPr lang="en-US"/>
                    </a:p>
                  </a:txBody>
                  <a:tcPr/>
                </a:tc>
              </a:tr>
              <a:tr h="365760">
                <a:tc>
                  <a:txBody>
                    <a:bodyPr/>
                    <a:lstStyle/>
                    <a:p>
                      <a:r>
                        <a:rPr lang="en-US" sz="1200" b="0" dirty="0" smtClean="0"/>
                        <a:t>Rape</a:t>
                      </a:r>
                      <a:r>
                        <a:rPr lang="en-US" sz="1200" b="0" baseline="0" dirty="0" smtClean="0"/>
                        <a:t> 0-20 years ago</a:t>
                      </a:r>
                    </a:p>
                    <a:p>
                      <a:r>
                        <a:rPr lang="en-US" sz="1200" b="0" baseline="0" dirty="0" smtClean="0"/>
                        <a:t>(Std. Error)</a:t>
                      </a:r>
                      <a:endParaRPr lang="en-US" sz="1200" b="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-$5,948</a:t>
                      </a:r>
                    </a:p>
                    <a:p>
                      <a:pPr marL="0" marR="0" indent="0" algn="r" defTabSz="229495" rtl="0" eaLnBrk="1" fontAlgn="auto" latinLnBrk="0" hangingPunct="1">
                        <a:lnSpc>
                          <a:spcPct val="100000"/>
                        </a:lnSpc>
                        <a:spcBef>
                          <a:spcPts val="0"/>
                        </a:spcBef>
                        <a:spcAft>
                          <a:spcPts val="0"/>
                        </a:spcAft>
                        <a:buClrTx/>
                        <a:buSzTx/>
                        <a:buFontTx/>
                        <a:buNone/>
                        <a:tabLst/>
                        <a:defRPr/>
                      </a:pPr>
                      <a:r>
                        <a:rPr lang="en-US" sz="1200" dirty="0" smtClean="0"/>
                        <a:t>(2,181)</a:t>
                      </a:r>
                    </a:p>
                  </a:txBody>
                  <a:tcPr marL="36165" marR="36165" marT="0" marB="0">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r>
              <a:tr h="228600">
                <a:tc>
                  <a:txBody>
                    <a:bodyPr/>
                    <a:lstStyle/>
                    <a:p>
                      <a:r>
                        <a:rPr lang="en-US" sz="1200" dirty="0" smtClean="0"/>
                        <a:t>Rape 21+ years ago</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-$1,161</a:t>
                      </a:r>
                      <a:endParaRPr lang="en-US" sz="1200" dirty="0"/>
                    </a:p>
                  </a:txBody>
                  <a:tcPr marL="36165" marR="36165" marT="0" marB="0" anchor="b">
                    <a:lnL w="12700" cap="flat" cmpd="sng" algn="ctr">
                      <a:solidFill>
                        <a:srgbClr val="ABB9DE"/>
                      </a:solidFill>
                      <a:prstDash val="solid"/>
                      <a:round/>
                      <a:headEnd type="none" w="med" len="med"/>
                      <a:tailEnd type="none" w="med" len="med"/>
                    </a:lnL>
                    <a:noFill/>
                  </a:tcPr>
                </a:tc>
                <a:tc>
                  <a:txBody>
                    <a:bodyPr/>
                    <a:lstStyle/>
                    <a:p>
                      <a:endParaRPr lang="en-US" sz="1200" dirty="0"/>
                    </a:p>
                  </a:txBody>
                  <a:tcPr marL="36165" marR="36165" marT="0" marB="0">
                    <a:lnR w="12700" cap="flat" cmpd="sng" algn="ctr">
                      <a:solidFill>
                        <a:srgbClr val="ABB9DE"/>
                      </a:solidFill>
                      <a:prstDash val="solid"/>
                      <a:round/>
                      <a:headEnd type="none" w="med" len="med"/>
                      <a:tailEnd type="none" w="med" len="med"/>
                    </a:lnR>
                    <a:noFill/>
                  </a:tcPr>
                </a:tc>
              </a:tr>
              <a:tr h="281117">
                <a:tc>
                  <a:txBody>
                    <a:bodyPr/>
                    <a:lstStyle/>
                    <a:p>
                      <a:r>
                        <a:rPr lang="en-US" sz="1200" dirty="0" smtClean="0"/>
                        <a:t>PTSD (lifetime)</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r h="281117">
                <a:tc>
                  <a:txBody>
                    <a:bodyPr/>
                    <a:lstStyle/>
                    <a:p>
                      <a:r>
                        <a:rPr lang="en-US" sz="1200" dirty="0" smtClean="0"/>
                        <a:t>Depression</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r h="281117">
                <a:tc>
                  <a:txBody>
                    <a:bodyPr/>
                    <a:lstStyle/>
                    <a:p>
                      <a:r>
                        <a:rPr lang="en-US" sz="1200" dirty="0" smtClean="0"/>
                        <a:t>Substance abuse</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endParaRPr lang="en-US" sz="1200" dirty="0"/>
                    </a:p>
                  </a:txBody>
                  <a:tcPr marL="48220" marR="48220" marT="21431" marB="21431">
                    <a:lnL w="12700" cap="flat" cmpd="sng" algn="ctr">
                      <a:solidFill>
                        <a:srgbClr val="ABB9DE"/>
                      </a:solidFill>
                      <a:prstDash val="solid"/>
                      <a:round/>
                      <a:headEnd type="none" w="med" len="med"/>
                      <a:tailEnd type="none" w="med" len="med"/>
                    </a:lnL>
                    <a:lnB w="12700" cap="flat" cmpd="sng" algn="ctr">
                      <a:solidFill>
                        <a:srgbClr val="ABB9DE"/>
                      </a:solidFill>
                      <a:prstDash val="solid"/>
                      <a:round/>
                      <a:headEnd type="none" w="med" len="med"/>
                      <a:tailEnd type="none" w="med" len="med"/>
                    </a:lnB>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lnB w="12700" cap="flat" cmpd="sng" algn="ctr">
                      <a:solidFill>
                        <a:srgbClr val="ABB9DE"/>
                      </a:solidFill>
                      <a:prstDash val="solid"/>
                      <a:round/>
                      <a:headEnd type="none" w="med" len="med"/>
                      <a:tailEnd type="none" w="med" len="med"/>
                    </a:lnB>
                    <a:noFill/>
                  </a:tcPr>
                </a:tc>
              </a:tr>
            </a:tbl>
          </a:graphicData>
        </a:graphic>
      </p:graphicFrame>
      <p:sp>
        <p:nvSpPr>
          <p:cNvPr id="9" name="TextBox 8"/>
          <p:cNvSpPr txBox="1"/>
          <p:nvPr/>
        </p:nvSpPr>
        <p:spPr>
          <a:xfrm>
            <a:off x="5410200" y="2209801"/>
            <a:ext cx="914400" cy="508029"/>
          </a:xfrm>
          <a:prstGeom prst="rect">
            <a:avLst/>
          </a:prstGeom>
          <a:noFill/>
        </p:spPr>
        <p:txBody>
          <a:bodyPr wrap="square" lIns="45915" tIns="22958" rIns="45915" bIns="22958" rtlCol="0">
            <a:spAutoFit/>
          </a:bodyPr>
          <a:lstStyle/>
          <a:p>
            <a:pPr algn="l"/>
            <a:r>
              <a:rPr lang="en-US" sz="1000" dirty="0">
                <a:latin typeface="Century Gothic"/>
                <a:cs typeface="Century Gothic"/>
              </a:rPr>
              <a:t> *   p &lt; .05	**   p &lt; .01</a:t>
            </a:r>
            <a:endParaRPr lang="en-US" sz="1000" dirty="0"/>
          </a:p>
        </p:txBody>
      </p:sp>
      <p:sp>
        <p:nvSpPr>
          <p:cNvPr id="7" name="Rectangle 6"/>
          <p:cNvSpPr/>
          <p:nvPr/>
        </p:nvSpPr>
        <p:spPr bwMode="auto">
          <a:xfrm>
            <a:off x="986118" y="1857934"/>
            <a:ext cx="2895600" cy="342901"/>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0" name="Rectangle 9"/>
          <p:cNvSpPr/>
          <p:nvPr/>
        </p:nvSpPr>
        <p:spPr bwMode="auto">
          <a:xfrm>
            <a:off x="990600" y="2196354"/>
            <a:ext cx="2895600" cy="228600"/>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1" name="TextBox 10"/>
          <p:cNvSpPr txBox="1"/>
          <p:nvPr/>
        </p:nvSpPr>
        <p:spPr>
          <a:xfrm>
            <a:off x="986118" y="3581400"/>
            <a:ext cx="5338482" cy="523210"/>
          </a:xfrm>
          <a:prstGeom prst="rect">
            <a:avLst/>
          </a:prstGeom>
          <a:noFill/>
        </p:spPr>
        <p:txBody>
          <a:bodyPr wrap="square" lIns="91429" tIns="45715" rIns="91429" bIns="45715" rtlCol="0">
            <a:spAutoFit/>
          </a:bodyPr>
          <a:lstStyle/>
          <a:p>
            <a:pPr marL="1028577" indent="-1028577" algn="l"/>
            <a:r>
              <a:rPr lang="en-US" sz="1400" u="sng" dirty="0">
                <a:latin typeface="Century Gothic"/>
                <a:cs typeface="Century Gothic"/>
              </a:rPr>
              <a:t>Covariates</a:t>
            </a:r>
            <a:r>
              <a:rPr lang="en-US" sz="1400" dirty="0">
                <a:latin typeface="Century Gothic"/>
                <a:cs typeface="Century Gothic"/>
              </a:rPr>
              <a:t>: Age, Age</a:t>
            </a:r>
            <a:r>
              <a:rPr lang="en-US" sz="1400" baseline="30000" dirty="0">
                <a:latin typeface="Century Gothic"/>
                <a:cs typeface="Century Gothic"/>
              </a:rPr>
              <a:t>2</a:t>
            </a:r>
            <a:r>
              <a:rPr lang="en-US" sz="1400" dirty="0">
                <a:latin typeface="Century Gothic"/>
                <a:cs typeface="Century Gothic"/>
              </a:rPr>
              <a:t>, Relationship status, Employment, Education, U.S.-born, Race, IPV</a:t>
            </a:r>
          </a:p>
        </p:txBody>
      </p:sp>
      <p:sp>
        <p:nvSpPr>
          <p:cNvPr id="12" name="TextBox 11"/>
          <p:cNvSpPr txBox="1"/>
          <p:nvPr/>
        </p:nvSpPr>
        <p:spPr>
          <a:xfrm>
            <a:off x="4876800" y="1295401"/>
            <a:ext cx="1447800" cy="461655"/>
          </a:xfrm>
          <a:prstGeom prst="rect">
            <a:avLst/>
          </a:prstGeom>
          <a:noFill/>
        </p:spPr>
        <p:txBody>
          <a:bodyPr wrap="square" lIns="91429" tIns="45715" rIns="91429" bIns="45715" rtlCol="0">
            <a:spAutoFit/>
          </a:bodyPr>
          <a:lstStyle/>
          <a:p>
            <a:pPr algn="r"/>
            <a:r>
              <a:rPr lang="en-US" sz="1200" dirty="0">
                <a:latin typeface="Century Gothic"/>
                <a:cs typeface="Century Gothic"/>
              </a:rPr>
              <a:t>Female sample</a:t>
            </a:r>
          </a:p>
          <a:p>
            <a:pPr algn="r"/>
            <a:r>
              <a:rPr lang="en-US" sz="1200" dirty="0">
                <a:latin typeface="Century Gothic"/>
                <a:cs typeface="Century Gothic"/>
              </a:rPr>
              <a:t>N= 8,207</a:t>
            </a:r>
          </a:p>
        </p:txBody>
      </p:sp>
    </p:spTree>
    <p:extLst>
      <p:ext uri="{BB962C8B-B14F-4D97-AF65-F5344CB8AC3E}">
        <p14:creationId xmlns:p14="http://schemas.microsoft.com/office/powerpoint/2010/main" val="34063135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P spid="7" grpId="1" animBg="1"/>
      <p:bldP spid="10" grpId="0" animBg="1"/>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a:lstStyle/>
          <a:p>
            <a:pPr algn="ctr" eaLnBrk="1" hangingPunct="1">
              <a:defRPr/>
            </a:pPr>
            <a:r>
              <a:rPr lang="en-US" cap="small" dirty="0" smtClean="0"/>
              <a:t>Introduction</a:t>
            </a:r>
            <a:endParaRPr lang="en-US" cap="small" dirty="0"/>
          </a:p>
        </p:txBody>
      </p:sp>
      <p:sp>
        <p:nvSpPr>
          <p:cNvPr id="7" name="Text Placeholder 6"/>
          <p:cNvSpPr>
            <a:spLocks noGrp="1"/>
          </p:cNvSpPr>
          <p:nvPr>
            <p:ph type="body" idx="1"/>
          </p:nvPr>
        </p:nvSpPr>
        <p:spPr>
          <a:xfrm>
            <a:off x="343236" y="1023194"/>
            <a:ext cx="2933365" cy="426392"/>
          </a:xfrm>
        </p:spPr>
        <p:txBody>
          <a:bodyPr/>
          <a:lstStyle/>
          <a:p>
            <a:r>
              <a:rPr lang="en-US" sz="1800" u="sng" dirty="0">
                <a:latin typeface="Century Gothic"/>
                <a:cs typeface="Century Gothic"/>
              </a:rPr>
              <a:t>Rape or Attempted Rape</a:t>
            </a:r>
            <a:r>
              <a:rPr lang="en-US" sz="1800" dirty="0">
                <a:latin typeface="Century Gothic"/>
                <a:cs typeface="Century Gothic"/>
              </a:rPr>
              <a:t>:</a:t>
            </a:r>
          </a:p>
        </p:txBody>
      </p:sp>
      <p:sp>
        <p:nvSpPr>
          <p:cNvPr id="8" name="Content Placeholder 7"/>
          <p:cNvSpPr>
            <a:spLocks noGrp="1"/>
          </p:cNvSpPr>
          <p:nvPr>
            <p:ph sz="half" idx="2"/>
          </p:nvPr>
        </p:nvSpPr>
        <p:spPr>
          <a:xfrm>
            <a:off x="343236" y="1524000"/>
            <a:ext cx="2933365" cy="2559844"/>
          </a:xfrm>
        </p:spPr>
        <p:txBody>
          <a:bodyPr/>
          <a:lstStyle/>
          <a:p>
            <a:r>
              <a:rPr lang="en-US" sz="1800" b="1" dirty="0">
                <a:latin typeface="Century Gothic"/>
                <a:cs typeface="Century Gothic"/>
              </a:rPr>
              <a:t>Women</a:t>
            </a:r>
            <a:r>
              <a:rPr lang="en-US" sz="1800" dirty="0">
                <a:latin typeface="Century Gothic"/>
                <a:cs typeface="Century Gothic"/>
              </a:rPr>
              <a:t>: 18.3%</a:t>
            </a:r>
          </a:p>
          <a:p>
            <a:r>
              <a:rPr lang="en-US" sz="1800" b="1" dirty="0">
                <a:latin typeface="Century Gothic"/>
                <a:cs typeface="Century Gothic"/>
              </a:rPr>
              <a:t>Men: </a:t>
            </a:r>
            <a:r>
              <a:rPr lang="en-US" sz="1800" dirty="0">
                <a:latin typeface="Century Gothic"/>
                <a:cs typeface="Century Gothic"/>
              </a:rPr>
              <a:t>1.4%</a:t>
            </a:r>
          </a:p>
        </p:txBody>
      </p:sp>
      <p:sp>
        <p:nvSpPr>
          <p:cNvPr id="9" name="Text Placeholder 8"/>
          <p:cNvSpPr>
            <a:spLocks noGrp="1"/>
          </p:cNvSpPr>
          <p:nvPr>
            <p:ph type="body" sz="quarter" idx="3"/>
          </p:nvPr>
        </p:nvSpPr>
        <p:spPr>
          <a:xfrm>
            <a:off x="3810001" y="1023194"/>
            <a:ext cx="2704766" cy="426392"/>
          </a:xfrm>
        </p:spPr>
        <p:txBody>
          <a:bodyPr/>
          <a:lstStyle/>
          <a:p>
            <a:r>
              <a:rPr lang="en-US" sz="1800" u="sng" dirty="0">
                <a:latin typeface="Century Gothic"/>
                <a:cs typeface="Century Gothic"/>
              </a:rPr>
              <a:t>Other Sexual Violence</a:t>
            </a:r>
            <a:r>
              <a:rPr lang="en-US" sz="1800" dirty="0">
                <a:latin typeface="Century Gothic"/>
                <a:cs typeface="Century Gothic"/>
              </a:rPr>
              <a:t>:</a:t>
            </a:r>
          </a:p>
        </p:txBody>
      </p:sp>
      <p:sp>
        <p:nvSpPr>
          <p:cNvPr id="10" name="Content Placeholder 9"/>
          <p:cNvSpPr>
            <a:spLocks noGrp="1"/>
          </p:cNvSpPr>
          <p:nvPr>
            <p:ph sz="quarter" idx="4"/>
          </p:nvPr>
        </p:nvSpPr>
        <p:spPr>
          <a:xfrm>
            <a:off x="3810001" y="1524000"/>
            <a:ext cx="2704766" cy="2559844"/>
          </a:xfrm>
        </p:spPr>
        <p:txBody>
          <a:bodyPr/>
          <a:lstStyle/>
          <a:p>
            <a:r>
              <a:rPr lang="en-US" sz="1800" b="1" dirty="0">
                <a:latin typeface="Century Gothic"/>
                <a:cs typeface="Century Gothic"/>
              </a:rPr>
              <a:t>Women: </a:t>
            </a:r>
            <a:r>
              <a:rPr lang="en-US" sz="1800" dirty="0">
                <a:latin typeface="Century Gothic"/>
                <a:cs typeface="Century Gothic"/>
              </a:rPr>
              <a:t>44.6%</a:t>
            </a:r>
          </a:p>
          <a:p>
            <a:r>
              <a:rPr lang="en-US" sz="1800" b="1" dirty="0">
                <a:latin typeface="Century Gothic"/>
                <a:cs typeface="Century Gothic"/>
              </a:rPr>
              <a:t>Men: </a:t>
            </a:r>
            <a:r>
              <a:rPr lang="en-US" sz="1800" dirty="0">
                <a:latin typeface="Century Gothic"/>
                <a:cs typeface="Century Gothic"/>
              </a:rPr>
              <a:t>22.2%</a:t>
            </a:r>
          </a:p>
        </p:txBody>
      </p:sp>
      <p:sp>
        <p:nvSpPr>
          <p:cNvPr id="38916" name="Slide Number Placeholder 3"/>
          <p:cNvSpPr>
            <a:spLocks noGrp="1"/>
          </p:cNvSpPr>
          <p:nvPr>
            <p:ph type="sldNum" sz="quarter" idx="4294967295"/>
          </p:nvPr>
        </p:nvSpPr>
        <p:spPr>
          <a:xfrm>
            <a:off x="6477000" y="4267200"/>
            <a:ext cx="381000" cy="22860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29" tIns="45715" rIns="91429" bIns="45715"/>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pPr eaLnBrk="1" hangingPunct="1"/>
            <a:fld id="{CA127CC2-7CBA-6E44-94D9-5907BE14B5E3}" type="slidenum">
              <a:rPr lang="en-US" sz="900">
                <a:solidFill>
                  <a:schemeClr val="tx1"/>
                </a:solidFill>
                <a:ea typeface="ヒラギノ明朝 ProN W3" charset="0"/>
                <a:cs typeface="ヒラギノ明朝 ProN W3" charset="0"/>
              </a:rPr>
              <a:pPr eaLnBrk="1" hangingPunct="1"/>
              <a:t>3</a:t>
            </a:fld>
            <a:endParaRPr lang="en-US" sz="900" dirty="0">
              <a:solidFill>
                <a:schemeClr val="tx1"/>
              </a:solidFill>
              <a:ea typeface="ヒラギノ明朝 ProN W3" charset="0"/>
              <a:cs typeface="ヒラギノ明朝 ProN W3" charset="0"/>
            </a:endParaRPr>
          </a:p>
        </p:txBody>
      </p:sp>
      <p:sp>
        <p:nvSpPr>
          <p:cNvPr id="11" name="TextBox 10"/>
          <p:cNvSpPr txBox="1"/>
          <p:nvPr/>
        </p:nvSpPr>
        <p:spPr>
          <a:xfrm>
            <a:off x="1016448" y="6057904"/>
            <a:ext cx="8127552" cy="375344"/>
          </a:xfrm>
          <a:prstGeom prst="rect">
            <a:avLst/>
          </a:prstGeom>
          <a:noFill/>
        </p:spPr>
        <p:txBody>
          <a:bodyPr wrap="square" lIns="127862" tIns="63937" rIns="127862" bIns="63937" rtlCol="0">
            <a:spAutoFit/>
          </a:bodyPr>
          <a:lstStyle/>
          <a:p>
            <a:pPr algn="r"/>
            <a:r>
              <a:rPr lang="en-US" sz="1600" dirty="0">
                <a:latin typeface="Century Gothic"/>
                <a:cs typeface="Century Gothic"/>
              </a:rPr>
              <a:t>(National Intimate Partner and Sexual Violence Survey [NISVS], 2010)</a:t>
            </a:r>
          </a:p>
        </p:txBody>
      </p:sp>
      <p:sp>
        <p:nvSpPr>
          <p:cNvPr id="12" name="TextBox 11"/>
          <p:cNvSpPr txBox="1"/>
          <p:nvPr/>
        </p:nvSpPr>
        <p:spPr>
          <a:xfrm>
            <a:off x="1168848" y="6210304"/>
            <a:ext cx="8127552" cy="375344"/>
          </a:xfrm>
          <a:prstGeom prst="rect">
            <a:avLst/>
          </a:prstGeom>
          <a:noFill/>
        </p:spPr>
        <p:txBody>
          <a:bodyPr wrap="square" lIns="127862" tIns="63937" rIns="127862" bIns="63937" rtlCol="0">
            <a:spAutoFit/>
          </a:bodyPr>
          <a:lstStyle/>
          <a:p>
            <a:pPr algn="r"/>
            <a:r>
              <a:rPr lang="en-US" sz="1600" dirty="0">
                <a:latin typeface="Century Gothic"/>
                <a:cs typeface="Century Gothic"/>
              </a:rPr>
              <a:t>(National Intimate Partner and Sexual Violence Survey [NISVS], 2010)</a:t>
            </a:r>
          </a:p>
        </p:txBody>
      </p:sp>
      <p:sp>
        <p:nvSpPr>
          <p:cNvPr id="13" name="TextBox 12"/>
          <p:cNvSpPr txBox="1"/>
          <p:nvPr/>
        </p:nvSpPr>
        <p:spPr>
          <a:xfrm>
            <a:off x="1321248" y="6362704"/>
            <a:ext cx="8127552" cy="375344"/>
          </a:xfrm>
          <a:prstGeom prst="rect">
            <a:avLst/>
          </a:prstGeom>
          <a:noFill/>
        </p:spPr>
        <p:txBody>
          <a:bodyPr wrap="square" lIns="127862" tIns="63937" rIns="127862" bIns="63937" rtlCol="0">
            <a:spAutoFit/>
          </a:bodyPr>
          <a:lstStyle/>
          <a:p>
            <a:pPr algn="r"/>
            <a:r>
              <a:rPr lang="en-US" sz="1600" dirty="0">
                <a:latin typeface="Century Gothic"/>
                <a:cs typeface="Century Gothic"/>
              </a:rPr>
              <a:t>(National Intimate Partner and Sexual Violence Survey [NISVS], 2010)</a:t>
            </a:r>
          </a:p>
        </p:txBody>
      </p:sp>
      <p:sp>
        <p:nvSpPr>
          <p:cNvPr id="14" name="TextBox 13"/>
          <p:cNvSpPr txBox="1"/>
          <p:nvPr/>
        </p:nvSpPr>
        <p:spPr>
          <a:xfrm>
            <a:off x="1473648" y="6515104"/>
            <a:ext cx="8127552" cy="375344"/>
          </a:xfrm>
          <a:prstGeom prst="rect">
            <a:avLst/>
          </a:prstGeom>
          <a:noFill/>
        </p:spPr>
        <p:txBody>
          <a:bodyPr wrap="square" lIns="127862" tIns="63937" rIns="127862" bIns="63937" rtlCol="0">
            <a:spAutoFit/>
          </a:bodyPr>
          <a:lstStyle/>
          <a:p>
            <a:pPr algn="r"/>
            <a:r>
              <a:rPr lang="en-US" sz="1600" dirty="0">
                <a:latin typeface="Century Gothic"/>
                <a:cs typeface="Century Gothic"/>
              </a:rPr>
              <a:t>(National Intimate Partner and Sexual Violence Survey [NISVS], 2010)</a:t>
            </a:r>
          </a:p>
        </p:txBody>
      </p:sp>
      <p:sp>
        <p:nvSpPr>
          <p:cNvPr id="15" name="TextBox 14"/>
          <p:cNvSpPr txBox="1"/>
          <p:nvPr/>
        </p:nvSpPr>
        <p:spPr>
          <a:xfrm>
            <a:off x="1626048" y="6667504"/>
            <a:ext cx="8127552" cy="375344"/>
          </a:xfrm>
          <a:prstGeom prst="rect">
            <a:avLst/>
          </a:prstGeom>
          <a:noFill/>
        </p:spPr>
        <p:txBody>
          <a:bodyPr wrap="square" lIns="127862" tIns="63937" rIns="127862" bIns="63937" rtlCol="0">
            <a:spAutoFit/>
          </a:bodyPr>
          <a:lstStyle/>
          <a:p>
            <a:pPr algn="r"/>
            <a:r>
              <a:rPr lang="en-US" sz="1600" dirty="0">
                <a:latin typeface="Century Gothic"/>
                <a:cs typeface="Century Gothic"/>
              </a:rPr>
              <a:t>(National Intimate Partner and Sexual Violence Survey [NISVS], 2010)</a:t>
            </a:r>
          </a:p>
        </p:txBody>
      </p:sp>
      <p:sp>
        <p:nvSpPr>
          <p:cNvPr id="16" name="TextBox 15"/>
          <p:cNvSpPr txBox="1"/>
          <p:nvPr/>
        </p:nvSpPr>
        <p:spPr>
          <a:xfrm>
            <a:off x="1778448" y="6819904"/>
            <a:ext cx="8127552" cy="375344"/>
          </a:xfrm>
          <a:prstGeom prst="rect">
            <a:avLst/>
          </a:prstGeom>
          <a:noFill/>
        </p:spPr>
        <p:txBody>
          <a:bodyPr wrap="square" lIns="127862" tIns="63937" rIns="127862" bIns="63937" rtlCol="0">
            <a:spAutoFit/>
          </a:bodyPr>
          <a:lstStyle/>
          <a:p>
            <a:pPr algn="r"/>
            <a:r>
              <a:rPr lang="en-US" sz="1600" dirty="0">
                <a:latin typeface="Century Gothic"/>
                <a:cs typeface="Century Gothic"/>
              </a:rPr>
              <a:t>(National Intimate Partner and Sexual Violence Survey [NISVS], 2010)</a:t>
            </a:r>
          </a:p>
        </p:txBody>
      </p:sp>
      <p:sp>
        <p:nvSpPr>
          <p:cNvPr id="17" name="TextBox 16"/>
          <p:cNvSpPr txBox="1"/>
          <p:nvPr/>
        </p:nvSpPr>
        <p:spPr>
          <a:xfrm>
            <a:off x="152400" y="3962401"/>
            <a:ext cx="6400800" cy="344566"/>
          </a:xfrm>
          <a:prstGeom prst="rect">
            <a:avLst/>
          </a:prstGeom>
          <a:noFill/>
        </p:spPr>
        <p:txBody>
          <a:bodyPr wrap="square" lIns="127862" tIns="63937" rIns="127862" bIns="63937" rtlCol="0">
            <a:spAutoFit/>
          </a:bodyPr>
          <a:lstStyle>
            <a:defPPr>
              <a:defRPr lang="en-US"/>
            </a:defPPr>
            <a:lvl1pPr marL="0" algn="l" defTabSz="913412" rtl="0" eaLnBrk="1" latinLnBrk="0" hangingPunct="1">
              <a:defRPr sz="1800" kern="1200">
                <a:solidFill>
                  <a:schemeClr val="tx1"/>
                </a:solidFill>
                <a:latin typeface="+mn-lt"/>
                <a:ea typeface="+mn-ea"/>
                <a:cs typeface="+mn-cs"/>
              </a:defRPr>
            </a:lvl1pPr>
            <a:lvl2pPr marL="456708" algn="l" defTabSz="913412" rtl="0" eaLnBrk="1" latinLnBrk="0" hangingPunct="1">
              <a:defRPr sz="1800" kern="1200">
                <a:solidFill>
                  <a:schemeClr val="tx1"/>
                </a:solidFill>
                <a:latin typeface="+mn-lt"/>
                <a:ea typeface="+mn-ea"/>
                <a:cs typeface="+mn-cs"/>
              </a:defRPr>
            </a:lvl2pPr>
            <a:lvl3pPr marL="913412" algn="l" defTabSz="913412" rtl="0" eaLnBrk="1" latinLnBrk="0" hangingPunct="1">
              <a:defRPr sz="1800" kern="1200">
                <a:solidFill>
                  <a:schemeClr val="tx1"/>
                </a:solidFill>
                <a:latin typeface="+mn-lt"/>
                <a:ea typeface="+mn-ea"/>
                <a:cs typeface="+mn-cs"/>
              </a:defRPr>
            </a:lvl3pPr>
            <a:lvl4pPr marL="1370121" algn="l" defTabSz="913412" rtl="0" eaLnBrk="1" latinLnBrk="0" hangingPunct="1">
              <a:defRPr sz="1800" kern="1200">
                <a:solidFill>
                  <a:schemeClr val="tx1"/>
                </a:solidFill>
                <a:latin typeface="+mn-lt"/>
                <a:ea typeface="+mn-ea"/>
                <a:cs typeface="+mn-cs"/>
              </a:defRPr>
            </a:lvl4pPr>
            <a:lvl5pPr marL="1826826" algn="l" defTabSz="913412" rtl="0" eaLnBrk="1" latinLnBrk="0" hangingPunct="1">
              <a:defRPr sz="1800" kern="1200">
                <a:solidFill>
                  <a:schemeClr val="tx1"/>
                </a:solidFill>
                <a:latin typeface="+mn-lt"/>
                <a:ea typeface="+mn-ea"/>
                <a:cs typeface="+mn-cs"/>
              </a:defRPr>
            </a:lvl5pPr>
            <a:lvl6pPr marL="2283532" algn="l" defTabSz="913412" rtl="0" eaLnBrk="1" latinLnBrk="0" hangingPunct="1">
              <a:defRPr sz="1800" kern="1200">
                <a:solidFill>
                  <a:schemeClr val="tx1"/>
                </a:solidFill>
                <a:latin typeface="+mn-lt"/>
                <a:ea typeface="+mn-ea"/>
                <a:cs typeface="+mn-cs"/>
              </a:defRPr>
            </a:lvl6pPr>
            <a:lvl7pPr marL="2740238" algn="l" defTabSz="913412" rtl="0" eaLnBrk="1" latinLnBrk="0" hangingPunct="1">
              <a:defRPr sz="1800" kern="1200">
                <a:solidFill>
                  <a:schemeClr val="tx1"/>
                </a:solidFill>
                <a:latin typeface="+mn-lt"/>
                <a:ea typeface="+mn-ea"/>
                <a:cs typeface="+mn-cs"/>
              </a:defRPr>
            </a:lvl7pPr>
            <a:lvl8pPr marL="3196943" algn="l" defTabSz="913412" rtl="0" eaLnBrk="1" latinLnBrk="0" hangingPunct="1">
              <a:defRPr sz="1800" kern="1200">
                <a:solidFill>
                  <a:schemeClr val="tx1"/>
                </a:solidFill>
                <a:latin typeface="+mn-lt"/>
                <a:ea typeface="+mn-ea"/>
                <a:cs typeface="+mn-cs"/>
              </a:defRPr>
            </a:lvl8pPr>
            <a:lvl9pPr marL="3653651" algn="l" defTabSz="913412" rtl="0" eaLnBrk="1" latinLnBrk="0" hangingPunct="1">
              <a:defRPr sz="1800" kern="1200">
                <a:solidFill>
                  <a:schemeClr val="tx1"/>
                </a:solidFill>
                <a:latin typeface="+mn-lt"/>
                <a:ea typeface="+mn-ea"/>
                <a:cs typeface="+mn-cs"/>
              </a:defRPr>
            </a:lvl9pPr>
          </a:lstStyle>
          <a:p>
            <a:pPr algn="r"/>
            <a:r>
              <a:rPr lang="en-US" sz="1400" dirty="0">
                <a:latin typeface="Century Gothic"/>
                <a:cs typeface="Century Gothic"/>
              </a:rPr>
              <a:t>(National Intimate Partner and Sexual Violence Survey [NISVS], 2010)</a:t>
            </a:r>
          </a:p>
        </p:txBody>
      </p:sp>
    </p:spTree>
    <p:extLst>
      <p:ext uri="{BB962C8B-B14F-4D97-AF65-F5344CB8AC3E}">
        <p14:creationId xmlns:p14="http://schemas.microsoft.com/office/powerpoint/2010/main" val="2324950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228600"/>
            <a:ext cx="6268641" cy="685800"/>
          </a:xfrm>
        </p:spPr>
        <p:txBody>
          <a:bodyPr/>
          <a:lstStyle/>
          <a:p>
            <a:pPr marL="23914" lvl="3" algn="ctr"/>
            <a:r>
              <a:rPr lang="en-US" sz="2000" cap="small" dirty="0" smtClean="0">
                <a:latin typeface="Century Gothic"/>
                <a:cs typeface="Century Gothic"/>
              </a:rPr>
              <a:t>Mental Health Outcomes Explain Part of the Income Difference </a:t>
            </a:r>
            <a:endParaRPr lang="en-US" sz="2000" cap="small" dirty="0">
              <a:latin typeface="Century Gothic"/>
              <a:cs typeface="Century Gothic"/>
            </a:endParaRPr>
          </a:p>
        </p:txBody>
      </p:sp>
      <p:sp>
        <p:nvSpPr>
          <p:cNvPr id="4" name="Slide Number Placeholder 3"/>
          <p:cNvSpPr>
            <a:spLocks noGrp="1"/>
          </p:cNvSpPr>
          <p:nvPr>
            <p:ph type="sldNum" sz="quarter" idx="10"/>
          </p:nvPr>
        </p:nvSpPr>
        <p:spPr>
          <a:xfrm>
            <a:off x="6523137" y="4250532"/>
            <a:ext cx="180826" cy="172641"/>
          </a:xfrm>
        </p:spPr>
        <p:txBody>
          <a:bodyPr/>
          <a:lstStyle/>
          <a:p>
            <a:fld id="{5C4CF090-4499-DD46-8DF9-4916CBD01D6C}" type="slidenum">
              <a:rPr lang="en-US" smtClean="0"/>
              <a:pPr/>
              <a:t>30</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33211109"/>
              </p:ext>
            </p:extLst>
          </p:nvPr>
        </p:nvGraphicFramePr>
        <p:xfrm>
          <a:off x="959044" y="1295401"/>
          <a:ext cx="3612956" cy="2123511"/>
        </p:xfrm>
        <a:graphic>
          <a:graphicData uri="http://schemas.openxmlformats.org/drawingml/2006/table">
            <a:tbl>
              <a:tblPr firstRow="1" bandRow="1">
                <a:tableStyleId>{FABFCF23-3B69-468F-B69F-88F6DE6A72F2}</a:tableStyleId>
              </a:tblPr>
              <a:tblGrid>
                <a:gridCol w="1600200"/>
                <a:gridCol w="821136"/>
                <a:gridCol w="225920"/>
                <a:gridCol w="739780"/>
                <a:gridCol w="225920"/>
              </a:tblGrid>
              <a:tr h="548640">
                <a:tc>
                  <a:txBody>
                    <a:bodyPr/>
                    <a:lstStyle/>
                    <a:p>
                      <a:pPr marL="0" marR="0">
                        <a:spcBef>
                          <a:spcPts val="0"/>
                        </a:spcBef>
                        <a:spcAft>
                          <a:spcPts val="0"/>
                        </a:spcAft>
                      </a:pPr>
                      <a:r>
                        <a:rPr lang="en-US" sz="1200" dirty="0" smtClean="0">
                          <a:solidFill>
                            <a:srgbClr val="000000"/>
                          </a:solidFill>
                          <a:latin typeface="Century Gothic"/>
                          <a:ea typeface="Cambria"/>
                          <a:cs typeface="Century Gothic"/>
                        </a:rPr>
                        <a:t>Dependent variable: HH Income</a:t>
                      </a:r>
                      <a:endParaRPr lang="en-US" sz="1200" dirty="0">
                        <a:solidFill>
                          <a:srgbClr val="000000"/>
                        </a:solidFill>
                        <a:latin typeface="Century Gothic"/>
                        <a:ea typeface="Cambria"/>
                        <a:cs typeface="Century Gothic"/>
                      </a:endParaRPr>
                    </a:p>
                  </a:txBody>
                  <a:tcPr marL="36165" marR="36165" marT="0" marB="0" anchor="ctr">
                    <a:lnR w="12700" cap="flat" cmpd="sng" algn="ctr">
                      <a:solidFill>
                        <a:srgbClr val="ABB9DE"/>
                      </a:solidFill>
                      <a:prstDash val="solid"/>
                      <a:round/>
                      <a:headEnd type="none" w="med" len="med"/>
                      <a:tailEnd type="none" w="med" len="med"/>
                    </a:lnR>
                    <a:noFill/>
                  </a:tcPr>
                </a:tc>
                <a:tc gridSpan="2">
                  <a:txBody>
                    <a:bodyPr/>
                    <a:lstStyle/>
                    <a:p>
                      <a:pPr marL="0" marR="0" algn="ctr">
                        <a:spcBef>
                          <a:spcPts val="0"/>
                        </a:spcBef>
                        <a:spcAft>
                          <a:spcPts val="0"/>
                        </a:spcAft>
                        <a:tabLst>
                          <a:tab pos="314960" algn="dec"/>
                        </a:tabLst>
                      </a:pPr>
                      <a:r>
                        <a:rPr lang="en-US" sz="1200" dirty="0" smtClean="0">
                          <a:solidFill>
                            <a:schemeClr val="tx1"/>
                          </a:solidFill>
                        </a:rPr>
                        <a:t>Model 1</a:t>
                      </a:r>
                    </a:p>
                    <a:p>
                      <a:pPr marL="0" marR="0" algn="ctr">
                        <a:spcBef>
                          <a:spcPts val="0"/>
                        </a:spcBef>
                        <a:spcAft>
                          <a:spcPts val="0"/>
                        </a:spcAft>
                        <a:tabLst>
                          <a:tab pos="314960" algn="dec"/>
                        </a:tabLst>
                      </a:pPr>
                      <a:r>
                        <a:rPr lang="en-US" sz="1200" b="0" dirty="0" smtClean="0">
                          <a:solidFill>
                            <a:schemeClr val="tx1"/>
                          </a:solidFill>
                          <a:latin typeface="Century Gothic"/>
                          <a:ea typeface="Cambria"/>
                          <a:cs typeface="Century Gothic"/>
                        </a:rPr>
                        <a:t>R</a:t>
                      </a:r>
                      <a:r>
                        <a:rPr lang="en-US" sz="1200" b="0" baseline="30000" dirty="0" smtClean="0">
                          <a:solidFill>
                            <a:schemeClr val="tx1"/>
                          </a:solidFill>
                          <a:latin typeface="Century Gothic"/>
                          <a:ea typeface="Cambria"/>
                          <a:cs typeface="Century Gothic"/>
                        </a:rPr>
                        <a:t>2</a:t>
                      </a:r>
                      <a:r>
                        <a:rPr lang="en-US" sz="1200" b="0" dirty="0" smtClean="0">
                          <a:solidFill>
                            <a:schemeClr val="tx1"/>
                          </a:solidFill>
                          <a:latin typeface="Century Gothic"/>
                          <a:ea typeface="Cambria"/>
                          <a:cs typeface="Century Gothic"/>
                        </a:rPr>
                        <a:t>= 0.29</a:t>
                      </a:r>
                      <a:endParaRPr lang="en-US" sz="1200" b="0" dirty="0">
                        <a:solidFill>
                          <a:schemeClr val="tx1"/>
                        </a:solidFill>
                        <a:latin typeface="Century Gothic"/>
                        <a:ea typeface="Cambria"/>
                        <a:cs typeface="Century Gothic"/>
                      </a:endParaRP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lnT w="12700" cap="flat" cmpd="sng" algn="ctr">
                      <a:solidFill>
                        <a:srgbClr val="ABB9DE"/>
                      </a:solidFill>
                      <a:prstDash val="solid"/>
                      <a:round/>
                      <a:headEnd type="none" w="med" len="med"/>
                      <a:tailEnd type="none" w="med" len="med"/>
                    </a:lnT>
                    <a:noFill/>
                  </a:tcPr>
                </a:tc>
                <a:tc hMerge="1">
                  <a:txBody>
                    <a:bodyPr/>
                    <a:lstStyle/>
                    <a:p>
                      <a:endParaRPr lang="en-US"/>
                    </a:p>
                  </a:txBody>
                  <a:tcPr/>
                </a:tc>
                <a:tc gridSpan="2">
                  <a:txBody>
                    <a:bodyPr/>
                    <a:lstStyle/>
                    <a:p>
                      <a:pPr marL="0" marR="0" algn="ctr">
                        <a:spcBef>
                          <a:spcPts val="0"/>
                        </a:spcBef>
                        <a:spcAft>
                          <a:spcPts val="0"/>
                        </a:spcAft>
                        <a:tabLst>
                          <a:tab pos="340360" algn="dec"/>
                          <a:tab pos="388620" algn="dec"/>
                        </a:tabLst>
                      </a:pPr>
                      <a:r>
                        <a:rPr lang="en-US" sz="1200" dirty="0" smtClean="0">
                          <a:solidFill>
                            <a:schemeClr val="tx1"/>
                          </a:solidFill>
                        </a:rPr>
                        <a:t>Model 2</a:t>
                      </a:r>
                      <a:endParaRPr lang="en-US" sz="1200" dirty="0" smtClean="0">
                        <a:solidFill>
                          <a:schemeClr val="tx1"/>
                        </a:solidFill>
                        <a:latin typeface="Century Gothic"/>
                        <a:ea typeface="Cambria"/>
                        <a:cs typeface="Century Gothic"/>
                      </a:endParaRPr>
                    </a:p>
                    <a:p>
                      <a:pPr marL="0" marR="0" indent="0" algn="ctr" defTabSz="229495" rtl="0" eaLnBrk="1" fontAlgn="auto" latinLnBrk="0" hangingPunct="1">
                        <a:lnSpc>
                          <a:spcPct val="100000"/>
                        </a:lnSpc>
                        <a:spcBef>
                          <a:spcPts val="0"/>
                        </a:spcBef>
                        <a:spcAft>
                          <a:spcPts val="0"/>
                        </a:spcAft>
                        <a:buClrTx/>
                        <a:buSzTx/>
                        <a:buFontTx/>
                        <a:buNone/>
                        <a:tabLst>
                          <a:tab pos="340360" algn="dec"/>
                          <a:tab pos="388620" algn="dec"/>
                        </a:tabLst>
                        <a:defRPr/>
                      </a:pPr>
                      <a:r>
                        <a:rPr lang="en-US" sz="1200" b="0" dirty="0" smtClean="0">
                          <a:solidFill>
                            <a:schemeClr val="tx1"/>
                          </a:solidFill>
                          <a:latin typeface="+mn-lt"/>
                          <a:ea typeface="Cambria"/>
                          <a:cs typeface="Century Gothic"/>
                        </a:rPr>
                        <a:t>R</a:t>
                      </a:r>
                      <a:r>
                        <a:rPr lang="en-US" sz="1200" b="0" baseline="30000" dirty="0" smtClean="0">
                          <a:solidFill>
                            <a:schemeClr val="tx1"/>
                          </a:solidFill>
                          <a:latin typeface="+mn-lt"/>
                          <a:ea typeface="Cambria"/>
                          <a:cs typeface="Century Gothic"/>
                        </a:rPr>
                        <a:t>2</a:t>
                      </a:r>
                      <a:r>
                        <a:rPr lang="en-US" sz="1200" b="0" dirty="0" smtClean="0">
                          <a:solidFill>
                            <a:schemeClr val="tx1"/>
                          </a:solidFill>
                          <a:latin typeface="+mn-lt"/>
                          <a:ea typeface="Cambria"/>
                          <a:cs typeface="Century Gothic"/>
                        </a:rPr>
                        <a:t>= 0.29</a:t>
                      </a: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noFill/>
                  </a:tcPr>
                </a:tc>
                <a:tc hMerge="1">
                  <a:txBody>
                    <a:bodyPr/>
                    <a:lstStyle/>
                    <a:p>
                      <a:endParaRPr lang="en-US"/>
                    </a:p>
                  </a:txBody>
                  <a:tcPr/>
                </a:tc>
              </a:tr>
              <a:tr h="365760">
                <a:tc>
                  <a:txBody>
                    <a:bodyPr/>
                    <a:lstStyle/>
                    <a:p>
                      <a:r>
                        <a:rPr lang="en-US" sz="1200" b="0" dirty="0" smtClean="0"/>
                        <a:t>Rape</a:t>
                      </a:r>
                      <a:r>
                        <a:rPr lang="en-US" sz="1200" b="0" baseline="0" dirty="0" smtClean="0"/>
                        <a:t> 0-20 years ago</a:t>
                      </a:r>
                    </a:p>
                    <a:p>
                      <a:r>
                        <a:rPr lang="en-US" sz="1200" b="0" baseline="0" dirty="0" smtClean="0"/>
                        <a:t>(Std. Error)</a:t>
                      </a:r>
                      <a:endParaRPr lang="en-US" sz="1200" b="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-$5,948</a:t>
                      </a:r>
                    </a:p>
                    <a:p>
                      <a:pPr marL="0" marR="0" indent="0" algn="r" defTabSz="229495" rtl="0" eaLnBrk="1" fontAlgn="auto" latinLnBrk="0" hangingPunct="1">
                        <a:lnSpc>
                          <a:spcPct val="100000"/>
                        </a:lnSpc>
                        <a:spcBef>
                          <a:spcPts val="0"/>
                        </a:spcBef>
                        <a:spcAft>
                          <a:spcPts val="0"/>
                        </a:spcAft>
                        <a:buClrTx/>
                        <a:buSzTx/>
                        <a:buFontTx/>
                        <a:buNone/>
                        <a:tabLst/>
                        <a:defRPr/>
                      </a:pPr>
                      <a:r>
                        <a:rPr lang="en-US" sz="1200" dirty="0" smtClean="0"/>
                        <a:t>(2,181)</a:t>
                      </a:r>
                    </a:p>
                  </a:txBody>
                  <a:tcPr marL="36165" marR="36165" marT="0" marB="0">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-$5,041</a:t>
                      </a:r>
                    </a:p>
                    <a:p>
                      <a:pPr algn="r"/>
                      <a:r>
                        <a:rPr lang="en-US" sz="1200" dirty="0" smtClean="0"/>
                        <a:t>(2,215)</a:t>
                      </a:r>
                      <a:endParaRPr lang="en-US" sz="1200" dirty="0"/>
                    </a:p>
                  </a:txBody>
                  <a:tcPr marL="36165" marR="36165" marT="0" marB="0">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r>
              <a:tr h="365760">
                <a:tc>
                  <a:txBody>
                    <a:bodyPr/>
                    <a:lstStyle/>
                    <a:p>
                      <a:r>
                        <a:rPr lang="en-US" sz="1200" dirty="0" smtClean="0"/>
                        <a:t>Rape 21+ years ago</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-$1,161</a:t>
                      </a:r>
                      <a:endParaRPr lang="en-US" sz="1200" dirty="0"/>
                    </a:p>
                  </a:txBody>
                  <a:tcPr marL="36165" marR="36165" marT="0" marB="0" anchor="b">
                    <a:lnL w="12700" cap="flat" cmpd="sng" algn="ctr">
                      <a:solidFill>
                        <a:srgbClr val="ABB9DE"/>
                      </a:solidFill>
                      <a:prstDash val="solid"/>
                      <a:round/>
                      <a:headEnd type="none" w="med" len="med"/>
                      <a:tailEnd type="none" w="med" len="med"/>
                    </a:lnL>
                    <a:noFill/>
                  </a:tcPr>
                </a:tc>
                <a:tc>
                  <a:txBody>
                    <a:bodyPr/>
                    <a:lstStyle/>
                    <a:p>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-$193</a:t>
                      </a:r>
                      <a:endParaRPr lang="en-US" sz="1200" dirty="0"/>
                    </a:p>
                  </a:txBody>
                  <a:tcPr marL="36165" marR="36165" marT="0" marB="0">
                    <a:lnL w="12700" cap="flat" cmpd="sng" algn="ctr">
                      <a:solidFill>
                        <a:srgbClr val="ABB9DE"/>
                      </a:solidFill>
                      <a:prstDash val="solid"/>
                      <a:round/>
                      <a:headEnd type="none" w="med" len="med"/>
                      <a:tailEnd type="none" w="med" len="med"/>
                    </a:lnL>
                    <a:noFill/>
                  </a:tcPr>
                </a:tc>
                <a:tc>
                  <a:txBody>
                    <a:bodyPr/>
                    <a:lstStyle/>
                    <a:p>
                      <a:endParaRPr lang="en-US" sz="1200" dirty="0"/>
                    </a:p>
                  </a:txBody>
                  <a:tcPr marL="36165" marR="36165" marT="0" marB="0">
                    <a:lnR w="12700" cap="flat" cmpd="sng" algn="ctr">
                      <a:solidFill>
                        <a:srgbClr val="ABB9DE"/>
                      </a:solidFill>
                      <a:prstDash val="solid"/>
                      <a:round/>
                      <a:headEnd type="none" w="med" len="med"/>
                      <a:tailEnd type="none" w="med" len="med"/>
                    </a:lnR>
                    <a:noFill/>
                  </a:tcPr>
                </a:tc>
              </a:tr>
              <a:tr h="281117">
                <a:tc>
                  <a:txBody>
                    <a:bodyPr/>
                    <a:lstStyle/>
                    <a:p>
                      <a:r>
                        <a:rPr lang="en-US" sz="1200" dirty="0" smtClean="0"/>
                        <a:t>PTSD (lifetime)</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c>
                  <a:txBody>
                    <a:bodyPr/>
                    <a:lstStyle/>
                    <a:p>
                      <a:pPr algn="r"/>
                      <a:r>
                        <a:rPr lang="en-US" sz="1200" dirty="0" smtClean="0"/>
                        <a:t>-$3,486</a:t>
                      </a: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r h="281117">
                <a:tc>
                  <a:txBody>
                    <a:bodyPr/>
                    <a:lstStyle/>
                    <a:p>
                      <a:r>
                        <a:rPr lang="en-US" sz="1200" dirty="0" smtClean="0"/>
                        <a:t>Depression</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c>
                  <a:txBody>
                    <a:bodyPr/>
                    <a:lstStyle/>
                    <a:p>
                      <a:pPr algn="r"/>
                      <a:r>
                        <a:rPr lang="en-US" sz="1200" dirty="0" smtClean="0"/>
                        <a:t>$1,228</a:t>
                      </a: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r h="281117">
                <a:tc>
                  <a:txBody>
                    <a:bodyPr/>
                    <a:lstStyle/>
                    <a:p>
                      <a:r>
                        <a:rPr lang="en-US" sz="1200" dirty="0" smtClean="0"/>
                        <a:t>Substance abuse</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endParaRPr lang="en-US" sz="1200" dirty="0"/>
                    </a:p>
                  </a:txBody>
                  <a:tcPr marL="48220" marR="48220" marT="21431" marB="21431">
                    <a:lnL w="12700" cap="flat" cmpd="sng" algn="ctr">
                      <a:solidFill>
                        <a:srgbClr val="ABB9DE"/>
                      </a:solidFill>
                      <a:prstDash val="solid"/>
                      <a:round/>
                      <a:headEnd type="none" w="med" len="med"/>
                      <a:tailEnd type="none" w="med" len="med"/>
                    </a:lnL>
                    <a:lnB w="12700" cap="flat" cmpd="sng" algn="ctr">
                      <a:solidFill>
                        <a:srgbClr val="ABB9DE"/>
                      </a:solidFill>
                      <a:prstDash val="solid"/>
                      <a:round/>
                      <a:headEnd type="none" w="med" len="med"/>
                      <a:tailEnd type="none" w="med" len="med"/>
                    </a:lnB>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lnB w="12700" cap="flat" cmpd="sng" algn="ctr">
                      <a:solidFill>
                        <a:srgbClr val="ABB9DE"/>
                      </a:solidFill>
                      <a:prstDash val="solid"/>
                      <a:round/>
                      <a:headEnd type="none" w="med" len="med"/>
                      <a:tailEnd type="none" w="med" len="med"/>
                    </a:lnB>
                    <a:noFill/>
                  </a:tcPr>
                </a:tc>
                <a:tc>
                  <a:txBody>
                    <a:bodyPr/>
                    <a:lstStyle/>
                    <a:p>
                      <a:pPr algn="r"/>
                      <a:r>
                        <a:rPr lang="en-US" sz="1200" dirty="0" smtClean="0"/>
                        <a:t>-$5,125</a:t>
                      </a: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bl>
          </a:graphicData>
        </a:graphic>
      </p:graphicFrame>
      <p:sp>
        <p:nvSpPr>
          <p:cNvPr id="9" name="TextBox 8"/>
          <p:cNvSpPr txBox="1"/>
          <p:nvPr/>
        </p:nvSpPr>
        <p:spPr>
          <a:xfrm>
            <a:off x="5410200" y="2209801"/>
            <a:ext cx="914400" cy="508029"/>
          </a:xfrm>
          <a:prstGeom prst="rect">
            <a:avLst/>
          </a:prstGeom>
          <a:noFill/>
        </p:spPr>
        <p:txBody>
          <a:bodyPr wrap="square" lIns="45915" tIns="22958" rIns="45915" bIns="22958" rtlCol="0">
            <a:spAutoFit/>
          </a:bodyPr>
          <a:lstStyle/>
          <a:p>
            <a:pPr algn="l"/>
            <a:r>
              <a:rPr lang="en-US" sz="1000" dirty="0">
                <a:latin typeface="Century Gothic"/>
                <a:cs typeface="Century Gothic"/>
              </a:rPr>
              <a:t> *   p &lt; .05	**   p &lt; .01</a:t>
            </a:r>
            <a:endParaRPr lang="en-US" sz="1000" dirty="0"/>
          </a:p>
        </p:txBody>
      </p:sp>
      <p:sp>
        <p:nvSpPr>
          <p:cNvPr id="7" name="Rectangle 6"/>
          <p:cNvSpPr/>
          <p:nvPr/>
        </p:nvSpPr>
        <p:spPr bwMode="auto">
          <a:xfrm>
            <a:off x="959044" y="1842247"/>
            <a:ext cx="3602736" cy="381000"/>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2" name="TextBox 11"/>
          <p:cNvSpPr txBox="1"/>
          <p:nvPr/>
        </p:nvSpPr>
        <p:spPr>
          <a:xfrm>
            <a:off x="959044" y="3581400"/>
            <a:ext cx="5365556" cy="523210"/>
          </a:xfrm>
          <a:prstGeom prst="rect">
            <a:avLst/>
          </a:prstGeom>
          <a:noFill/>
        </p:spPr>
        <p:txBody>
          <a:bodyPr wrap="square" lIns="91429" tIns="45715" rIns="91429" bIns="45715" rtlCol="0">
            <a:spAutoFit/>
          </a:bodyPr>
          <a:lstStyle/>
          <a:p>
            <a:pPr marL="1028577" indent="-1028577" algn="l"/>
            <a:r>
              <a:rPr lang="en-US" sz="1400" u="sng" dirty="0">
                <a:latin typeface="Century Gothic"/>
                <a:cs typeface="Century Gothic"/>
              </a:rPr>
              <a:t>Covariates</a:t>
            </a:r>
            <a:r>
              <a:rPr lang="en-US" sz="1400" dirty="0">
                <a:latin typeface="Century Gothic"/>
                <a:cs typeface="Century Gothic"/>
              </a:rPr>
              <a:t>: Age, Age</a:t>
            </a:r>
            <a:r>
              <a:rPr lang="en-US" sz="1400" baseline="30000" dirty="0">
                <a:latin typeface="Century Gothic"/>
                <a:cs typeface="Century Gothic"/>
              </a:rPr>
              <a:t>2</a:t>
            </a:r>
            <a:r>
              <a:rPr lang="en-US" sz="1400" dirty="0">
                <a:latin typeface="Century Gothic"/>
                <a:cs typeface="Century Gothic"/>
              </a:rPr>
              <a:t>, Relationship status, Employment, Education, U.S.-born, Race, IPV</a:t>
            </a:r>
          </a:p>
        </p:txBody>
      </p:sp>
      <p:sp>
        <p:nvSpPr>
          <p:cNvPr id="10" name="TextBox 9"/>
          <p:cNvSpPr txBox="1"/>
          <p:nvPr/>
        </p:nvSpPr>
        <p:spPr>
          <a:xfrm>
            <a:off x="4876800" y="1295401"/>
            <a:ext cx="1447800" cy="461655"/>
          </a:xfrm>
          <a:prstGeom prst="rect">
            <a:avLst/>
          </a:prstGeom>
          <a:noFill/>
        </p:spPr>
        <p:txBody>
          <a:bodyPr wrap="square" lIns="91429" tIns="45715" rIns="91429" bIns="45715" rtlCol="0">
            <a:spAutoFit/>
          </a:bodyPr>
          <a:lstStyle/>
          <a:p>
            <a:pPr algn="r"/>
            <a:r>
              <a:rPr lang="en-US" sz="1200" dirty="0">
                <a:latin typeface="Century Gothic"/>
                <a:cs typeface="Century Gothic"/>
              </a:rPr>
              <a:t>Female sample</a:t>
            </a:r>
          </a:p>
          <a:p>
            <a:pPr algn="r"/>
            <a:r>
              <a:rPr lang="en-US" sz="1200" dirty="0">
                <a:latin typeface="Century Gothic"/>
                <a:cs typeface="Century Gothic"/>
              </a:rPr>
              <a:t>N= 8,207</a:t>
            </a:r>
          </a:p>
        </p:txBody>
      </p:sp>
    </p:spTree>
    <p:extLst>
      <p:ext uri="{BB962C8B-B14F-4D97-AF65-F5344CB8AC3E}">
        <p14:creationId xmlns:p14="http://schemas.microsoft.com/office/powerpoint/2010/main" val="27064199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228600"/>
            <a:ext cx="6268641" cy="685800"/>
          </a:xfrm>
        </p:spPr>
        <p:txBody>
          <a:bodyPr/>
          <a:lstStyle/>
          <a:p>
            <a:pPr marL="23914" lvl="3" algn="ctr"/>
            <a:r>
              <a:rPr lang="en-US" sz="2000" cap="small" dirty="0">
                <a:latin typeface="Century Gothic"/>
                <a:cs typeface="Century Gothic"/>
              </a:rPr>
              <a:t>Income Effect </a:t>
            </a:r>
            <a:r>
              <a:rPr lang="en-US" sz="2000" cap="small" dirty="0" smtClean="0">
                <a:latin typeface="Century Gothic"/>
                <a:cs typeface="Century Gothic"/>
              </a:rPr>
              <a:t>Persists for White Subsample </a:t>
            </a:r>
            <a:br>
              <a:rPr lang="en-US" sz="2000" cap="small" dirty="0" smtClean="0">
                <a:latin typeface="Century Gothic"/>
                <a:cs typeface="Century Gothic"/>
              </a:rPr>
            </a:br>
            <a:r>
              <a:rPr lang="en-US" sz="2000" cap="small" dirty="0" smtClean="0">
                <a:latin typeface="Century Gothic"/>
                <a:cs typeface="Century Gothic"/>
              </a:rPr>
              <a:t>after controlling for child poverty</a:t>
            </a:r>
            <a:endParaRPr lang="en-US" sz="2000" cap="small" dirty="0">
              <a:latin typeface="Century Gothic"/>
              <a:cs typeface="Century Gothic"/>
            </a:endParaRPr>
          </a:p>
        </p:txBody>
      </p:sp>
      <p:sp>
        <p:nvSpPr>
          <p:cNvPr id="4" name="Slide Number Placeholder 3"/>
          <p:cNvSpPr>
            <a:spLocks noGrp="1"/>
          </p:cNvSpPr>
          <p:nvPr>
            <p:ph type="sldNum" sz="quarter" idx="10"/>
          </p:nvPr>
        </p:nvSpPr>
        <p:spPr>
          <a:xfrm>
            <a:off x="6523137" y="4250532"/>
            <a:ext cx="180826" cy="172641"/>
          </a:xfrm>
        </p:spPr>
        <p:txBody>
          <a:bodyPr/>
          <a:lstStyle/>
          <a:p>
            <a:fld id="{5C4CF090-4499-DD46-8DF9-4916CBD01D6C}" type="slidenum">
              <a:rPr lang="en-US" smtClean="0"/>
              <a:pPr/>
              <a:t>31</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28200273"/>
              </p:ext>
            </p:extLst>
          </p:nvPr>
        </p:nvGraphicFramePr>
        <p:xfrm>
          <a:off x="1066801" y="1295401"/>
          <a:ext cx="3612956" cy="2343667"/>
        </p:xfrm>
        <a:graphic>
          <a:graphicData uri="http://schemas.openxmlformats.org/drawingml/2006/table">
            <a:tbl>
              <a:tblPr firstRow="1" bandRow="1">
                <a:tableStyleId>{FABFCF23-3B69-468F-B69F-88F6DE6A72F2}</a:tableStyleId>
              </a:tblPr>
              <a:tblGrid>
                <a:gridCol w="1600200"/>
                <a:gridCol w="821136"/>
                <a:gridCol w="225920"/>
                <a:gridCol w="739780"/>
                <a:gridCol w="225920"/>
              </a:tblGrid>
              <a:tr h="548640">
                <a:tc>
                  <a:txBody>
                    <a:bodyPr/>
                    <a:lstStyle/>
                    <a:p>
                      <a:pPr marL="0" marR="0">
                        <a:spcBef>
                          <a:spcPts val="0"/>
                        </a:spcBef>
                        <a:spcAft>
                          <a:spcPts val="0"/>
                        </a:spcAft>
                      </a:pPr>
                      <a:r>
                        <a:rPr lang="en-US" sz="1200" dirty="0" smtClean="0">
                          <a:solidFill>
                            <a:srgbClr val="000000"/>
                          </a:solidFill>
                          <a:latin typeface="Century Gothic"/>
                          <a:ea typeface="Cambria"/>
                          <a:cs typeface="Century Gothic"/>
                        </a:rPr>
                        <a:t>Dependent variable: HH Income</a:t>
                      </a:r>
                      <a:endParaRPr lang="en-US" sz="1200" dirty="0">
                        <a:solidFill>
                          <a:srgbClr val="000000"/>
                        </a:solidFill>
                        <a:latin typeface="Century Gothic"/>
                        <a:ea typeface="Cambria"/>
                        <a:cs typeface="Century Gothic"/>
                      </a:endParaRPr>
                    </a:p>
                  </a:txBody>
                  <a:tcPr marL="36165" marR="36165" marT="0" marB="0" anchor="ctr">
                    <a:lnR w="12700" cap="flat" cmpd="sng" algn="ctr">
                      <a:solidFill>
                        <a:srgbClr val="ABB9DE"/>
                      </a:solidFill>
                      <a:prstDash val="solid"/>
                      <a:round/>
                      <a:headEnd type="none" w="med" len="med"/>
                      <a:tailEnd type="none" w="med" len="med"/>
                    </a:lnR>
                    <a:noFill/>
                  </a:tcPr>
                </a:tc>
                <a:tc gridSpan="2">
                  <a:txBody>
                    <a:bodyPr/>
                    <a:lstStyle/>
                    <a:p>
                      <a:pPr marL="0" marR="0" algn="ctr">
                        <a:spcBef>
                          <a:spcPts val="0"/>
                        </a:spcBef>
                        <a:spcAft>
                          <a:spcPts val="0"/>
                        </a:spcAft>
                        <a:tabLst>
                          <a:tab pos="314960" algn="dec"/>
                        </a:tabLst>
                      </a:pPr>
                      <a:r>
                        <a:rPr lang="en-US" sz="1200" dirty="0" smtClean="0">
                          <a:solidFill>
                            <a:schemeClr val="tx1"/>
                          </a:solidFill>
                        </a:rPr>
                        <a:t>White</a:t>
                      </a:r>
                    </a:p>
                    <a:p>
                      <a:pPr marL="0" marR="0" algn="ctr">
                        <a:spcBef>
                          <a:spcPts val="0"/>
                        </a:spcBef>
                        <a:spcAft>
                          <a:spcPts val="0"/>
                        </a:spcAft>
                        <a:tabLst>
                          <a:tab pos="314960" algn="dec"/>
                        </a:tabLst>
                      </a:pPr>
                      <a:r>
                        <a:rPr lang="en-US" sz="1200" b="0" dirty="0" smtClean="0">
                          <a:solidFill>
                            <a:schemeClr val="tx1"/>
                          </a:solidFill>
                          <a:latin typeface="Century Gothic"/>
                          <a:ea typeface="Cambria"/>
                          <a:cs typeface="Century Gothic"/>
                        </a:rPr>
                        <a:t>R</a:t>
                      </a:r>
                      <a:r>
                        <a:rPr lang="en-US" sz="1200" b="0" baseline="30000" dirty="0" smtClean="0">
                          <a:solidFill>
                            <a:schemeClr val="tx1"/>
                          </a:solidFill>
                          <a:latin typeface="Century Gothic"/>
                          <a:ea typeface="Cambria"/>
                          <a:cs typeface="Century Gothic"/>
                        </a:rPr>
                        <a:t>2</a:t>
                      </a:r>
                      <a:r>
                        <a:rPr lang="en-US" sz="1200" b="0" dirty="0" smtClean="0">
                          <a:solidFill>
                            <a:schemeClr val="tx1"/>
                          </a:solidFill>
                          <a:latin typeface="Century Gothic"/>
                          <a:ea typeface="Cambria"/>
                          <a:cs typeface="Century Gothic"/>
                        </a:rPr>
                        <a:t>= 0.27</a:t>
                      </a:r>
                      <a:endParaRPr lang="en-US" sz="1200" b="0" dirty="0">
                        <a:solidFill>
                          <a:schemeClr val="tx1"/>
                        </a:solidFill>
                        <a:latin typeface="Century Gothic"/>
                        <a:ea typeface="Cambria"/>
                        <a:cs typeface="Century Gothic"/>
                      </a:endParaRP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lnT w="12700" cap="flat" cmpd="sng" algn="ctr">
                      <a:solidFill>
                        <a:srgbClr val="ABB9DE"/>
                      </a:solidFill>
                      <a:prstDash val="solid"/>
                      <a:round/>
                      <a:headEnd type="none" w="med" len="med"/>
                      <a:tailEnd type="none" w="med" len="med"/>
                    </a:lnT>
                    <a:noFill/>
                  </a:tcPr>
                </a:tc>
                <a:tc hMerge="1">
                  <a:txBody>
                    <a:bodyPr/>
                    <a:lstStyle/>
                    <a:p>
                      <a:endParaRPr lang="en-US"/>
                    </a:p>
                  </a:txBody>
                  <a:tcPr/>
                </a:tc>
                <a:tc gridSpan="2">
                  <a:txBody>
                    <a:bodyPr/>
                    <a:lstStyle/>
                    <a:p>
                      <a:pPr marL="0" marR="0" algn="ctr">
                        <a:spcBef>
                          <a:spcPts val="0"/>
                        </a:spcBef>
                        <a:spcAft>
                          <a:spcPts val="0"/>
                        </a:spcAft>
                        <a:tabLst>
                          <a:tab pos="340360" algn="dec"/>
                          <a:tab pos="388620" algn="dec"/>
                        </a:tabLst>
                      </a:pPr>
                      <a:r>
                        <a:rPr lang="en-US" sz="1200" dirty="0" smtClean="0">
                          <a:solidFill>
                            <a:schemeClr val="tx1"/>
                          </a:solidFill>
                        </a:rPr>
                        <a:t>Black</a:t>
                      </a:r>
                      <a:endParaRPr lang="en-US" sz="1200" dirty="0" smtClean="0">
                        <a:solidFill>
                          <a:schemeClr val="tx1"/>
                        </a:solidFill>
                        <a:latin typeface="Century Gothic"/>
                        <a:ea typeface="Cambria"/>
                        <a:cs typeface="Century Gothic"/>
                      </a:endParaRPr>
                    </a:p>
                    <a:p>
                      <a:pPr marL="0" marR="0" indent="0" algn="ctr" defTabSz="229495" rtl="0" eaLnBrk="1" fontAlgn="auto" latinLnBrk="0" hangingPunct="1">
                        <a:lnSpc>
                          <a:spcPct val="100000"/>
                        </a:lnSpc>
                        <a:spcBef>
                          <a:spcPts val="0"/>
                        </a:spcBef>
                        <a:spcAft>
                          <a:spcPts val="0"/>
                        </a:spcAft>
                        <a:buClrTx/>
                        <a:buSzTx/>
                        <a:buFontTx/>
                        <a:buNone/>
                        <a:tabLst>
                          <a:tab pos="340360" algn="dec"/>
                          <a:tab pos="388620" algn="dec"/>
                        </a:tabLst>
                        <a:defRPr/>
                      </a:pPr>
                      <a:r>
                        <a:rPr lang="en-US" sz="1200" b="0" dirty="0" smtClean="0">
                          <a:solidFill>
                            <a:schemeClr val="tx1"/>
                          </a:solidFill>
                          <a:latin typeface="+mn-lt"/>
                          <a:ea typeface="Cambria"/>
                          <a:cs typeface="Century Gothic"/>
                        </a:rPr>
                        <a:t>R</a:t>
                      </a:r>
                      <a:r>
                        <a:rPr lang="en-US" sz="1200" b="0" baseline="30000" dirty="0" smtClean="0">
                          <a:solidFill>
                            <a:schemeClr val="tx1"/>
                          </a:solidFill>
                          <a:latin typeface="+mn-lt"/>
                          <a:ea typeface="Cambria"/>
                          <a:cs typeface="Century Gothic"/>
                        </a:rPr>
                        <a:t>2</a:t>
                      </a:r>
                      <a:r>
                        <a:rPr lang="en-US" sz="1200" b="0" dirty="0" smtClean="0">
                          <a:solidFill>
                            <a:schemeClr val="tx1"/>
                          </a:solidFill>
                          <a:latin typeface="+mn-lt"/>
                          <a:ea typeface="Cambria"/>
                          <a:cs typeface="Century Gothic"/>
                        </a:rPr>
                        <a:t>= 0.33</a:t>
                      </a: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noFill/>
                  </a:tcPr>
                </a:tc>
                <a:tc hMerge="1">
                  <a:txBody>
                    <a:bodyPr/>
                    <a:lstStyle/>
                    <a:p>
                      <a:endParaRPr lang="en-US"/>
                    </a:p>
                  </a:txBody>
                  <a:tcPr/>
                </a:tc>
              </a:tr>
              <a:tr h="365759">
                <a:tc>
                  <a:txBody>
                    <a:bodyPr/>
                    <a:lstStyle/>
                    <a:p>
                      <a:r>
                        <a:rPr lang="en-US" sz="1200" b="0" dirty="0" smtClean="0"/>
                        <a:t>Rape</a:t>
                      </a:r>
                      <a:r>
                        <a:rPr lang="en-US" sz="1200" b="0" baseline="0" dirty="0" smtClean="0"/>
                        <a:t> 0-20 years ago</a:t>
                      </a:r>
                    </a:p>
                    <a:p>
                      <a:r>
                        <a:rPr lang="en-US" sz="1200" b="0" baseline="0" dirty="0" smtClean="0"/>
                        <a:t>(Std. Error)</a:t>
                      </a:r>
                      <a:endParaRPr lang="en-US" sz="1200" b="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-$6,986</a:t>
                      </a:r>
                    </a:p>
                    <a:p>
                      <a:pPr marL="0" marR="0" indent="0" algn="r" defTabSz="229495" rtl="0" eaLnBrk="1" fontAlgn="auto" latinLnBrk="0" hangingPunct="1">
                        <a:lnSpc>
                          <a:spcPct val="100000"/>
                        </a:lnSpc>
                        <a:spcBef>
                          <a:spcPts val="0"/>
                        </a:spcBef>
                        <a:spcAft>
                          <a:spcPts val="0"/>
                        </a:spcAft>
                        <a:buClrTx/>
                        <a:buSzTx/>
                        <a:buFontTx/>
                        <a:buNone/>
                        <a:tabLst/>
                        <a:defRPr/>
                      </a:pPr>
                      <a:r>
                        <a:rPr lang="en-US" sz="1200" dirty="0" smtClean="0"/>
                        <a:t>(3,240)</a:t>
                      </a:r>
                    </a:p>
                  </a:txBody>
                  <a:tcPr marL="36165" marR="36165" marT="0" marB="0">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-$1,226</a:t>
                      </a:r>
                    </a:p>
                    <a:p>
                      <a:pPr algn="r"/>
                      <a:r>
                        <a:rPr lang="en-US" sz="1200" dirty="0" smtClean="0"/>
                        <a:t>(2,175)</a:t>
                      </a:r>
                      <a:endParaRPr lang="en-US" sz="1200" dirty="0"/>
                    </a:p>
                  </a:txBody>
                  <a:tcPr marL="36165" marR="36165" marT="0" marB="0">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r>
              <a:tr h="304799">
                <a:tc>
                  <a:txBody>
                    <a:bodyPr/>
                    <a:lstStyle/>
                    <a:p>
                      <a:r>
                        <a:rPr lang="en-US" sz="1200" dirty="0" smtClean="0"/>
                        <a:t>Rape 21+ years ago</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-$672</a:t>
                      </a:r>
                      <a:endParaRPr lang="en-US" sz="1200" dirty="0"/>
                    </a:p>
                  </a:txBody>
                  <a:tcPr marL="36165" marR="36165" marT="0" marB="0" anchor="b">
                    <a:lnL w="12700" cap="flat" cmpd="sng" algn="ctr">
                      <a:solidFill>
                        <a:srgbClr val="ABB9DE"/>
                      </a:solidFill>
                      <a:prstDash val="solid"/>
                      <a:round/>
                      <a:headEnd type="none" w="med" len="med"/>
                      <a:tailEnd type="none" w="med" len="med"/>
                    </a:lnL>
                    <a:noFill/>
                  </a:tcPr>
                </a:tc>
                <a:tc>
                  <a:txBody>
                    <a:bodyPr/>
                    <a:lstStyle/>
                    <a:p>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-$1,226</a:t>
                      </a:r>
                      <a:endParaRPr lang="en-US" sz="1200" dirty="0"/>
                    </a:p>
                  </a:txBody>
                  <a:tcPr marL="36165" marR="36165" marT="0" marB="0">
                    <a:lnL w="12700" cap="flat" cmpd="sng" algn="ctr">
                      <a:solidFill>
                        <a:srgbClr val="ABB9DE"/>
                      </a:solidFill>
                      <a:prstDash val="solid"/>
                      <a:round/>
                      <a:headEnd type="none" w="med" len="med"/>
                      <a:tailEnd type="none" w="med" len="med"/>
                    </a:lnL>
                    <a:noFill/>
                  </a:tcPr>
                </a:tc>
                <a:tc>
                  <a:txBody>
                    <a:bodyPr/>
                    <a:lstStyle/>
                    <a:p>
                      <a:endParaRPr lang="en-US" sz="1200" dirty="0"/>
                    </a:p>
                  </a:txBody>
                  <a:tcPr marL="36165" marR="36165" marT="0" marB="0">
                    <a:lnR w="12700" cap="flat" cmpd="sng" algn="ctr">
                      <a:solidFill>
                        <a:srgbClr val="ABB9DE"/>
                      </a:solidFill>
                      <a:prstDash val="solid"/>
                      <a:round/>
                      <a:headEnd type="none" w="med" len="med"/>
                      <a:tailEnd type="none" w="med" len="med"/>
                    </a:lnR>
                    <a:noFill/>
                  </a:tcPr>
                </a:tc>
              </a:tr>
              <a:tr h="281117">
                <a:tc>
                  <a:txBody>
                    <a:bodyPr/>
                    <a:lstStyle/>
                    <a:p>
                      <a:r>
                        <a:rPr lang="en-US" sz="1200" dirty="0" smtClean="0"/>
                        <a:t>PTSD (lifetime)</a:t>
                      </a:r>
                      <a:endParaRPr lang="en-US" sz="120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-$4,841</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$739</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281117">
                <a:tc>
                  <a:txBody>
                    <a:bodyPr/>
                    <a:lstStyle/>
                    <a:p>
                      <a:r>
                        <a:rPr lang="en-US" sz="1200" dirty="0" smtClean="0"/>
                        <a:t>Depression</a:t>
                      </a:r>
                      <a:endParaRPr lang="en-US" sz="120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$2,361</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$1,515</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281117">
                <a:tc>
                  <a:txBody>
                    <a:bodyPr/>
                    <a:lstStyle/>
                    <a:p>
                      <a:r>
                        <a:rPr lang="en-US" sz="1200" dirty="0" smtClean="0"/>
                        <a:t>Substance abuse</a:t>
                      </a:r>
                      <a:endParaRPr lang="en-US" sz="120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-$3,758</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-$2,072</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281117">
                <a:tc>
                  <a:txBody>
                    <a:bodyPr/>
                    <a:lstStyle/>
                    <a:p>
                      <a:r>
                        <a:rPr lang="en-US" sz="1200" dirty="0" smtClean="0"/>
                        <a:t>Child welfare use</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-$8,627</a:t>
                      </a:r>
                      <a:endParaRPr lang="en-US" sz="1200" dirty="0"/>
                    </a:p>
                  </a:txBody>
                  <a:tcPr marL="48220" marR="48220" marT="21431" marB="21431">
                    <a:lnL w="12700" cap="flat" cmpd="sng" algn="ctr">
                      <a:solidFill>
                        <a:srgbClr val="ABB9DE"/>
                      </a:solidFill>
                      <a:prstDash val="solid"/>
                      <a:round/>
                      <a:headEnd type="none" w="med" len="med"/>
                      <a:tailEnd type="none" w="med" len="med"/>
                    </a:lnL>
                    <a:lnB w="12700" cap="flat" cmpd="sng" algn="ctr">
                      <a:solidFill>
                        <a:srgbClr val="ABB9DE"/>
                      </a:solidFill>
                      <a:prstDash val="solid"/>
                      <a:round/>
                      <a:headEnd type="none" w="med" len="med"/>
                      <a:tailEnd type="none" w="med" len="med"/>
                    </a:lnB>
                    <a:no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lnB w="12700" cap="flat" cmpd="sng" algn="ctr">
                      <a:solidFill>
                        <a:srgbClr val="ABB9DE"/>
                      </a:solidFill>
                      <a:prstDash val="solid"/>
                      <a:round/>
                      <a:headEnd type="none" w="med" len="med"/>
                      <a:tailEnd type="none" w="med" len="med"/>
                    </a:lnB>
                    <a:noFill/>
                  </a:tcPr>
                </a:tc>
                <a:tc>
                  <a:txBody>
                    <a:bodyPr/>
                    <a:lstStyle/>
                    <a:p>
                      <a:pPr algn="r"/>
                      <a:r>
                        <a:rPr lang="en-US" sz="1200" dirty="0" smtClean="0"/>
                        <a:t>-$1,665</a:t>
                      </a: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bl>
          </a:graphicData>
        </a:graphic>
      </p:graphicFrame>
      <p:sp>
        <p:nvSpPr>
          <p:cNvPr id="9" name="TextBox 8"/>
          <p:cNvSpPr txBox="1"/>
          <p:nvPr/>
        </p:nvSpPr>
        <p:spPr>
          <a:xfrm>
            <a:off x="5715000" y="2286001"/>
            <a:ext cx="838200" cy="508029"/>
          </a:xfrm>
          <a:prstGeom prst="rect">
            <a:avLst/>
          </a:prstGeom>
          <a:noFill/>
        </p:spPr>
        <p:txBody>
          <a:bodyPr wrap="square" lIns="45915" tIns="22958" rIns="45915" bIns="22958" rtlCol="0">
            <a:spAutoFit/>
          </a:bodyPr>
          <a:lstStyle/>
          <a:p>
            <a:pPr algn="l"/>
            <a:r>
              <a:rPr lang="en-US" sz="1000" dirty="0">
                <a:latin typeface="Century Gothic"/>
                <a:cs typeface="Century Gothic"/>
              </a:rPr>
              <a:t>  *   p &lt; .05	**  p &lt; .01</a:t>
            </a:r>
            <a:endParaRPr lang="en-US" sz="1000" dirty="0"/>
          </a:p>
        </p:txBody>
      </p:sp>
      <p:sp>
        <p:nvSpPr>
          <p:cNvPr id="7" name="Rectangle 6"/>
          <p:cNvSpPr/>
          <p:nvPr/>
        </p:nvSpPr>
        <p:spPr bwMode="auto">
          <a:xfrm>
            <a:off x="1066800" y="1828800"/>
            <a:ext cx="3602736" cy="381000"/>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2" name="TextBox 11"/>
          <p:cNvSpPr txBox="1"/>
          <p:nvPr/>
        </p:nvSpPr>
        <p:spPr>
          <a:xfrm>
            <a:off x="1066800" y="3833336"/>
            <a:ext cx="5105400" cy="523210"/>
          </a:xfrm>
          <a:prstGeom prst="rect">
            <a:avLst/>
          </a:prstGeom>
          <a:noFill/>
        </p:spPr>
        <p:txBody>
          <a:bodyPr wrap="square" lIns="91429" tIns="45715" rIns="91429" bIns="45715" rtlCol="0">
            <a:spAutoFit/>
          </a:bodyPr>
          <a:lstStyle/>
          <a:p>
            <a:pPr marL="1028577" indent="-1028577" algn="l"/>
            <a:r>
              <a:rPr lang="en-US" sz="1400" u="sng" dirty="0">
                <a:latin typeface="Century Gothic"/>
                <a:cs typeface="Century Gothic"/>
              </a:rPr>
              <a:t>Covariates</a:t>
            </a:r>
            <a:r>
              <a:rPr lang="en-US" sz="1400" dirty="0">
                <a:latin typeface="Century Gothic"/>
                <a:cs typeface="Century Gothic"/>
              </a:rPr>
              <a:t>: Age, Age</a:t>
            </a:r>
            <a:r>
              <a:rPr lang="en-US" sz="1400" baseline="30000" dirty="0">
                <a:latin typeface="Century Gothic"/>
                <a:cs typeface="Century Gothic"/>
              </a:rPr>
              <a:t>2</a:t>
            </a:r>
            <a:r>
              <a:rPr lang="en-US" sz="1400" dirty="0">
                <a:latin typeface="Century Gothic"/>
                <a:cs typeface="Century Gothic"/>
              </a:rPr>
              <a:t>, Relationship status, Employment, Education, U.S.-born, IPV</a:t>
            </a:r>
          </a:p>
        </p:txBody>
      </p:sp>
      <p:sp>
        <p:nvSpPr>
          <p:cNvPr id="10" name="Rectangle 9"/>
          <p:cNvSpPr/>
          <p:nvPr/>
        </p:nvSpPr>
        <p:spPr bwMode="auto">
          <a:xfrm>
            <a:off x="1066800" y="3364004"/>
            <a:ext cx="3602736" cy="256032"/>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1" name="TextBox 10"/>
          <p:cNvSpPr txBox="1"/>
          <p:nvPr/>
        </p:nvSpPr>
        <p:spPr>
          <a:xfrm>
            <a:off x="5105400" y="1295401"/>
            <a:ext cx="1447800" cy="830987"/>
          </a:xfrm>
          <a:prstGeom prst="rect">
            <a:avLst/>
          </a:prstGeom>
          <a:noFill/>
        </p:spPr>
        <p:txBody>
          <a:bodyPr wrap="square" lIns="91429" tIns="45715" rIns="91429" bIns="45715" rtlCol="0">
            <a:spAutoFit/>
          </a:bodyPr>
          <a:lstStyle/>
          <a:p>
            <a:pPr algn="r"/>
            <a:r>
              <a:rPr lang="en-US" sz="1200" dirty="0">
                <a:latin typeface="Century Gothic"/>
                <a:cs typeface="Century Gothic"/>
              </a:rPr>
              <a:t>White subsample</a:t>
            </a:r>
          </a:p>
          <a:p>
            <a:pPr algn="r"/>
            <a:r>
              <a:rPr lang="en-US" sz="1200" dirty="0">
                <a:latin typeface="Century Gothic"/>
                <a:cs typeface="Century Gothic"/>
              </a:rPr>
              <a:t>N= 2,160</a:t>
            </a:r>
          </a:p>
          <a:p>
            <a:pPr algn="r"/>
            <a:r>
              <a:rPr lang="en-US" sz="1200" dirty="0">
                <a:latin typeface="Century Gothic"/>
                <a:cs typeface="Century Gothic"/>
              </a:rPr>
              <a:t>Black subsample</a:t>
            </a:r>
          </a:p>
          <a:p>
            <a:pPr algn="r"/>
            <a:r>
              <a:rPr lang="en-US" sz="1200" dirty="0">
                <a:latin typeface="Century Gothic"/>
                <a:cs typeface="Century Gothic"/>
              </a:rPr>
              <a:t>N= 2,955</a:t>
            </a:r>
          </a:p>
        </p:txBody>
      </p:sp>
    </p:spTree>
    <p:extLst>
      <p:ext uri="{BB962C8B-B14F-4D97-AF65-F5344CB8AC3E}">
        <p14:creationId xmlns:p14="http://schemas.microsoft.com/office/powerpoint/2010/main" val="84985923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P spid="12" grpId="0"/>
      <p:bldP spid="10" grpId="0" animBg="1"/>
      <p:bldP spid="10" grpId="1" animBg="1"/>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52400"/>
            <a:ext cx="6268641" cy="609600"/>
          </a:xfrm>
        </p:spPr>
        <p:txBody>
          <a:bodyPr/>
          <a:lstStyle/>
          <a:p>
            <a:pPr marL="23914" lvl="3" algn="ctr"/>
            <a:r>
              <a:rPr lang="en-US" sz="2000" cap="small" dirty="0">
                <a:latin typeface="Century Gothic"/>
                <a:cs typeface="Century Gothic"/>
              </a:rPr>
              <a:t>Rape </a:t>
            </a:r>
            <a:r>
              <a:rPr lang="en-US" sz="2000" cap="small" dirty="0">
                <a:latin typeface="Century Gothic"/>
                <a:cs typeface="Century Gothic"/>
                <a:sym typeface="Wingdings"/>
              </a:rPr>
              <a:t>Is Associated with </a:t>
            </a:r>
            <a:r>
              <a:rPr lang="en-US" sz="2000" cap="small" dirty="0" smtClean="0">
                <a:latin typeface="Century Gothic"/>
                <a:cs typeface="Century Gothic"/>
                <a:sym typeface="Wingdings"/>
              </a:rPr>
              <a:t>Higher Welfare </a:t>
            </a:r>
            <a:r>
              <a:rPr lang="en-US" sz="2000" cap="small" dirty="0">
                <a:latin typeface="Century Gothic"/>
                <a:cs typeface="Century Gothic"/>
                <a:sym typeface="Wingdings"/>
              </a:rPr>
              <a:t>Receipt among women overall</a:t>
            </a:r>
            <a:endParaRPr lang="en-US" sz="2000" cap="small" dirty="0">
              <a:latin typeface="Century Gothic"/>
              <a:cs typeface="Century Gothic"/>
            </a:endParaRPr>
          </a:p>
        </p:txBody>
      </p:sp>
      <p:sp>
        <p:nvSpPr>
          <p:cNvPr id="4" name="Slide Number Placeholder 3"/>
          <p:cNvSpPr>
            <a:spLocks noGrp="1"/>
          </p:cNvSpPr>
          <p:nvPr>
            <p:ph type="sldNum" sz="quarter" idx="10"/>
          </p:nvPr>
        </p:nvSpPr>
        <p:spPr>
          <a:xfrm>
            <a:off x="6523137" y="4250532"/>
            <a:ext cx="180826" cy="172641"/>
          </a:xfrm>
        </p:spPr>
        <p:txBody>
          <a:bodyPr/>
          <a:lstStyle/>
          <a:p>
            <a:fld id="{5C4CF090-4499-DD46-8DF9-4916CBD01D6C}" type="slidenum">
              <a:rPr lang="en-US" smtClean="0"/>
              <a:pPr/>
              <a:t>32</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36218705"/>
              </p:ext>
            </p:extLst>
          </p:nvPr>
        </p:nvGraphicFramePr>
        <p:xfrm>
          <a:off x="2209800" y="914400"/>
          <a:ext cx="2565900" cy="2606628"/>
        </p:xfrm>
        <a:graphic>
          <a:graphicData uri="http://schemas.openxmlformats.org/drawingml/2006/table">
            <a:tbl>
              <a:tblPr firstRow="1" bandRow="1">
                <a:tableStyleId>{FABFCF23-3B69-468F-B69F-88F6DE6A72F2}</a:tableStyleId>
              </a:tblPr>
              <a:tblGrid>
                <a:gridCol w="1600200"/>
                <a:gridCol w="609600"/>
                <a:gridCol w="356100"/>
              </a:tblGrid>
              <a:tr h="548640">
                <a:tc>
                  <a:txBody>
                    <a:bodyPr/>
                    <a:lstStyle/>
                    <a:p>
                      <a:pPr marL="0" marR="0">
                        <a:spcBef>
                          <a:spcPts val="0"/>
                        </a:spcBef>
                        <a:spcAft>
                          <a:spcPts val="0"/>
                        </a:spcAft>
                      </a:pPr>
                      <a:r>
                        <a:rPr lang="en-US" sz="1200" dirty="0" smtClean="0">
                          <a:solidFill>
                            <a:srgbClr val="000000"/>
                          </a:solidFill>
                          <a:latin typeface="Century Gothic"/>
                          <a:ea typeface="Cambria"/>
                          <a:cs typeface="Century Gothic"/>
                        </a:rPr>
                        <a:t>Dependent variable: Adult Welfare</a:t>
                      </a:r>
                      <a:r>
                        <a:rPr lang="en-US" sz="1200" baseline="0" dirty="0" smtClean="0">
                          <a:solidFill>
                            <a:srgbClr val="000000"/>
                          </a:solidFill>
                          <a:latin typeface="Century Gothic"/>
                          <a:ea typeface="Cambria"/>
                          <a:cs typeface="Century Gothic"/>
                        </a:rPr>
                        <a:t> Use</a:t>
                      </a:r>
                      <a:endParaRPr lang="en-US" sz="1200" dirty="0">
                        <a:solidFill>
                          <a:srgbClr val="000000"/>
                        </a:solidFill>
                        <a:latin typeface="Century Gothic"/>
                        <a:ea typeface="Cambria"/>
                        <a:cs typeface="Century Gothic"/>
                      </a:endParaRPr>
                    </a:p>
                  </a:txBody>
                  <a:tcPr marL="36165" marR="36165" marT="0" marB="0" anchor="ctr">
                    <a:lnR w="12700" cap="flat" cmpd="sng" algn="ctr">
                      <a:solidFill>
                        <a:srgbClr val="ABB9DE"/>
                      </a:solidFill>
                      <a:prstDash val="solid"/>
                      <a:round/>
                      <a:headEnd type="none" w="med" len="med"/>
                      <a:tailEnd type="none" w="med" len="med"/>
                    </a:lnR>
                    <a:noFill/>
                  </a:tcPr>
                </a:tc>
                <a:tc gridSpan="2">
                  <a:txBody>
                    <a:bodyPr/>
                    <a:lstStyle/>
                    <a:p>
                      <a:pPr marL="0" marR="0" algn="ctr">
                        <a:spcBef>
                          <a:spcPts val="0"/>
                        </a:spcBef>
                        <a:spcAft>
                          <a:spcPts val="0"/>
                        </a:spcAft>
                        <a:tabLst>
                          <a:tab pos="340360" algn="dec"/>
                          <a:tab pos="388620" algn="dec"/>
                        </a:tabLst>
                      </a:pPr>
                      <a:r>
                        <a:rPr lang="en-US" sz="1200" dirty="0" smtClean="0">
                          <a:solidFill>
                            <a:schemeClr val="tx1"/>
                          </a:solidFill>
                        </a:rPr>
                        <a:t>Odds</a:t>
                      </a:r>
                      <a:r>
                        <a:rPr lang="en-US" sz="1200" baseline="0" dirty="0" smtClean="0">
                          <a:solidFill>
                            <a:schemeClr val="tx1"/>
                          </a:solidFill>
                        </a:rPr>
                        <a:t> Ratios</a:t>
                      </a:r>
                      <a:endParaRPr lang="en-US" sz="1200" dirty="0" smtClean="0">
                        <a:solidFill>
                          <a:schemeClr val="tx1"/>
                        </a:solidFill>
                      </a:endParaRPr>
                    </a:p>
                    <a:p>
                      <a:pPr marL="0" marR="0" algn="ctr">
                        <a:spcBef>
                          <a:spcPts val="0"/>
                        </a:spcBef>
                        <a:spcAft>
                          <a:spcPts val="0"/>
                        </a:spcAft>
                        <a:tabLst>
                          <a:tab pos="340360" algn="dec"/>
                          <a:tab pos="388620" algn="dec"/>
                        </a:tabLst>
                      </a:pPr>
                      <a:r>
                        <a:rPr lang="en-US" sz="1200" dirty="0" smtClean="0">
                          <a:solidFill>
                            <a:schemeClr val="tx1"/>
                          </a:solidFill>
                          <a:latin typeface="Century Gothic"/>
                          <a:ea typeface="Cambria"/>
                          <a:cs typeface="Century Gothic"/>
                        </a:rPr>
                        <a:t>F= 50.70**</a:t>
                      </a: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noFill/>
                  </a:tcPr>
                </a:tc>
                <a:tc hMerge="1">
                  <a:txBody>
                    <a:bodyPr/>
                    <a:lstStyle/>
                    <a:p>
                      <a:endParaRPr lang="en-US" dirty="0"/>
                    </a:p>
                  </a:txBody>
                  <a:tcPr/>
                </a:tc>
              </a:tr>
              <a:tr h="213360">
                <a:tc>
                  <a:txBody>
                    <a:bodyPr/>
                    <a:lstStyle/>
                    <a:p>
                      <a:r>
                        <a:rPr lang="en-US" sz="1200" b="0" dirty="0" smtClean="0"/>
                        <a:t>Rape (ever raped)</a:t>
                      </a:r>
                    </a:p>
                    <a:p>
                      <a:r>
                        <a:rPr lang="en-US" sz="1200" b="0" dirty="0" smtClean="0"/>
                        <a:t>(Std. Error)</a:t>
                      </a:r>
                      <a:endParaRPr lang="en-US" sz="1200" b="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2.01</a:t>
                      </a:r>
                    </a:p>
                    <a:p>
                      <a:pPr algn="r"/>
                      <a:r>
                        <a:rPr lang="en-US" sz="1200" dirty="0" smtClean="0"/>
                        <a:t>(0.23)</a:t>
                      </a:r>
                      <a:endParaRPr lang="en-US" sz="1200" dirty="0"/>
                    </a:p>
                  </a:txBody>
                  <a:tcPr marL="36165" marR="36165" marT="0" marB="0">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r>
              <a:tr h="201306">
                <a:tc>
                  <a:txBody>
                    <a:bodyPr/>
                    <a:lstStyle/>
                    <a:p>
                      <a:r>
                        <a:rPr lang="en-US" sz="1200" dirty="0" smtClean="0"/>
                        <a:t>Asian</a:t>
                      </a:r>
                      <a:endParaRPr lang="en-US" sz="120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1.32</a:t>
                      </a:r>
                      <a:endParaRPr lang="en-US" sz="1200" dirty="0"/>
                    </a:p>
                  </a:txBody>
                  <a:tcPr marL="36165" marR="36165" marT="0" marB="0" anchor="b">
                    <a:lnL w="12700" cap="flat" cmpd="sng" algn="ctr">
                      <a:solidFill>
                        <a:srgbClr val="ABB9DE"/>
                      </a:solidFill>
                      <a:prstDash val="solid"/>
                      <a:round/>
                      <a:headEnd type="none" w="med" len="med"/>
                      <a:tailEnd type="none" w="med" len="med"/>
                    </a:lnL>
                    <a:noFill/>
                  </a:tcPr>
                </a:tc>
                <a:tc>
                  <a:txBody>
                    <a:bodyPr/>
                    <a:lstStyle/>
                    <a:p>
                      <a:endParaRPr lang="en-US" sz="1200" dirty="0"/>
                    </a:p>
                  </a:txBody>
                  <a:tcPr marL="36165" marR="36165" marT="0" marB="0">
                    <a:lnR w="12700" cap="flat" cmpd="sng" algn="ctr">
                      <a:solidFill>
                        <a:srgbClr val="ABB9DE"/>
                      </a:solidFill>
                      <a:prstDash val="solid"/>
                      <a:round/>
                      <a:headEnd type="none" w="med" len="med"/>
                      <a:tailEnd type="none" w="med" len="med"/>
                    </a:lnR>
                    <a:noFill/>
                  </a:tcPr>
                </a:tc>
              </a:tr>
              <a:tr h="248487">
                <a:tc>
                  <a:txBody>
                    <a:bodyPr/>
                    <a:lstStyle/>
                    <a:p>
                      <a:r>
                        <a:rPr lang="en-US" sz="1200" b="0" dirty="0" smtClean="0"/>
                        <a:t>Black</a:t>
                      </a:r>
                      <a:endParaRPr lang="en-US" sz="1200" b="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2.79</a:t>
                      </a: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noFill/>
                  </a:tcPr>
                </a:tc>
              </a:tr>
              <a:tr h="248487">
                <a:tc>
                  <a:txBody>
                    <a:bodyPr/>
                    <a:lstStyle/>
                    <a:p>
                      <a:r>
                        <a:rPr lang="en-US" sz="1200" b="0" dirty="0" smtClean="0"/>
                        <a:t>Latina</a:t>
                      </a:r>
                      <a:endParaRPr lang="en-US" sz="1200" b="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1.87</a:t>
                      </a:r>
                      <a:endParaRPr lang="en-US" sz="1200" dirty="0"/>
                    </a:p>
                  </a:txBody>
                  <a:tcPr marL="36165" marR="36165" marT="0" marB="0">
                    <a:lnL w="12700" cap="flat" cmpd="sng" algn="ctr">
                      <a:solidFill>
                        <a:srgbClr val="ABB9DE"/>
                      </a:solidFill>
                      <a:prstDash val="solid"/>
                      <a:round/>
                      <a:headEnd type="none" w="med" len="med"/>
                      <a:tailEnd type="none" w="med" len="med"/>
                    </a:lnL>
                    <a:no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r h="248487">
                <a:tc>
                  <a:txBody>
                    <a:bodyPr/>
                    <a:lstStyle/>
                    <a:p>
                      <a:r>
                        <a:rPr lang="en-US" sz="1200" b="0" dirty="0" smtClean="0"/>
                        <a:t>Other race</a:t>
                      </a:r>
                      <a:endParaRPr lang="en-US" sz="1200" b="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1.88</a:t>
                      </a: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r h="248487">
                <a:tc>
                  <a:txBody>
                    <a:bodyPr/>
                    <a:lstStyle/>
                    <a:p>
                      <a:r>
                        <a:rPr lang="en-US" sz="1200" b="0" dirty="0" smtClean="0"/>
                        <a:t>PTSD (lifetime)</a:t>
                      </a:r>
                      <a:endParaRPr lang="en-US" sz="1200" b="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1.44</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248487">
                <a:tc>
                  <a:txBody>
                    <a:bodyPr/>
                    <a:lstStyle/>
                    <a:p>
                      <a:r>
                        <a:rPr lang="en-US" sz="1200" b="0" dirty="0" smtClean="0"/>
                        <a:t>Depression</a:t>
                      </a:r>
                      <a:endParaRPr lang="en-US" sz="1200" b="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1.39</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248487">
                <a:tc>
                  <a:txBody>
                    <a:bodyPr/>
                    <a:lstStyle/>
                    <a:p>
                      <a:r>
                        <a:rPr lang="en-US" sz="1200" dirty="0" smtClean="0"/>
                        <a:t>Substance abuse</a:t>
                      </a:r>
                      <a:endParaRPr lang="en-US" sz="120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1.08</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bl>
          </a:graphicData>
        </a:graphic>
      </p:graphicFrame>
      <p:sp>
        <p:nvSpPr>
          <p:cNvPr id="7" name="Rectangle 6"/>
          <p:cNvSpPr/>
          <p:nvPr/>
        </p:nvSpPr>
        <p:spPr bwMode="auto">
          <a:xfrm>
            <a:off x="2227095" y="1467491"/>
            <a:ext cx="2553672" cy="374904"/>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0" name="TextBox 9"/>
          <p:cNvSpPr txBox="1"/>
          <p:nvPr/>
        </p:nvSpPr>
        <p:spPr>
          <a:xfrm>
            <a:off x="1066800" y="3733800"/>
            <a:ext cx="4724400" cy="523210"/>
          </a:xfrm>
          <a:prstGeom prst="rect">
            <a:avLst/>
          </a:prstGeom>
          <a:noFill/>
        </p:spPr>
        <p:txBody>
          <a:bodyPr wrap="square" lIns="91429" tIns="45715" rIns="91429" bIns="45715" rtlCol="0">
            <a:spAutoFit/>
          </a:bodyPr>
          <a:lstStyle/>
          <a:p>
            <a:pPr marL="1028577" indent="-1028577" algn="l"/>
            <a:r>
              <a:rPr lang="en-US" sz="1400" u="sng" dirty="0">
                <a:latin typeface="Century Gothic"/>
                <a:cs typeface="Century Gothic"/>
              </a:rPr>
              <a:t>Covariates</a:t>
            </a:r>
            <a:r>
              <a:rPr lang="en-US" sz="1400" dirty="0">
                <a:latin typeface="Century Gothic"/>
                <a:cs typeface="Century Gothic"/>
              </a:rPr>
              <a:t>: Age, Age</a:t>
            </a:r>
            <a:r>
              <a:rPr lang="en-US" sz="1400" baseline="30000" dirty="0">
                <a:latin typeface="Century Gothic"/>
                <a:cs typeface="Century Gothic"/>
              </a:rPr>
              <a:t>2</a:t>
            </a:r>
            <a:r>
              <a:rPr lang="en-US" sz="1400" dirty="0">
                <a:latin typeface="Century Gothic"/>
                <a:cs typeface="Century Gothic"/>
              </a:rPr>
              <a:t>, Relationship status, Employment, Education, U.S.-born, IPV</a:t>
            </a:r>
          </a:p>
        </p:txBody>
      </p:sp>
      <p:sp>
        <p:nvSpPr>
          <p:cNvPr id="13" name="TextBox 12"/>
          <p:cNvSpPr txBox="1"/>
          <p:nvPr/>
        </p:nvSpPr>
        <p:spPr>
          <a:xfrm>
            <a:off x="5486400" y="1981201"/>
            <a:ext cx="914400" cy="508029"/>
          </a:xfrm>
          <a:prstGeom prst="rect">
            <a:avLst/>
          </a:prstGeom>
          <a:noFill/>
        </p:spPr>
        <p:txBody>
          <a:bodyPr wrap="square" lIns="45915" tIns="22958" rIns="45915" bIns="22958" rtlCol="0">
            <a:spAutoFit/>
          </a:bodyPr>
          <a:lstStyle/>
          <a:p>
            <a:pPr algn="l"/>
            <a:r>
              <a:rPr lang="en-US" sz="1000" dirty="0">
                <a:latin typeface="Century Gothic"/>
                <a:cs typeface="Century Gothic"/>
              </a:rPr>
              <a:t> *   p &lt; .05	**   p &lt; .01</a:t>
            </a:r>
            <a:endParaRPr lang="en-US" sz="1000" dirty="0"/>
          </a:p>
        </p:txBody>
      </p:sp>
      <p:sp>
        <p:nvSpPr>
          <p:cNvPr id="9" name="TextBox 8"/>
          <p:cNvSpPr txBox="1"/>
          <p:nvPr/>
        </p:nvSpPr>
        <p:spPr>
          <a:xfrm>
            <a:off x="4876800" y="914401"/>
            <a:ext cx="1447800" cy="461655"/>
          </a:xfrm>
          <a:prstGeom prst="rect">
            <a:avLst/>
          </a:prstGeom>
          <a:noFill/>
        </p:spPr>
        <p:txBody>
          <a:bodyPr wrap="square" lIns="91429" tIns="45715" rIns="91429" bIns="45715" rtlCol="0">
            <a:spAutoFit/>
          </a:bodyPr>
          <a:lstStyle/>
          <a:p>
            <a:pPr algn="r"/>
            <a:r>
              <a:rPr lang="en-US" sz="1200" dirty="0">
                <a:latin typeface="Century Gothic"/>
                <a:cs typeface="Century Gothic"/>
              </a:rPr>
              <a:t>Female sample</a:t>
            </a:r>
          </a:p>
          <a:p>
            <a:pPr algn="r"/>
            <a:r>
              <a:rPr lang="en-US" sz="1200" dirty="0">
                <a:latin typeface="Century Gothic"/>
                <a:cs typeface="Century Gothic"/>
              </a:rPr>
              <a:t>N= 7,490</a:t>
            </a:r>
          </a:p>
        </p:txBody>
      </p:sp>
    </p:spTree>
    <p:extLst>
      <p:ext uri="{BB962C8B-B14F-4D97-AF65-F5344CB8AC3E}">
        <p14:creationId xmlns:p14="http://schemas.microsoft.com/office/powerpoint/2010/main" val="18180429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3"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52400"/>
            <a:ext cx="6268641" cy="609600"/>
          </a:xfrm>
        </p:spPr>
        <p:txBody>
          <a:bodyPr/>
          <a:lstStyle/>
          <a:p>
            <a:pPr marL="23914" lvl="3" algn="ctr"/>
            <a:r>
              <a:rPr lang="en-US" sz="2000" cap="small" dirty="0">
                <a:latin typeface="Century Gothic"/>
                <a:cs typeface="Century Gothic"/>
              </a:rPr>
              <a:t>Rape </a:t>
            </a:r>
            <a:r>
              <a:rPr lang="en-US" sz="2000" cap="small" dirty="0" smtClean="0">
                <a:latin typeface="Century Gothic"/>
                <a:cs typeface="Century Gothic"/>
                <a:sym typeface="Wingdings"/>
              </a:rPr>
              <a:t>Is Associated with Greater Welfare Receipt </a:t>
            </a:r>
            <a:br>
              <a:rPr lang="en-US" sz="2000" cap="small" dirty="0" smtClean="0">
                <a:latin typeface="Century Gothic"/>
                <a:cs typeface="Century Gothic"/>
                <a:sym typeface="Wingdings"/>
              </a:rPr>
            </a:br>
            <a:r>
              <a:rPr lang="en-US" sz="2000" cap="small" dirty="0" smtClean="0">
                <a:latin typeface="Century Gothic"/>
                <a:cs typeface="Century Gothic"/>
                <a:sym typeface="Wingdings"/>
              </a:rPr>
              <a:t>for  </a:t>
            </a:r>
            <a:r>
              <a:rPr lang="en-US" sz="2000" cap="small" dirty="0">
                <a:latin typeface="Century Gothic"/>
                <a:cs typeface="Century Gothic"/>
                <a:sym typeface="Wingdings"/>
              </a:rPr>
              <a:t>White &amp; Black Women</a:t>
            </a:r>
            <a:endParaRPr lang="en-US" sz="2000" cap="small" dirty="0">
              <a:latin typeface="Century Gothic"/>
              <a:cs typeface="Century Gothic"/>
            </a:endParaRPr>
          </a:p>
        </p:txBody>
      </p:sp>
      <p:sp>
        <p:nvSpPr>
          <p:cNvPr id="4" name="Slide Number Placeholder 3"/>
          <p:cNvSpPr>
            <a:spLocks noGrp="1"/>
          </p:cNvSpPr>
          <p:nvPr>
            <p:ph type="sldNum" sz="quarter" idx="10"/>
          </p:nvPr>
        </p:nvSpPr>
        <p:spPr>
          <a:xfrm>
            <a:off x="6523137" y="4250532"/>
            <a:ext cx="180826" cy="172641"/>
          </a:xfrm>
        </p:spPr>
        <p:txBody>
          <a:bodyPr/>
          <a:lstStyle/>
          <a:p>
            <a:fld id="{5C4CF090-4499-DD46-8DF9-4916CBD01D6C}" type="slidenum">
              <a:rPr lang="en-US" smtClean="0"/>
              <a:pPr/>
              <a:t>33</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26952872"/>
              </p:ext>
            </p:extLst>
          </p:nvPr>
        </p:nvGraphicFramePr>
        <p:xfrm>
          <a:off x="1066800" y="990600"/>
          <a:ext cx="2706072" cy="2438400"/>
        </p:xfrm>
        <a:graphic>
          <a:graphicData uri="http://schemas.openxmlformats.org/drawingml/2006/table">
            <a:tbl>
              <a:tblPr firstRow="1" bandRow="1">
                <a:tableStyleId>{FABFCF23-3B69-468F-B69F-88F6DE6A72F2}</a:tableStyleId>
              </a:tblPr>
              <a:tblGrid>
                <a:gridCol w="1791672"/>
                <a:gridCol w="629664"/>
                <a:gridCol w="284736"/>
              </a:tblGrid>
              <a:tr h="406400">
                <a:tc>
                  <a:txBody>
                    <a:bodyPr/>
                    <a:lstStyle/>
                    <a:p>
                      <a:pPr marL="0" marR="0">
                        <a:spcBef>
                          <a:spcPts val="0"/>
                        </a:spcBef>
                        <a:spcAft>
                          <a:spcPts val="0"/>
                        </a:spcAft>
                      </a:pPr>
                      <a:r>
                        <a:rPr lang="en-US" sz="1200" dirty="0" smtClean="0">
                          <a:solidFill>
                            <a:srgbClr val="000000"/>
                          </a:solidFill>
                          <a:latin typeface="Century Gothic"/>
                          <a:ea typeface="Cambria"/>
                          <a:cs typeface="Century Gothic"/>
                        </a:rPr>
                        <a:t>Dependent variable: Adult Welfare</a:t>
                      </a:r>
                      <a:r>
                        <a:rPr lang="en-US" sz="1200" baseline="0" dirty="0" smtClean="0">
                          <a:solidFill>
                            <a:srgbClr val="000000"/>
                          </a:solidFill>
                          <a:latin typeface="Century Gothic"/>
                          <a:ea typeface="Cambria"/>
                          <a:cs typeface="Century Gothic"/>
                        </a:rPr>
                        <a:t> Use</a:t>
                      </a:r>
                      <a:endParaRPr lang="en-US" sz="1200" dirty="0">
                        <a:solidFill>
                          <a:srgbClr val="000000"/>
                        </a:solidFill>
                        <a:latin typeface="Century Gothic"/>
                        <a:ea typeface="Cambria"/>
                        <a:cs typeface="Century Gothic"/>
                      </a:endParaRPr>
                    </a:p>
                  </a:txBody>
                  <a:tcPr marL="36165" marR="36165" marT="0" marB="0" anchor="ctr">
                    <a:lnR w="12700" cap="flat" cmpd="sng" algn="ctr">
                      <a:solidFill>
                        <a:srgbClr val="ABB9DE"/>
                      </a:solidFill>
                      <a:prstDash val="solid"/>
                      <a:round/>
                      <a:headEnd type="none" w="med" len="med"/>
                      <a:tailEnd type="none" w="med" len="med"/>
                    </a:lnR>
                    <a:noFill/>
                  </a:tcPr>
                </a:tc>
                <a:tc gridSpan="2">
                  <a:txBody>
                    <a:bodyPr/>
                    <a:lstStyle/>
                    <a:p>
                      <a:pPr marL="0" marR="0" algn="ctr">
                        <a:spcBef>
                          <a:spcPts val="0"/>
                        </a:spcBef>
                        <a:spcAft>
                          <a:spcPts val="0"/>
                        </a:spcAft>
                        <a:tabLst>
                          <a:tab pos="314960" algn="dec"/>
                        </a:tabLst>
                      </a:pPr>
                      <a:r>
                        <a:rPr lang="en-US" sz="1200" dirty="0" smtClean="0">
                          <a:solidFill>
                            <a:schemeClr val="tx1"/>
                          </a:solidFill>
                        </a:rPr>
                        <a:t>White</a:t>
                      </a:r>
                    </a:p>
                    <a:p>
                      <a:pPr marL="0" marR="0" algn="ctr">
                        <a:spcBef>
                          <a:spcPts val="0"/>
                        </a:spcBef>
                        <a:spcAft>
                          <a:spcPts val="0"/>
                        </a:spcAft>
                        <a:tabLst>
                          <a:tab pos="314960" algn="dec"/>
                        </a:tabLst>
                      </a:pPr>
                      <a:r>
                        <a:rPr lang="en-US" sz="1200" dirty="0" smtClean="0">
                          <a:solidFill>
                            <a:schemeClr val="tx1"/>
                          </a:solidFill>
                        </a:rPr>
                        <a:t>F=23.02**</a:t>
                      </a: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lnT w="12700" cap="flat" cmpd="sng" algn="ctr">
                      <a:solidFill>
                        <a:srgbClr val="ABB9DE"/>
                      </a:solidFill>
                      <a:prstDash val="solid"/>
                      <a:round/>
                      <a:headEnd type="none" w="med" len="med"/>
                      <a:tailEnd type="none" w="med" len="med"/>
                    </a:lnT>
                    <a:noFill/>
                  </a:tcPr>
                </a:tc>
                <a:tc hMerge="1">
                  <a:txBody>
                    <a:bodyPr/>
                    <a:lstStyle/>
                    <a:p>
                      <a:endParaRPr lang="en-US"/>
                    </a:p>
                  </a:txBody>
                  <a:tcPr/>
                </a:tc>
              </a:tr>
              <a:tr h="406400">
                <a:tc>
                  <a:txBody>
                    <a:bodyPr/>
                    <a:lstStyle/>
                    <a:p>
                      <a:r>
                        <a:rPr lang="en-US" sz="1200" b="0" dirty="0" smtClean="0"/>
                        <a:t>Rape (ever raped)</a:t>
                      </a:r>
                    </a:p>
                    <a:p>
                      <a:r>
                        <a:rPr lang="en-US" sz="1200" b="0" dirty="0" smtClean="0"/>
                        <a:t>(Std. Error)</a:t>
                      </a:r>
                      <a:endParaRPr lang="en-US" sz="1200" b="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2.41</a:t>
                      </a:r>
                    </a:p>
                    <a:p>
                      <a:pPr algn="r"/>
                      <a:r>
                        <a:rPr lang="en-US" sz="1200" dirty="0" smtClean="0"/>
                        <a:t>(0.37)</a:t>
                      </a:r>
                      <a:endParaRPr lang="en-US" sz="1200" dirty="0"/>
                    </a:p>
                  </a:txBody>
                  <a:tcPr marL="36165" marR="36165" marT="0" marB="0" anchor="b">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r>
              <a:tr h="406400">
                <a:tc>
                  <a:txBody>
                    <a:bodyPr/>
                    <a:lstStyle/>
                    <a:p>
                      <a:r>
                        <a:rPr lang="en-US" sz="1200" b="0" dirty="0" smtClean="0"/>
                        <a:t>PTSD (lifetime)</a:t>
                      </a:r>
                      <a:endParaRPr lang="en-US" sz="1200" b="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1.78</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406400">
                <a:tc>
                  <a:txBody>
                    <a:bodyPr/>
                    <a:lstStyle/>
                    <a:p>
                      <a:r>
                        <a:rPr lang="en-US" sz="1200" b="0" dirty="0" smtClean="0"/>
                        <a:t>Depression</a:t>
                      </a:r>
                      <a:endParaRPr lang="en-US" sz="1200" b="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1.40</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406400">
                <a:tc>
                  <a:txBody>
                    <a:bodyPr/>
                    <a:lstStyle/>
                    <a:p>
                      <a:r>
                        <a:rPr lang="en-US" sz="1200" b="0" dirty="0" smtClean="0"/>
                        <a:t>Substance abuse</a:t>
                      </a:r>
                      <a:endParaRPr lang="en-US" sz="1200" b="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1.15</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406400">
                <a:tc>
                  <a:txBody>
                    <a:bodyPr/>
                    <a:lstStyle/>
                    <a:p>
                      <a:r>
                        <a:rPr lang="en-US" sz="1200" b="0" dirty="0" smtClean="0"/>
                        <a:t>Childhood welfare use</a:t>
                      </a:r>
                      <a:endParaRPr lang="en-US" sz="1200" b="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2.01</a:t>
                      </a:r>
                      <a:endParaRPr lang="en-US" sz="1200" dirty="0"/>
                    </a:p>
                  </a:txBody>
                  <a:tcPr marL="48220" marR="48220" marT="21431" marB="21431">
                    <a:lnL w="12700" cap="flat" cmpd="sng" algn="ctr">
                      <a:solidFill>
                        <a:srgbClr val="ABB9DE"/>
                      </a:solidFill>
                      <a:prstDash val="solid"/>
                      <a:round/>
                      <a:headEnd type="none" w="med" len="med"/>
                      <a:tailEnd type="none" w="med" len="med"/>
                    </a:lnL>
                    <a:lnB w="12700" cap="flat" cmpd="sng" algn="ctr">
                      <a:solidFill>
                        <a:srgbClr val="ABB9DE"/>
                      </a:solidFill>
                      <a:prstDash val="solid"/>
                      <a:round/>
                      <a:headEnd type="none" w="med" len="med"/>
                      <a:tailEnd type="none" w="med" len="med"/>
                    </a:lnB>
                    <a:no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lnB w="12700" cap="flat" cmpd="sng" algn="ctr">
                      <a:solidFill>
                        <a:srgbClr val="ABB9DE"/>
                      </a:solidFill>
                      <a:prstDash val="solid"/>
                      <a:round/>
                      <a:headEnd type="none" w="med" len="med"/>
                      <a:tailEnd type="none" w="med" len="med"/>
                    </a:lnB>
                    <a:noFill/>
                  </a:tcPr>
                </a:tc>
              </a:tr>
            </a:tbl>
          </a:graphicData>
        </a:graphic>
      </p:graphicFrame>
      <p:sp>
        <p:nvSpPr>
          <p:cNvPr id="7" name="Rectangle 6"/>
          <p:cNvSpPr/>
          <p:nvPr/>
        </p:nvSpPr>
        <p:spPr bwMode="auto">
          <a:xfrm>
            <a:off x="2849880" y="1391920"/>
            <a:ext cx="914400" cy="411480"/>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2" name="Rectangle 11"/>
          <p:cNvSpPr/>
          <p:nvPr/>
        </p:nvSpPr>
        <p:spPr bwMode="auto">
          <a:xfrm>
            <a:off x="1066800" y="3027679"/>
            <a:ext cx="2715768" cy="411480"/>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3" name="TextBox 12"/>
          <p:cNvSpPr txBox="1"/>
          <p:nvPr/>
        </p:nvSpPr>
        <p:spPr>
          <a:xfrm>
            <a:off x="1066800" y="3733800"/>
            <a:ext cx="4724400" cy="523210"/>
          </a:xfrm>
          <a:prstGeom prst="rect">
            <a:avLst/>
          </a:prstGeom>
          <a:noFill/>
        </p:spPr>
        <p:txBody>
          <a:bodyPr wrap="square" lIns="91429" tIns="45715" rIns="91429" bIns="45715" rtlCol="0">
            <a:spAutoFit/>
          </a:bodyPr>
          <a:lstStyle/>
          <a:p>
            <a:pPr marL="1028577" indent="-1028577" algn="l"/>
            <a:r>
              <a:rPr lang="en-US" sz="1400" u="sng" dirty="0">
                <a:latin typeface="Century Gothic"/>
                <a:cs typeface="Century Gothic"/>
              </a:rPr>
              <a:t>Covariates</a:t>
            </a:r>
            <a:r>
              <a:rPr lang="en-US" sz="1400" dirty="0">
                <a:latin typeface="Century Gothic"/>
                <a:cs typeface="Century Gothic"/>
              </a:rPr>
              <a:t>: Age, Age</a:t>
            </a:r>
            <a:r>
              <a:rPr lang="en-US" sz="1400" baseline="30000" dirty="0">
                <a:latin typeface="Century Gothic"/>
                <a:cs typeface="Century Gothic"/>
              </a:rPr>
              <a:t>2</a:t>
            </a:r>
            <a:r>
              <a:rPr lang="en-US" sz="1400" dirty="0">
                <a:latin typeface="Century Gothic"/>
                <a:cs typeface="Century Gothic"/>
              </a:rPr>
              <a:t>, Relationship status, Employment, Education, U.S.-born, IPV</a:t>
            </a:r>
          </a:p>
        </p:txBody>
      </p:sp>
      <p:sp>
        <p:nvSpPr>
          <p:cNvPr id="14" name="TextBox 13"/>
          <p:cNvSpPr txBox="1"/>
          <p:nvPr/>
        </p:nvSpPr>
        <p:spPr>
          <a:xfrm>
            <a:off x="5638800" y="2057401"/>
            <a:ext cx="914400" cy="508029"/>
          </a:xfrm>
          <a:prstGeom prst="rect">
            <a:avLst/>
          </a:prstGeom>
          <a:noFill/>
        </p:spPr>
        <p:txBody>
          <a:bodyPr wrap="square" lIns="45915" tIns="22958" rIns="45915" bIns="22958" rtlCol="0">
            <a:spAutoFit/>
          </a:bodyPr>
          <a:lstStyle/>
          <a:p>
            <a:pPr algn="l"/>
            <a:r>
              <a:rPr lang="en-US" sz="1000" dirty="0">
                <a:latin typeface="Century Gothic"/>
                <a:cs typeface="Century Gothic"/>
              </a:rPr>
              <a:t> *   p &lt; .05	**   p &lt; .01</a:t>
            </a:r>
            <a:endParaRPr lang="en-US" sz="1000" dirty="0"/>
          </a:p>
        </p:txBody>
      </p:sp>
      <p:sp>
        <p:nvSpPr>
          <p:cNvPr id="9" name="TextBox 8"/>
          <p:cNvSpPr txBox="1"/>
          <p:nvPr/>
        </p:nvSpPr>
        <p:spPr>
          <a:xfrm>
            <a:off x="5181600" y="914401"/>
            <a:ext cx="1447800" cy="461655"/>
          </a:xfrm>
          <a:prstGeom prst="rect">
            <a:avLst/>
          </a:prstGeom>
          <a:noFill/>
        </p:spPr>
        <p:txBody>
          <a:bodyPr wrap="square" lIns="91429" tIns="45715" rIns="91429" bIns="45715" rtlCol="0">
            <a:spAutoFit/>
          </a:bodyPr>
          <a:lstStyle/>
          <a:p>
            <a:pPr algn="r"/>
            <a:r>
              <a:rPr lang="en-US" sz="1200" dirty="0">
                <a:latin typeface="Century Gothic"/>
                <a:cs typeface="Century Gothic"/>
              </a:rPr>
              <a:t>White subsample</a:t>
            </a:r>
          </a:p>
          <a:p>
            <a:pPr algn="r"/>
            <a:r>
              <a:rPr lang="en-US" sz="1200" dirty="0">
                <a:latin typeface="Century Gothic"/>
                <a:cs typeface="Century Gothic"/>
              </a:rPr>
              <a:t>N= 1,994</a:t>
            </a:r>
          </a:p>
        </p:txBody>
      </p:sp>
    </p:spTree>
    <p:extLst>
      <p:ext uri="{BB962C8B-B14F-4D97-AF65-F5344CB8AC3E}">
        <p14:creationId xmlns:p14="http://schemas.microsoft.com/office/powerpoint/2010/main" val="10071607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2" grpId="1" animBg="1"/>
      <p:bldP spid="13" grpId="0"/>
      <p:bldP spid="14"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52400"/>
            <a:ext cx="6268641" cy="685800"/>
          </a:xfrm>
        </p:spPr>
        <p:txBody>
          <a:bodyPr/>
          <a:lstStyle/>
          <a:p>
            <a:pPr marL="23914" lvl="3" algn="ctr"/>
            <a:r>
              <a:rPr lang="en-US" sz="2000" cap="small" dirty="0">
                <a:latin typeface="Century Gothic"/>
                <a:cs typeface="Century Gothic"/>
              </a:rPr>
              <a:t>Rape </a:t>
            </a:r>
            <a:r>
              <a:rPr lang="en-US" sz="2000" cap="small" dirty="0">
                <a:latin typeface="Century Gothic"/>
                <a:cs typeface="Century Gothic"/>
                <a:sym typeface="Wingdings"/>
              </a:rPr>
              <a:t>Is Associated with Greater Welfare Receipt </a:t>
            </a:r>
            <a:br>
              <a:rPr lang="en-US" sz="2000" cap="small" dirty="0">
                <a:latin typeface="Century Gothic"/>
                <a:cs typeface="Century Gothic"/>
                <a:sym typeface="Wingdings"/>
              </a:rPr>
            </a:br>
            <a:r>
              <a:rPr lang="en-US" sz="2000" cap="small" dirty="0">
                <a:latin typeface="Century Gothic"/>
                <a:cs typeface="Century Gothic"/>
                <a:sym typeface="Wingdings"/>
              </a:rPr>
              <a:t>for  White &amp; Black Women</a:t>
            </a:r>
            <a:endParaRPr lang="en-US" sz="2000" cap="small" dirty="0">
              <a:latin typeface="Century Gothic"/>
              <a:cs typeface="Century Gothic"/>
            </a:endParaRPr>
          </a:p>
        </p:txBody>
      </p:sp>
      <p:sp>
        <p:nvSpPr>
          <p:cNvPr id="4" name="Slide Number Placeholder 3"/>
          <p:cNvSpPr>
            <a:spLocks noGrp="1"/>
          </p:cNvSpPr>
          <p:nvPr>
            <p:ph type="sldNum" sz="quarter" idx="10"/>
          </p:nvPr>
        </p:nvSpPr>
        <p:spPr>
          <a:xfrm>
            <a:off x="6523137" y="4250532"/>
            <a:ext cx="180826" cy="172641"/>
          </a:xfrm>
        </p:spPr>
        <p:txBody>
          <a:bodyPr/>
          <a:lstStyle/>
          <a:p>
            <a:fld id="{5C4CF090-4499-DD46-8DF9-4916CBD01D6C}" type="slidenum">
              <a:rPr lang="en-US" smtClean="0"/>
              <a:pPr/>
              <a:t>34</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80801168"/>
              </p:ext>
            </p:extLst>
          </p:nvPr>
        </p:nvGraphicFramePr>
        <p:xfrm>
          <a:off x="1066800" y="990600"/>
          <a:ext cx="3569172" cy="2463800"/>
        </p:xfrm>
        <a:graphic>
          <a:graphicData uri="http://schemas.openxmlformats.org/drawingml/2006/table">
            <a:tbl>
              <a:tblPr firstRow="1" bandRow="1">
                <a:tableStyleId>{FABFCF23-3B69-468F-B69F-88F6DE6A72F2}</a:tableStyleId>
              </a:tblPr>
              <a:tblGrid>
                <a:gridCol w="1791672"/>
                <a:gridCol w="629664"/>
                <a:gridCol w="284736"/>
                <a:gridCol w="494328"/>
                <a:gridCol w="368772"/>
              </a:tblGrid>
              <a:tr h="406400">
                <a:tc>
                  <a:txBody>
                    <a:bodyPr/>
                    <a:lstStyle/>
                    <a:p>
                      <a:pPr marL="0" marR="0">
                        <a:spcBef>
                          <a:spcPts val="0"/>
                        </a:spcBef>
                        <a:spcAft>
                          <a:spcPts val="0"/>
                        </a:spcAft>
                      </a:pPr>
                      <a:r>
                        <a:rPr lang="en-US" sz="1200" dirty="0" smtClean="0">
                          <a:solidFill>
                            <a:srgbClr val="000000"/>
                          </a:solidFill>
                          <a:latin typeface="Century Gothic"/>
                          <a:ea typeface="Cambria"/>
                          <a:cs typeface="Century Gothic"/>
                        </a:rPr>
                        <a:t>Dependent variable: Adult Welfare</a:t>
                      </a:r>
                      <a:r>
                        <a:rPr lang="en-US" sz="1200" baseline="0" dirty="0" smtClean="0">
                          <a:solidFill>
                            <a:srgbClr val="000000"/>
                          </a:solidFill>
                          <a:latin typeface="Century Gothic"/>
                          <a:ea typeface="Cambria"/>
                          <a:cs typeface="Century Gothic"/>
                        </a:rPr>
                        <a:t> Use</a:t>
                      </a:r>
                      <a:endParaRPr lang="en-US" sz="1200" dirty="0">
                        <a:solidFill>
                          <a:srgbClr val="000000"/>
                        </a:solidFill>
                        <a:latin typeface="Century Gothic"/>
                        <a:ea typeface="Cambria"/>
                        <a:cs typeface="Century Gothic"/>
                      </a:endParaRPr>
                    </a:p>
                  </a:txBody>
                  <a:tcPr marL="36165" marR="36165" marT="0" marB="0" anchor="ctr">
                    <a:lnR w="12700" cap="flat" cmpd="sng" algn="ctr">
                      <a:solidFill>
                        <a:srgbClr val="ABB9DE"/>
                      </a:solidFill>
                      <a:prstDash val="solid"/>
                      <a:round/>
                      <a:headEnd type="none" w="med" len="med"/>
                      <a:tailEnd type="none" w="med" len="med"/>
                    </a:lnR>
                    <a:noFill/>
                  </a:tcPr>
                </a:tc>
                <a:tc gridSpan="2">
                  <a:txBody>
                    <a:bodyPr/>
                    <a:lstStyle/>
                    <a:p>
                      <a:pPr marL="0" marR="0" algn="ctr">
                        <a:spcBef>
                          <a:spcPts val="0"/>
                        </a:spcBef>
                        <a:spcAft>
                          <a:spcPts val="0"/>
                        </a:spcAft>
                        <a:tabLst>
                          <a:tab pos="314960" algn="dec"/>
                        </a:tabLst>
                      </a:pPr>
                      <a:r>
                        <a:rPr lang="en-US" sz="1200" dirty="0" smtClean="0">
                          <a:solidFill>
                            <a:schemeClr val="tx1"/>
                          </a:solidFill>
                        </a:rPr>
                        <a:t>White</a:t>
                      </a:r>
                    </a:p>
                    <a:p>
                      <a:pPr marL="0" marR="0" algn="ctr">
                        <a:spcBef>
                          <a:spcPts val="0"/>
                        </a:spcBef>
                        <a:spcAft>
                          <a:spcPts val="0"/>
                        </a:spcAft>
                        <a:tabLst>
                          <a:tab pos="314960" algn="dec"/>
                        </a:tabLst>
                      </a:pPr>
                      <a:r>
                        <a:rPr lang="en-US" sz="1200" dirty="0" smtClean="0">
                          <a:solidFill>
                            <a:schemeClr val="tx1"/>
                          </a:solidFill>
                        </a:rPr>
                        <a:t>F=23.02**</a:t>
                      </a: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lnT w="12700" cap="flat" cmpd="sng" algn="ctr">
                      <a:solidFill>
                        <a:srgbClr val="ABB9DE"/>
                      </a:solidFill>
                      <a:prstDash val="solid"/>
                      <a:round/>
                      <a:headEnd type="none" w="med" len="med"/>
                      <a:tailEnd type="none" w="med" len="med"/>
                    </a:lnT>
                    <a:noFill/>
                  </a:tcPr>
                </a:tc>
                <a:tc hMerge="1">
                  <a:txBody>
                    <a:bodyPr/>
                    <a:lstStyle/>
                    <a:p>
                      <a:endParaRPr lang="en-US"/>
                    </a:p>
                  </a:txBody>
                  <a:tcPr/>
                </a:tc>
                <a:tc gridSpan="2">
                  <a:txBody>
                    <a:bodyPr/>
                    <a:lstStyle/>
                    <a:p>
                      <a:pPr marL="0" marR="0" algn="ctr">
                        <a:spcBef>
                          <a:spcPts val="0"/>
                        </a:spcBef>
                        <a:spcAft>
                          <a:spcPts val="0"/>
                        </a:spcAft>
                        <a:tabLst>
                          <a:tab pos="388620" algn="dec"/>
                        </a:tabLst>
                      </a:pPr>
                      <a:r>
                        <a:rPr lang="en-US" sz="1200" dirty="0" smtClean="0">
                          <a:solidFill>
                            <a:schemeClr val="tx1"/>
                          </a:solidFill>
                        </a:rPr>
                        <a:t>Black</a:t>
                      </a:r>
                    </a:p>
                    <a:p>
                      <a:pPr marL="0" marR="0" algn="ctr">
                        <a:spcBef>
                          <a:spcPts val="0"/>
                        </a:spcBef>
                        <a:spcAft>
                          <a:spcPts val="0"/>
                        </a:spcAft>
                        <a:tabLst>
                          <a:tab pos="388620" algn="dec"/>
                        </a:tabLst>
                      </a:pPr>
                      <a:r>
                        <a:rPr lang="en-US" sz="1200" dirty="0" smtClean="0">
                          <a:solidFill>
                            <a:schemeClr val="tx1"/>
                          </a:solidFill>
                          <a:latin typeface="Century Gothic"/>
                          <a:ea typeface="Cambria"/>
                          <a:cs typeface="Century Gothic"/>
                        </a:rPr>
                        <a:t>F=17.98**</a:t>
                      </a:r>
                    </a:p>
                  </a:txBody>
                  <a:tcPr marL="36165" marR="36165" marT="0" marB="0" anchor="ctr">
                    <a:lnL w="12700" cap="flat" cmpd="sng" algn="ctr">
                      <a:solidFill>
                        <a:srgbClr val="ABB9DE"/>
                      </a:solidFill>
                      <a:prstDash val="solid"/>
                      <a:round/>
                      <a:headEnd type="none" w="med" len="med"/>
                      <a:tailEnd type="none" w="med" len="med"/>
                    </a:lnL>
                    <a:lnR w="12700" cap="flat" cmpd="sng" algn="ctr">
                      <a:solidFill>
                        <a:srgbClr val="ABB9DE"/>
                      </a:solidFill>
                      <a:prstDash val="solid"/>
                      <a:round/>
                      <a:headEnd type="none" w="med" len="med"/>
                      <a:tailEnd type="none" w="med" len="med"/>
                    </a:lnR>
                    <a:noFill/>
                  </a:tcPr>
                </a:tc>
                <a:tc hMerge="1">
                  <a:txBody>
                    <a:bodyPr/>
                    <a:lstStyle/>
                    <a:p>
                      <a:endParaRPr lang="en-US"/>
                    </a:p>
                  </a:txBody>
                  <a:tcPr/>
                </a:tc>
              </a:tr>
              <a:tr h="431800">
                <a:tc>
                  <a:txBody>
                    <a:bodyPr/>
                    <a:lstStyle/>
                    <a:p>
                      <a:r>
                        <a:rPr lang="en-US" sz="1200" b="0" dirty="0" smtClean="0"/>
                        <a:t>Rape (ever raped)</a:t>
                      </a:r>
                    </a:p>
                    <a:p>
                      <a:r>
                        <a:rPr lang="en-US" sz="1200" b="0" dirty="0" smtClean="0"/>
                        <a:t>(Std. Error)</a:t>
                      </a:r>
                      <a:endParaRPr lang="en-US" sz="1200" b="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2.41</a:t>
                      </a:r>
                    </a:p>
                    <a:p>
                      <a:pPr algn="r"/>
                      <a:r>
                        <a:rPr lang="en-US" sz="1200" dirty="0" smtClean="0"/>
                        <a:t>(0.37)</a:t>
                      </a:r>
                      <a:endParaRPr lang="en-US" sz="1200" dirty="0"/>
                    </a:p>
                  </a:txBody>
                  <a:tcPr marL="36165" marR="36165" marT="0" marB="0" anchor="b">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c>
                  <a:txBody>
                    <a:bodyPr/>
                    <a:lstStyle/>
                    <a:p>
                      <a:pPr algn="r"/>
                      <a:r>
                        <a:rPr lang="en-US" sz="1200" dirty="0" smtClean="0"/>
                        <a:t>1.67</a:t>
                      </a:r>
                    </a:p>
                    <a:p>
                      <a:pPr algn="r"/>
                      <a:r>
                        <a:rPr lang="en-US" sz="1200" dirty="0" smtClean="0"/>
                        <a:t>(0.27)</a:t>
                      </a:r>
                      <a:endParaRPr lang="en-US" sz="1200" dirty="0"/>
                    </a:p>
                  </a:txBody>
                  <a:tcPr marL="36165" marR="36165" marT="0" marB="0" anchor="b">
                    <a:lnL w="12700" cap="flat" cmpd="sng" algn="ctr">
                      <a:solidFill>
                        <a:srgbClr val="ABB9DE"/>
                      </a:solidFill>
                      <a:prstDash val="solid"/>
                      <a:round/>
                      <a:headEnd type="none" w="med" len="med"/>
                      <a:tailEnd type="none" w="med" len="med"/>
                    </a:lnL>
                    <a:solidFill>
                      <a:schemeClr val="accent3">
                        <a:lumMod val="40000"/>
                        <a:lumOff val="60000"/>
                      </a:schemeClr>
                    </a:solidFill>
                  </a:tcPr>
                </a:tc>
                <a:tc>
                  <a:txBody>
                    <a:bodyPr/>
                    <a:lstStyle/>
                    <a:p>
                      <a:r>
                        <a:rPr lang="en-US" sz="1200" dirty="0" smtClean="0"/>
                        <a:t>**</a:t>
                      </a:r>
                      <a:endParaRPr lang="en-US" sz="1200" dirty="0"/>
                    </a:p>
                  </a:txBody>
                  <a:tcPr marL="36165" marR="36165" marT="0" marB="0">
                    <a:lnR w="12700" cap="flat" cmpd="sng" algn="ctr">
                      <a:solidFill>
                        <a:srgbClr val="ABB9DE"/>
                      </a:solidFill>
                      <a:prstDash val="solid"/>
                      <a:round/>
                      <a:headEnd type="none" w="med" len="med"/>
                      <a:tailEnd type="none" w="med" len="med"/>
                    </a:lnR>
                    <a:solidFill>
                      <a:schemeClr val="accent3">
                        <a:lumMod val="40000"/>
                        <a:lumOff val="60000"/>
                      </a:schemeClr>
                    </a:solidFill>
                  </a:tcPr>
                </a:tc>
              </a:tr>
              <a:tr h="406400">
                <a:tc>
                  <a:txBody>
                    <a:bodyPr/>
                    <a:lstStyle/>
                    <a:p>
                      <a:r>
                        <a:rPr lang="en-US" sz="1200" b="0" dirty="0" smtClean="0"/>
                        <a:t>PTSD (lifetime)</a:t>
                      </a:r>
                      <a:endParaRPr lang="en-US" sz="1200" b="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1.78</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0.92</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406400">
                <a:tc>
                  <a:txBody>
                    <a:bodyPr/>
                    <a:lstStyle/>
                    <a:p>
                      <a:r>
                        <a:rPr lang="en-US" sz="1200" b="0" dirty="0" smtClean="0"/>
                        <a:t>Depression</a:t>
                      </a:r>
                      <a:endParaRPr lang="en-US" sz="1200" b="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1.40</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1.17</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406400">
                <a:tc>
                  <a:txBody>
                    <a:bodyPr/>
                    <a:lstStyle/>
                    <a:p>
                      <a:r>
                        <a:rPr lang="en-US" sz="1200" b="0" dirty="0" smtClean="0"/>
                        <a:t>Substance abuse</a:t>
                      </a:r>
                      <a:endParaRPr lang="en-US" sz="1200" b="0" dirty="0"/>
                    </a:p>
                  </a:txBody>
                  <a:tcPr marL="36165" marR="36165" marT="0" marB="0">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1.15</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c>
                  <a:txBody>
                    <a:bodyPr/>
                    <a:lstStyle/>
                    <a:p>
                      <a:pPr algn="r"/>
                      <a:r>
                        <a:rPr lang="en-US" sz="1200" dirty="0" smtClean="0"/>
                        <a:t>2.36</a:t>
                      </a:r>
                      <a:endParaRPr lang="en-US" sz="1200" dirty="0"/>
                    </a:p>
                  </a:txBody>
                  <a:tcPr marL="48220" marR="48220" marT="21431" marB="21431">
                    <a:lnL w="12700" cap="flat" cmpd="sng" algn="ctr">
                      <a:solidFill>
                        <a:srgbClr val="ABB9DE"/>
                      </a:solidFill>
                      <a:prstDash val="solid"/>
                      <a:round/>
                      <a:headEnd type="none" w="med" len="med"/>
                      <a:tailEnd type="none" w="med" len="med"/>
                    </a:lnL>
                    <a:solidFill>
                      <a:srgbClr val="D3DAEF"/>
                    </a:solidFill>
                  </a:tcPr>
                </a:tc>
                <a:tc>
                  <a:txBody>
                    <a:bodyPr/>
                    <a:lstStyle/>
                    <a:p>
                      <a:endParaRPr lang="en-US" sz="1200" dirty="0"/>
                    </a:p>
                  </a:txBody>
                  <a:tcPr marL="48220" marR="48220" marT="21431" marB="21431">
                    <a:lnR w="12700" cap="flat" cmpd="sng" algn="ctr">
                      <a:solidFill>
                        <a:srgbClr val="ABB9DE"/>
                      </a:solidFill>
                      <a:prstDash val="solid"/>
                      <a:round/>
                      <a:headEnd type="none" w="med" len="med"/>
                      <a:tailEnd type="none" w="med" len="med"/>
                    </a:lnR>
                    <a:solidFill>
                      <a:srgbClr val="D3DAEF"/>
                    </a:solidFill>
                  </a:tcPr>
                </a:tc>
              </a:tr>
              <a:tr h="406400">
                <a:tc>
                  <a:txBody>
                    <a:bodyPr/>
                    <a:lstStyle/>
                    <a:p>
                      <a:r>
                        <a:rPr lang="en-US" sz="1200" b="0" dirty="0" smtClean="0"/>
                        <a:t>Childhood welfare use</a:t>
                      </a:r>
                      <a:endParaRPr lang="en-US" sz="1200" b="0" dirty="0"/>
                    </a:p>
                  </a:txBody>
                  <a:tcPr marL="36165" marR="36165" marT="0" marB="0">
                    <a:lnR w="12700" cap="flat" cmpd="sng" algn="ctr">
                      <a:solidFill>
                        <a:srgbClr val="ABB9DE"/>
                      </a:solidFill>
                      <a:prstDash val="solid"/>
                      <a:round/>
                      <a:headEnd type="none" w="med" len="med"/>
                      <a:tailEnd type="none" w="med" len="med"/>
                    </a:lnR>
                    <a:noFill/>
                  </a:tcPr>
                </a:tc>
                <a:tc>
                  <a:txBody>
                    <a:bodyPr/>
                    <a:lstStyle/>
                    <a:p>
                      <a:pPr algn="r"/>
                      <a:r>
                        <a:rPr lang="en-US" sz="1200" dirty="0" smtClean="0"/>
                        <a:t>2.01</a:t>
                      </a:r>
                      <a:endParaRPr lang="en-US" sz="1200" dirty="0"/>
                    </a:p>
                  </a:txBody>
                  <a:tcPr marL="48220" marR="48220" marT="21431" marB="21431">
                    <a:lnL w="12700" cap="flat" cmpd="sng" algn="ctr">
                      <a:solidFill>
                        <a:srgbClr val="ABB9DE"/>
                      </a:solidFill>
                      <a:prstDash val="solid"/>
                      <a:round/>
                      <a:headEnd type="none" w="med" len="med"/>
                      <a:tailEnd type="none" w="med" len="med"/>
                    </a:lnL>
                    <a:lnB w="12700" cap="flat" cmpd="sng" algn="ctr">
                      <a:solidFill>
                        <a:srgbClr val="ABB9DE"/>
                      </a:solidFill>
                      <a:prstDash val="solid"/>
                      <a:round/>
                      <a:headEnd type="none" w="med" len="med"/>
                      <a:tailEnd type="none" w="med" len="med"/>
                    </a:lnB>
                    <a:no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lnB w="12700" cap="flat" cmpd="sng" algn="ctr">
                      <a:solidFill>
                        <a:srgbClr val="ABB9DE"/>
                      </a:solidFill>
                      <a:prstDash val="solid"/>
                      <a:round/>
                      <a:headEnd type="none" w="med" len="med"/>
                      <a:tailEnd type="none" w="med" len="med"/>
                    </a:lnB>
                    <a:noFill/>
                  </a:tcPr>
                </a:tc>
                <a:tc>
                  <a:txBody>
                    <a:bodyPr/>
                    <a:lstStyle/>
                    <a:p>
                      <a:pPr algn="r"/>
                      <a:r>
                        <a:rPr lang="en-US" sz="1200" dirty="0" smtClean="0"/>
                        <a:t>2.61</a:t>
                      </a:r>
                      <a:endParaRPr lang="en-US" sz="1200" dirty="0"/>
                    </a:p>
                  </a:txBody>
                  <a:tcPr marL="48220" marR="48220" marT="21431" marB="21431">
                    <a:lnL w="12700" cap="flat" cmpd="sng" algn="ctr">
                      <a:solidFill>
                        <a:srgbClr val="ABB9DE"/>
                      </a:solidFill>
                      <a:prstDash val="solid"/>
                      <a:round/>
                      <a:headEnd type="none" w="med" len="med"/>
                      <a:tailEnd type="none" w="med" len="med"/>
                    </a:lnL>
                    <a:noFill/>
                  </a:tcPr>
                </a:tc>
                <a:tc>
                  <a:txBody>
                    <a:bodyPr/>
                    <a:lstStyle/>
                    <a:p>
                      <a:r>
                        <a:rPr lang="en-US" sz="1200" dirty="0" smtClean="0"/>
                        <a:t>**</a:t>
                      </a:r>
                      <a:endParaRPr lang="en-US" sz="1200" dirty="0"/>
                    </a:p>
                  </a:txBody>
                  <a:tcPr marL="48220" marR="48220" marT="21431" marB="21431">
                    <a:lnR w="12700" cap="flat" cmpd="sng" algn="ctr">
                      <a:solidFill>
                        <a:srgbClr val="ABB9DE"/>
                      </a:solidFill>
                      <a:prstDash val="solid"/>
                      <a:round/>
                      <a:headEnd type="none" w="med" len="med"/>
                      <a:tailEnd type="none" w="med" len="med"/>
                    </a:lnR>
                    <a:noFill/>
                  </a:tcPr>
                </a:tc>
              </a:tr>
            </a:tbl>
          </a:graphicData>
        </a:graphic>
      </p:graphicFrame>
      <p:sp>
        <p:nvSpPr>
          <p:cNvPr id="10" name="Rectangle 9"/>
          <p:cNvSpPr/>
          <p:nvPr/>
        </p:nvSpPr>
        <p:spPr bwMode="auto">
          <a:xfrm>
            <a:off x="3764280" y="1409850"/>
            <a:ext cx="876300" cy="411480"/>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
        <p:nvSpPr>
          <p:cNvPr id="13" name="TextBox 12"/>
          <p:cNvSpPr txBox="1"/>
          <p:nvPr/>
        </p:nvSpPr>
        <p:spPr>
          <a:xfrm>
            <a:off x="1066800" y="3733800"/>
            <a:ext cx="4724400" cy="523210"/>
          </a:xfrm>
          <a:prstGeom prst="rect">
            <a:avLst/>
          </a:prstGeom>
          <a:noFill/>
        </p:spPr>
        <p:txBody>
          <a:bodyPr wrap="square" lIns="91429" tIns="45715" rIns="91429" bIns="45715" rtlCol="0">
            <a:spAutoFit/>
          </a:bodyPr>
          <a:lstStyle/>
          <a:p>
            <a:pPr marL="1028577" indent="-1028577" algn="l"/>
            <a:r>
              <a:rPr lang="en-US" sz="1400" u="sng" dirty="0">
                <a:latin typeface="Century Gothic"/>
                <a:cs typeface="Century Gothic"/>
              </a:rPr>
              <a:t>Covariates</a:t>
            </a:r>
            <a:r>
              <a:rPr lang="en-US" sz="1400" dirty="0">
                <a:latin typeface="Century Gothic"/>
                <a:cs typeface="Century Gothic"/>
              </a:rPr>
              <a:t>: Age, Age</a:t>
            </a:r>
            <a:r>
              <a:rPr lang="en-US" sz="1400" baseline="30000" dirty="0">
                <a:latin typeface="Century Gothic"/>
                <a:cs typeface="Century Gothic"/>
              </a:rPr>
              <a:t>2</a:t>
            </a:r>
            <a:r>
              <a:rPr lang="en-US" sz="1400" dirty="0">
                <a:latin typeface="Century Gothic"/>
                <a:cs typeface="Century Gothic"/>
              </a:rPr>
              <a:t>, Relationship status, Employment, Education, U.S.-born, IPV</a:t>
            </a:r>
          </a:p>
        </p:txBody>
      </p:sp>
      <p:sp>
        <p:nvSpPr>
          <p:cNvPr id="11" name="TextBox 10"/>
          <p:cNvSpPr txBox="1"/>
          <p:nvPr/>
        </p:nvSpPr>
        <p:spPr>
          <a:xfrm>
            <a:off x="5638800" y="2057401"/>
            <a:ext cx="914400" cy="508029"/>
          </a:xfrm>
          <a:prstGeom prst="rect">
            <a:avLst/>
          </a:prstGeom>
          <a:noFill/>
        </p:spPr>
        <p:txBody>
          <a:bodyPr wrap="square" lIns="45915" tIns="22958" rIns="45915" bIns="22958" rtlCol="0">
            <a:spAutoFit/>
          </a:bodyPr>
          <a:lstStyle/>
          <a:p>
            <a:pPr algn="l"/>
            <a:r>
              <a:rPr lang="en-US" sz="1000" dirty="0">
                <a:latin typeface="Century Gothic"/>
                <a:cs typeface="Century Gothic"/>
              </a:rPr>
              <a:t> *   p &lt; .05	**   p &lt; .01</a:t>
            </a:r>
            <a:endParaRPr lang="en-US" sz="1000" dirty="0"/>
          </a:p>
        </p:txBody>
      </p:sp>
      <p:sp>
        <p:nvSpPr>
          <p:cNvPr id="12" name="TextBox 11"/>
          <p:cNvSpPr txBox="1"/>
          <p:nvPr/>
        </p:nvSpPr>
        <p:spPr>
          <a:xfrm>
            <a:off x="5181600" y="914401"/>
            <a:ext cx="1447800" cy="461655"/>
          </a:xfrm>
          <a:prstGeom prst="rect">
            <a:avLst/>
          </a:prstGeom>
          <a:noFill/>
        </p:spPr>
        <p:txBody>
          <a:bodyPr wrap="square" lIns="91429" tIns="45715" rIns="91429" bIns="45715" rtlCol="0">
            <a:spAutoFit/>
          </a:bodyPr>
          <a:lstStyle/>
          <a:p>
            <a:pPr algn="r"/>
            <a:r>
              <a:rPr lang="en-US" sz="1200" dirty="0">
                <a:latin typeface="Century Gothic"/>
                <a:cs typeface="Century Gothic"/>
              </a:rPr>
              <a:t>White subsample</a:t>
            </a:r>
          </a:p>
          <a:p>
            <a:pPr algn="r"/>
            <a:r>
              <a:rPr lang="en-US" sz="1200" dirty="0">
                <a:latin typeface="Century Gothic"/>
                <a:cs typeface="Century Gothic"/>
              </a:rPr>
              <a:t>N= 1,994</a:t>
            </a:r>
          </a:p>
        </p:txBody>
      </p:sp>
      <p:sp>
        <p:nvSpPr>
          <p:cNvPr id="14" name="TextBox 13"/>
          <p:cNvSpPr txBox="1"/>
          <p:nvPr/>
        </p:nvSpPr>
        <p:spPr>
          <a:xfrm>
            <a:off x="5181600" y="1371601"/>
            <a:ext cx="1447800" cy="461655"/>
          </a:xfrm>
          <a:prstGeom prst="rect">
            <a:avLst/>
          </a:prstGeom>
          <a:noFill/>
        </p:spPr>
        <p:txBody>
          <a:bodyPr wrap="square" lIns="91429" tIns="45715" rIns="91429" bIns="45715" rtlCol="0">
            <a:spAutoFit/>
          </a:bodyPr>
          <a:lstStyle/>
          <a:p>
            <a:pPr lvl="0" algn="r"/>
            <a:r>
              <a:rPr lang="en-US" sz="1200" dirty="0">
                <a:latin typeface="Century Gothic"/>
                <a:cs typeface="Century Gothic"/>
              </a:rPr>
              <a:t>Black subsample</a:t>
            </a:r>
          </a:p>
          <a:p>
            <a:pPr lvl="0" algn="r"/>
            <a:r>
              <a:rPr lang="en-US" sz="1200" dirty="0">
                <a:latin typeface="Century Gothic"/>
                <a:cs typeface="Century Gothic"/>
              </a:rPr>
              <a:t>N= 2,950</a:t>
            </a:r>
            <a:endParaRPr lang="en-US" dirty="0"/>
          </a:p>
        </p:txBody>
      </p:sp>
    </p:spTree>
    <p:extLst>
      <p:ext uri="{BB962C8B-B14F-4D97-AF65-F5344CB8AC3E}">
        <p14:creationId xmlns:p14="http://schemas.microsoft.com/office/powerpoint/2010/main" val="171839367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19063"/>
            <a:ext cx="6324600" cy="642937"/>
          </a:xfrm>
        </p:spPr>
        <p:txBody>
          <a:bodyPr>
            <a:noAutofit/>
          </a:bodyPr>
          <a:lstStyle/>
          <a:p>
            <a:pPr algn="ctr"/>
            <a:r>
              <a:rPr lang="en-US" sz="2400" cap="small" dirty="0" smtClean="0"/>
              <a:t>Policy Implications: </a:t>
            </a:r>
            <a:br>
              <a:rPr lang="en-US" sz="2400" cap="small" dirty="0" smtClean="0"/>
            </a:br>
            <a:r>
              <a:rPr lang="en-US" sz="2400" b="1" cap="small" dirty="0" smtClean="0"/>
              <a:t>Housing Protections</a:t>
            </a:r>
            <a:endParaRPr lang="en-US" sz="2400" b="1" cap="small" dirty="0"/>
          </a:p>
        </p:txBody>
      </p:sp>
      <p:sp>
        <p:nvSpPr>
          <p:cNvPr id="7" name="Content Placeholder 6"/>
          <p:cNvSpPr>
            <a:spLocks noGrp="1"/>
          </p:cNvSpPr>
          <p:nvPr>
            <p:ph idx="1"/>
          </p:nvPr>
        </p:nvSpPr>
        <p:spPr>
          <a:xfrm>
            <a:off x="228600" y="1067098"/>
            <a:ext cx="6400799" cy="3016746"/>
          </a:xfrm>
        </p:spPr>
        <p:txBody>
          <a:bodyPr/>
          <a:lstStyle/>
          <a:p>
            <a:pPr marL="285750" lvl="1" indent="0">
              <a:spcBef>
                <a:spcPts val="605"/>
              </a:spcBef>
              <a:buNone/>
            </a:pPr>
            <a:r>
              <a:rPr lang="en-US" sz="1600" b="1" u="sng" dirty="0" smtClean="0">
                <a:latin typeface="Century Gothic"/>
                <a:cs typeface="Century Gothic"/>
              </a:rPr>
              <a:t>Policy gap</a:t>
            </a:r>
            <a:r>
              <a:rPr lang="en-US" sz="1600" b="1" dirty="0" smtClean="0">
                <a:latin typeface="Century Gothic"/>
                <a:cs typeface="Century Gothic"/>
              </a:rPr>
              <a:t>: </a:t>
            </a:r>
            <a:r>
              <a:rPr lang="en-US" sz="1600" dirty="0">
                <a:cs typeface="Century Gothic"/>
              </a:rPr>
              <a:t>Access to emergency shelter for non-IPV survivors  is </a:t>
            </a:r>
            <a:r>
              <a:rPr lang="en-US" sz="1600" dirty="0" smtClean="0">
                <a:cs typeface="Century Gothic"/>
              </a:rPr>
              <a:t>limited due to supply and “imminent danger” standards.</a:t>
            </a:r>
            <a:endParaRPr lang="en-US" sz="1600" b="1" dirty="0">
              <a:cs typeface="Century Gothic"/>
            </a:endParaRPr>
          </a:p>
          <a:p>
            <a:pPr marL="285750" lvl="1" indent="0">
              <a:spcBef>
                <a:spcPts val="605"/>
              </a:spcBef>
              <a:buNone/>
            </a:pPr>
            <a:r>
              <a:rPr lang="en-US" sz="1600" b="1" u="sng" dirty="0" smtClean="0">
                <a:cs typeface="Century Gothic"/>
              </a:rPr>
              <a:t>Recommendations</a:t>
            </a:r>
            <a:r>
              <a:rPr lang="en-US" sz="1600" b="1" dirty="0" smtClean="0">
                <a:cs typeface="Century Gothic"/>
              </a:rPr>
              <a:t>:</a:t>
            </a:r>
          </a:p>
          <a:p>
            <a:pPr marL="571500" lvl="1" indent="-285750">
              <a:spcBef>
                <a:spcPts val="605"/>
              </a:spcBef>
              <a:buSzPct val="125000"/>
              <a:buFont typeface="Arial" pitchFamily="34" charset="0"/>
              <a:buChar char="•"/>
            </a:pPr>
            <a:r>
              <a:rPr lang="en-US" sz="1600" dirty="0" smtClean="0">
                <a:cs typeface="Century Gothic"/>
              </a:rPr>
              <a:t>Educate staff about the unique safety needs of non-IPV survivors.</a:t>
            </a:r>
          </a:p>
          <a:p>
            <a:pPr marL="571500" lvl="1" indent="-285750">
              <a:spcBef>
                <a:spcPts val="605"/>
              </a:spcBef>
              <a:buSzPct val="125000"/>
              <a:buFont typeface="Arial" pitchFamily="34" charset="0"/>
              <a:buChar char="•"/>
            </a:pPr>
            <a:r>
              <a:rPr lang="en-US" sz="1600" dirty="0" smtClean="0">
                <a:cs typeface="Century Gothic"/>
              </a:rPr>
              <a:t>Increase availability of shelter for non-IPV survivors.</a:t>
            </a:r>
          </a:p>
        </p:txBody>
      </p:sp>
    </p:spTree>
    <p:extLst>
      <p:ext uri="{BB962C8B-B14F-4D97-AF65-F5344CB8AC3E}">
        <p14:creationId xmlns:p14="http://schemas.microsoft.com/office/powerpoint/2010/main" val="75723595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Key Variables</a:t>
            </a:r>
            <a:endParaRPr lang="en-US" cap="small" dirty="0"/>
          </a:p>
        </p:txBody>
      </p:sp>
      <p:sp>
        <p:nvSpPr>
          <p:cNvPr id="3" name="Content Placeholder 2"/>
          <p:cNvSpPr>
            <a:spLocks noGrp="1"/>
          </p:cNvSpPr>
          <p:nvPr>
            <p:ph idx="1"/>
          </p:nvPr>
        </p:nvSpPr>
        <p:spPr/>
        <p:txBody>
          <a:bodyPr/>
          <a:lstStyle/>
          <a:p>
            <a:pPr marL="0" lvl="1" indent="0">
              <a:buNone/>
            </a:pPr>
            <a:r>
              <a:rPr lang="en-US" sz="1600" b="1" dirty="0"/>
              <a:t>Dependent: </a:t>
            </a:r>
          </a:p>
          <a:p>
            <a:pPr marL="286833" lvl="1">
              <a:spcBef>
                <a:spcPts val="605"/>
              </a:spcBef>
              <a:buFont typeface="Arial"/>
              <a:buChar char="•"/>
            </a:pPr>
            <a:r>
              <a:rPr lang="en-US" sz="1600" u="sng" dirty="0"/>
              <a:t>Household income</a:t>
            </a:r>
            <a:r>
              <a:rPr lang="en-US" sz="1600" dirty="0"/>
              <a:t>: Continuous, capped at $200K</a:t>
            </a:r>
          </a:p>
          <a:p>
            <a:pPr marL="286833" lvl="1">
              <a:spcBef>
                <a:spcPts val="605"/>
              </a:spcBef>
              <a:buFont typeface="Arial"/>
              <a:buChar char="•"/>
            </a:pPr>
            <a:r>
              <a:rPr lang="en-US" sz="1600" u="sng" dirty="0"/>
              <a:t>Adult welfare use</a:t>
            </a:r>
            <a:r>
              <a:rPr lang="en-US" sz="1600" dirty="0"/>
              <a:t>: Welfare receipt since age 18 (0/1)</a:t>
            </a:r>
            <a:br>
              <a:rPr lang="en-US" sz="1600" dirty="0"/>
            </a:br>
            <a:endParaRPr lang="en-US" sz="1600" dirty="0"/>
          </a:p>
          <a:p>
            <a:pPr marL="0" indent="0">
              <a:buNone/>
            </a:pPr>
            <a:r>
              <a:rPr lang="en-US" b="1" dirty="0" smtClean="0"/>
              <a:t>Independent:</a:t>
            </a:r>
          </a:p>
          <a:p>
            <a:pPr>
              <a:buFont typeface="Arial"/>
              <a:buChar char="•"/>
            </a:pPr>
            <a:r>
              <a:rPr lang="en-US" sz="1600" u="sng" dirty="0"/>
              <a:t>Rape</a:t>
            </a:r>
            <a:r>
              <a:rPr lang="en-US" sz="1600" dirty="0"/>
              <a:t>: Ever </a:t>
            </a:r>
            <a:r>
              <a:rPr lang="en-US" sz="1600" dirty="0" smtClean="0"/>
              <a:t>raped (0/1)</a:t>
            </a:r>
          </a:p>
          <a:p>
            <a:pPr>
              <a:buFont typeface="Arial"/>
              <a:buChar char="•"/>
            </a:pPr>
            <a:r>
              <a:rPr lang="en-US" sz="1600" u="sng" dirty="0" smtClean="0"/>
              <a:t>Rape </a:t>
            </a:r>
            <a:r>
              <a:rPr lang="en-US" sz="1600" u="sng" dirty="0"/>
              <a:t>within </a:t>
            </a:r>
            <a:r>
              <a:rPr lang="en-US" sz="1600" u="sng" dirty="0" smtClean="0"/>
              <a:t>20 years</a:t>
            </a:r>
            <a:r>
              <a:rPr lang="en-US" sz="1600" dirty="0" smtClean="0"/>
              <a:t>: First rape within the last 20 years (0/1)</a:t>
            </a:r>
            <a:endParaRPr lang="en-US" sz="1600" dirty="0"/>
          </a:p>
        </p:txBody>
      </p:sp>
      <p:sp>
        <p:nvSpPr>
          <p:cNvPr id="4" name="Slide Number Placeholder 3"/>
          <p:cNvSpPr>
            <a:spLocks noGrp="1"/>
          </p:cNvSpPr>
          <p:nvPr>
            <p:ph type="sldNum" sz="quarter" idx="10"/>
          </p:nvPr>
        </p:nvSpPr>
        <p:spPr/>
        <p:txBody>
          <a:bodyPr/>
          <a:lstStyle/>
          <a:p>
            <a:fld id="{5C4CF090-4499-DD46-8DF9-4916CBD01D6C}" type="slidenum">
              <a:rPr lang="en-US" smtClean="0"/>
              <a:pPr/>
              <a:t>36</a:t>
            </a:fld>
            <a:endParaRPr lang="en-US" dirty="0"/>
          </a:p>
        </p:txBody>
      </p:sp>
      <p:sp>
        <p:nvSpPr>
          <p:cNvPr id="6" name="Rectangle 5"/>
          <p:cNvSpPr/>
          <p:nvPr/>
        </p:nvSpPr>
        <p:spPr>
          <a:xfrm>
            <a:off x="685800" y="3733800"/>
            <a:ext cx="5486400" cy="523220"/>
          </a:xfrm>
          <a:prstGeom prst="rect">
            <a:avLst/>
          </a:prstGeom>
        </p:spPr>
        <p:txBody>
          <a:bodyPr wrap="square">
            <a:spAutoFit/>
          </a:bodyPr>
          <a:lstStyle/>
          <a:p>
            <a:pPr marL="1028577" lvl="0" indent="-1028577" algn="l"/>
            <a:r>
              <a:rPr lang="en-US" sz="1400" b="1" dirty="0">
                <a:latin typeface="Century Gothic"/>
                <a:cs typeface="Century Gothic"/>
              </a:rPr>
              <a:t>Covariates</a:t>
            </a:r>
            <a:r>
              <a:rPr lang="en-US" sz="1400" dirty="0">
                <a:latin typeface="Century Gothic"/>
                <a:cs typeface="Century Gothic"/>
              </a:rPr>
              <a:t>: Age, Age</a:t>
            </a:r>
            <a:r>
              <a:rPr lang="en-US" sz="1400" baseline="30000" dirty="0">
                <a:latin typeface="Century Gothic"/>
                <a:cs typeface="Century Gothic"/>
              </a:rPr>
              <a:t>2</a:t>
            </a:r>
            <a:r>
              <a:rPr lang="en-US" sz="1400" dirty="0">
                <a:latin typeface="Century Gothic"/>
                <a:cs typeface="Century Gothic"/>
              </a:rPr>
              <a:t>, Relationship status, Employment, Education, U.S.-born, IPV</a:t>
            </a:r>
          </a:p>
        </p:txBody>
      </p:sp>
      <p:sp>
        <p:nvSpPr>
          <p:cNvPr id="5" name="TextBox 4"/>
          <p:cNvSpPr txBox="1"/>
          <p:nvPr/>
        </p:nvSpPr>
        <p:spPr>
          <a:xfrm>
            <a:off x="0" y="2343"/>
            <a:ext cx="2133600" cy="338554"/>
          </a:xfrm>
          <a:prstGeom prst="rect">
            <a:avLst/>
          </a:prstGeom>
          <a:noFill/>
        </p:spPr>
        <p:txBody>
          <a:bodyPr wrap="square" rtlCol="0">
            <a:spAutoFit/>
          </a:bodyPr>
          <a:lstStyle/>
          <a:p>
            <a:pPr algn="l"/>
            <a:r>
              <a:rPr lang="en-US" sz="1600" cap="small" dirty="0" smtClean="0"/>
              <a:t>Quantitative study</a:t>
            </a:r>
            <a:endParaRPr lang="en-US" sz="1600" dirty="0"/>
          </a:p>
        </p:txBody>
      </p:sp>
    </p:spTree>
    <p:extLst>
      <p:ext uri="{BB962C8B-B14F-4D97-AF65-F5344CB8AC3E}">
        <p14:creationId xmlns:p14="http://schemas.microsoft.com/office/powerpoint/2010/main" val="29278810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cap="small" dirty="0" smtClean="0"/>
              <a:t>Qualitative Sample</a:t>
            </a:r>
            <a:endParaRPr lang="en-US" cap="small" dirty="0"/>
          </a:p>
        </p:txBody>
      </p:sp>
      <p:graphicFrame>
        <p:nvGraphicFramePr>
          <p:cNvPr id="9" name="Content Placeholder 11"/>
          <p:cNvGraphicFramePr>
            <a:graphicFrameLocks noGrp="1"/>
          </p:cNvGraphicFramePr>
          <p:nvPr>
            <p:ph sz="half" idx="1"/>
            <p:extLst>
              <p:ext uri="{D42A27DB-BD31-4B8C-83A1-F6EECF244321}">
                <p14:modId xmlns:p14="http://schemas.microsoft.com/office/powerpoint/2010/main" val="4081594303"/>
              </p:ext>
            </p:extLst>
          </p:nvPr>
        </p:nvGraphicFramePr>
        <p:xfrm>
          <a:off x="3352800" y="838200"/>
          <a:ext cx="3352800" cy="3600753"/>
        </p:xfrm>
        <a:graphic>
          <a:graphicData uri="http://schemas.openxmlformats.org/drawingml/2006/table">
            <a:tbl>
              <a:tblPr firstRow="1" lastRow="1" lastCol="1"/>
              <a:tblGrid>
                <a:gridCol w="1219200"/>
                <a:gridCol w="801138"/>
                <a:gridCol w="798286"/>
                <a:gridCol w="534176"/>
              </a:tblGrid>
              <a:tr h="720946">
                <a:tc>
                  <a:txBody>
                    <a:bodyPr/>
                    <a:lstStyle>
                      <a:defPPr>
                        <a:defRPr lang="en-US"/>
                      </a:defPPr>
                      <a:lvl1pPr marL="0" algn="l" defTabSz="457200" rtl="0" eaLnBrk="1" latinLnBrk="0" hangingPunct="1">
                        <a:defRPr sz="1800" b="1" kern="1200">
                          <a:solidFill>
                            <a:schemeClr val="lt1"/>
                          </a:solidFill>
                          <a:latin typeface="Century Gothic"/>
                          <a:ea typeface="ヒラギノ明朝 ProN W3"/>
                          <a:cs typeface="ヒラギノ明朝 ProN W3"/>
                        </a:defRPr>
                      </a:lvl1pPr>
                      <a:lvl2pPr marL="457200" algn="l" defTabSz="457200" rtl="0" eaLnBrk="1" latinLnBrk="0" hangingPunct="1">
                        <a:defRPr sz="1800" b="1" kern="1200">
                          <a:solidFill>
                            <a:schemeClr val="lt1"/>
                          </a:solidFill>
                          <a:latin typeface="Century Gothic"/>
                          <a:ea typeface="ヒラギノ明朝 ProN W3"/>
                          <a:cs typeface="ヒラギノ明朝 ProN W3"/>
                        </a:defRPr>
                      </a:lvl2pPr>
                      <a:lvl3pPr marL="914400" algn="l" defTabSz="457200" rtl="0" eaLnBrk="1" latinLnBrk="0" hangingPunct="1">
                        <a:defRPr sz="1800" b="1" kern="1200">
                          <a:solidFill>
                            <a:schemeClr val="lt1"/>
                          </a:solidFill>
                          <a:latin typeface="Century Gothic"/>
                          <a:ea typeface="ヒラギノ明朝 ProN W3"/>
                          <a:cs typeface="ヒラギノ明朝 ProN W3"/>
                        </a:defRPr>
                      </a:lvl3pPr>
                      <a:lvl4pPr marL="1371600" algn="l" defTabSz="457200" rtl="0" eaLnBrk="1" latinLnBrk="0" hangingPunct="1">
                        <a:defRPr sz="1800" b="1" kern="1200">
                          <a:solidFill>
                            <a:schemeClr val="lt1"/>
                          </a:solidFill>
                          <a:latin typeface="Century Gothic"/>
                          <a:ea typeface="ヒラギノ明朝 ProN W3"/>
                          <a:cs typeface="ヒラギノ明朝 ProN W3"/>
                        </a:defRPr>
                      </a:lvl4pPr>
                      <a:lvl5pPr marL="1828800" algn="l" defTabSz="457200" rtl="0" eaLnBrk="1" latinLnBrk="0" hangingPunct="1">
                        <a:defRPr sz="1800" b="1" kern="1200">
                          <a:solidFill>
                            <a:schemeClr val="lt1"/>
                          </a:solidFill>
                          <a:latin typeface="Century Gothic"/>
                          <a:ea typeface="ヒラギノ明朝 ProN W3"/>
                          <a:cs typeface="ヒラギノ明朝 ProN W3"/>
                        </a:defRPr>
                      </a:lvl5pPr>
                      <a:lvl6pPr marL="2286000" algn="l" defTabSz="457200" rtl="0" eaLnBrk="1" latinLnBrk="0" hangingPunct="1">
                        <a:defRPr sz="1800" b="1" kern="1200">
                          <a:solidFill>
                            <a:schemeClr val="lt1"/>
                          </a:solidFill>
                          <a:latin typeface="Century Gothic"/>
                          <a:ea typeface="ヒラギノ明朝 ProN W3"/>
                          <a:cs typeface="ヒラギノ明朝 ProN W3"/>
                        </a:defRPr>
                      </a:lvl6pPr>
                      <a:lvl7pPr marL="2743200" algn="l" defTabSz="457200" rtl="0" eaLnBrk="1" latinLnBrk="0" hangingPunct="1">
                        <a:defRPr sz="1800" b="1" kern="1200">
                          <a:solidFill>
                            <a:schemeClr val="lt1"/>
                          </a:solidFill>
                          <a:latin typeface="Century Gothic"/>
                          <a:ea typeface="ヒラギノ明朝 ProN W3"/>
                          <a:cs typeface="ヒラギノ明朝 ProN W3"/>
                        </a:defRPr>
                      </a:lvl7pPr>
                      <a:lvl8pPr marL="3200400" algn="l" defTabSz="457200" rtl="0" eaLnBrk="1" latinLnBrk="0" hangingPunct="1">
                        <a:defRPr sz="1800" b="1" kern="1200">
                          <a:solidFill>
                            <a:schemeClr val="lt1"/>
                          </a:solidFill>
                          <a:latin typeface="Century Gothic"/>
                          <a:ea typeface="ヒラギノ明朝 ProN W3"/>
                          <a:cs typeface="ヒラギノ明朝 ProN W3"/>
                        </a:defRPr>
                      </a:lvl8pPr>
                      <a:lvl9pPr marL="3657600" algn="l" defTabSz="457200" rtl="0" eaLnBrk="1" latinLnBrk="0" hangingPunct="1">
                        <a:defRPr sz="1800" b="1" kern="1200">
                          <a:solidFill>
                            <a:schemeClr val="lt1"/>
                          </a:solidFill>
                          <a:latin typeface="Century Gothic"/>
                          <a:ea typeface="ヒラギノ明朝 ProN W3"/>
                          <a:cs typeface="ヒラギノ明朝 ProN W3"/>
                        </a:defRPr>
                      </a:lvl9pPr>
                    </a:lstStyle>
                    <a:p>
                      <a:pPr algn="ctr"/>
                      <a:endParaRPr lang="en-US" sz="1300" dirty="0">
                        <a:solidFill>
                          <a:schemeClr val="tx1"/>
                        </a:solidFill>
                      </a:endParaRPr>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dirty="0" smtClean="0">
                          <a:solidFill>
                            <a:schemeClr val="tx1"/>
                          </a:solidFill>
                        </a:rPr>
                        <a:t>Providers</a:t>
                      </a:r>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dirty="0" smtClean="0">
                          <a:solidFill>
                            <a:schemeClr val="tx1"/>
                          </a:solidFill>
                        </a:rPr>
                        <a:t>Survivors</a:t>
                      </a:r>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457200" rtl="0" eaLnBrk="1" latinLnBrk="0" hangingPunct="1">
                        <a:defRPr sz="1800" b="1" kern="1200">
                          <a:solidFill>
                            <a:schemeClr val="lt1"/>
                          </a:solidFill>
                          <a:latin typeface="Century Gothic"/>
                          <a:ea typeface="ヒラギノ明朝 ProN W3"/>
                          <a:cs typeface="ヒラギノ明朝 ProN W3"/>
                        </a:defRPr>
                      </a:lvl1pPr>
                      <a:lvl2pPr marL="457200" algn="l" defTabSz="457200" rtl="0" eaLnBrk="1" latinLnBrk="0" hangingPunct="1">
                        <a:defRPr sz="1800" b="1" kern="1200">
                          <a:solidFill>
                            <a:schemeClr val="lt1"/>
                          </a:solidFill>
                          <a:latin typeface="Century Gothic"/>
                          <a:ea typeface="ヒラギノ明朝 ProN W3"/>
                          <a:cs typeface="ヒラギノ明朝 ProN W3"/>
                        </a:defRPr>
                      </a:lvl2pPr>
                      <a:lvl3pPr marL="914400" algn="l" defTabSz="457200" rtl="0" eaLnBrk="1" latinLnBrk="0" hangingPunct="1">
                        <a:defRPr sz="1800" b="1" kern="1200">
                          <a:solidFill>
                            <a:schemeClr val="lt1"/>
                          </a:solidFill>
                          <a:latin typeface="Century Gothic"/>
                          <a:ea typeface="ヒラギノ明朝 ProN W3"/>
                          <a:cs typeface="ヒラギノ明朝 ProN W3"/>
                        </a:defRPr>
                      </a:lvl3pPr>
                      <a:lvl4pPr marL="1371600" algn="l" defTabSz="457200" rtl="0" eaLnBrk="1" latinLnBrk="0" hangingPunct="1">
                        <a:defRPr sz="1800" b="1" kern="1200">
                          <a:solidFill>
                            <a:schemeClr val="lt1"/>
                          </a:solidFill>
                          <a:latin typeface="Century Gothic"/>
                          <a:ea typeface="ヒラギノ明朝 ProN W3"/>
                          <a:cs typeface="ヒラギノ明朝 ProN W3"/>
                        </a:defRPr>
                      </a:lvl4pPr>
                      <a:lvl5pPr marL="1828800" algn="l" defTabSz="457200" rtl="0" eaLnBrk="1" latinLnBrk="0" hangingPunct="1">
                        <a:defRPr sz="1800" b="1" kern="1200">
                          <a:solidFill>
                            <a:schemeClr val="lt1"/>
                          </a:solidFill>
                          <a:latin typeface="Century Gothic"/>
                          <a:ea typeface="ヒラギノ明朝 ProN W3"/>
                          <a:cs typeface="ヒラギノ明朝 ProN W3"/>
                        </a:defRPr>
                      </a:lvl5pPr>
                      <a:lvl6pPr marL="2286000" algn="l" defTabSz="457200" rtl="0" eaLnBrk="1" latinLnBrk="0" hangingPunct="1">
                        <a:defRPr sz="1800" b="1" kern="1200">
                          <a:solidFill>
                            <a:schemeClr val="lt1"/>
                          </a:solidFill>
                          <a:latin typeface="Century Gothic"/>
                          <a:ea typeface="ヒラギノ明朝 ProN W3"/>
                          <a:cs typeface="ヒラギノ明朝 ProN W3"/>
                        </a:defRPr>
                      </a:lvl6pPr>
                      <a:lvl7pPr marL="2743200" algn="l" defTabSz="457200" rtl="0" eaLnBrk="1" latinLnBrk="0" hangingPunct="1">
                        <a:defRPr sz="1800" b="1" kern="1200">
                          <a:solidFill>
                            <a:schemeClr val="lt1"/>
                          </a:solidFill>
                          <a:latin typeface="Century Gothic"/>
                          <a:ea typeface="ヒラギノ明朝 ProN W3"/>
                          <a:cs typeface="ヒラギノ明朝 ProN W3"/>
                        </a:defRPr>
                      </a:lvl7pPr>
                      <a:lvl8pPr marL="3200400" algn="l" defTabSz="457200" rtl="0" eaLnBrk="1" latinLnBrk="0" hangingPunct="1">
                        <a:defRPr sz="1800" b="1" kern="1200">
                          <a:solidFill>
                            <a:schemeClr val="lt1"/>
                          </a:solidFill>
                          <a:latin typeface="Century Gothic"/>
                          <a:ea typeface="ヒラギノ明朝 ProN W3"/>
                          <a:cs typeface="ヒラギノ明朝 ProN W3"/>
                        </a:defRPr>
                      </a:lvl8pPr>
                      <a:lvl9pPr marL="3657600" algn="l" defTabSz="457200" rtl="0" eaLnBrk="1" latinLnBrk="0" hangingPunct="1">
                        <a:defRPr sz="1800" b="1" kern="1200">
                          <a:solidFill>
                            <a:schemeClr val="lt1"/>
                          </a:solidFill>
                          <a:latin typeface="Century Gothic"/>
                          <a:ea typeface="ヒラギノ明朝 ProN W3"/>
                          <a:cs typeface="ヒラギノ明朝 ProN W3"/>
                        </a:defRPr>
                      </a:lvl9pPr>
                    </a:lstStyle>
                    <a:p>
                      <a:pPr algn="ctr"/>
                      <a:r>
                        <a:rPr lang="en-US" sz="1300" dirty="0" smtClean="0">
                          <a:solidFill>
                            <a:schemeClr val="tx1"/>
                          </a:solidFill>
                        </a:rPr>
                        <a:t>Total</a:t>
                      </a:r>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r>
              <a:tr h="638175">
                <a:tc>
                  <a:txBody>
                    <a:bodyPr/>
                    <a:lstStyle/>
                    <a:p>
                      <a:r>
                        <a:rPr lang="en-US" sz="1300" b="1" dirty="0" smtClean="0"/>
                        <a:t>Asian/Pacific</a:t>
                      </a:r>
                      <a:r>
                        <a:rPr lang="en-US" sz="1300" b="1" baseline="0" dirty="0" smtClean="0"/>
                        <a:t> Islander</a:t>
                      </a:r>
                      <a:endParaRPr lang="en-US" sz="1300" b="1" dirty="0"/>
                    </a:p>
                  </a:txBody>
                  <a:tcPr marL="30220" marR="30220" marT="14287" marB="14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dirty="0" smtClean="0"/>
                        <a:t>1</a:t>
                      </a:r>
                      <a:endParaRPr lang="en-US" sz="1300"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dirty="0" smtClean="0"/>
                        <a:t>0</a:t>
                      </a:r>
                      <a:endParaRPr lang="en-US" sz="1300"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dirty="0" smtClean="0"/>
                        <a:t>1</a:t>
                      </a:r>
                      <a:endParaRPr lang="en-US" sz="1300" b="1"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r>
              <a:tr h="638175">
                <a:tc>
                  <a:txBody>
                    <a:bodyPr/>
                    <a:lstStyle/>
                    <a:p>
                      <a:pPr marL="0" marR="0" indent="0" algn="l" defTabSz="229495" rtl="0" eaLnBrk="1" fontAlgn="auto" latinLnBrk="0" hangingPunct="1">
                        <a:lnSpc>
                          <a:spcPct val="100000"/>
                        </a:lnSpc>
                        <a:spcBef>
                          <a:spcPts val="0"/>
                        </a:spcBef>
                        <a:spcAft>
                          <a:spcPts val="0"/>
                        </a:spcAft>
                        <a:buClrTx/>
                        <a:buSzTx/>
                        <a:buFontTx/>
                        <a:buNone/>
                        <a:tabLst/>
                        <a:defRPr/>
                      </a:pPr>
                      <a:r>
                        <a:rPr lang="en-US" sz="1300" b="1" dirty="0" smtClean="0"/>
                        <a:t>Black/African American</a:t>
                      </a:r>
                    </a:p>
                  </a:txBody>
                  <a:tcPr marL="30220" marR="30220" marT="14287" marB="14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dirty="0" smtClean="0"/>
                        <a:t>1</a:t>
                      </a:r>
                      <a:endParaRPr lang="en-US" sz="1300"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dirty="0" smtClean="0"/>
                        <a:t>1</a:t>
                      </a:r>
                      <a:endParaRPr lang="en-US" sz="1300"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dirty="0" smtClean="0"/>
                        <a:t>2</a:t>
                      </a:r>
                      <a:endParaRPr lang="en-US" sz="1300" b="1"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r>
              <a:tr h="482641">
                <a:tc>
                  <a:txBody>
                    <a:bodyPr/>
                    <a:lstStyle/>
                    <a:p>
                      <a:r>
                        <a:rPr lang="en-US" sz="1300" b="1" dirty="0" smtClean="0"/>
                        <a:t>Latina</a:t>
                      </a:r>
                    </a:p>
                    <a:p>
                      <a:r>
                        <a:rPr lang="en-US" sz="1300" b="1" dirty="0" smtClean="0"/>
                        <a:t>(Any race)</a:t>
                      </a:r>
                      <a:endParaRPr lang="en-US" sz="1300" b="1" dirty="0"/>
                    </a:p>
                  </a:txBody>
                  <a:tcPr marL="30220" marR="30220" marT="14287" marB="14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dirty="0" smtClean="0"/>
                        <a:t>1</a:t>
                      </a:r>
                      <a:endParaRPr lang="en-US" sz="1300"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dirty="0" smtClean="0"/>
                        <a:t>3</a:t>
                      </a:r>
                      <a:endParaRPr lang="en-US" sz="1300"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dirty="0" smtClean="0"/>
                        <a:t>4</a:t>
                      </a:r>
                      <a:endParaRPr lang="en-US" sz="1300" b="1"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r>
              <a:tr h="638175">
                <a:tc>
                  <a:txBody>
                    <a:bodyPr/>
                    <a:lstStyle/>
                    <a:p>
                      <a:r>
                        <a:rPr lang="en-US" sz="1300" b="1" dirty="0" smtClean="0"/>
                        <a:t>Non-Hispanic White</a:t>
                      </a:r>
                      <a:endParaRPr lang="en-US" sz="1300" b="1" dirty="0"/>
                    </a:p>
                  </a:txBody>
                  <a:tcPr marL="30220" marR="30220" marT="14287" marB="14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dirty="0" smtClean="0"/>
                        <a:t>15</a:t>
                      </a:r>
                      <a:endParaRPr lang="en-US" sz="1300"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dirty="0" smtClean="0"/>
                        <a:t>5</a:t>
                      </a:r>
                      <a:endParaRPr lang="en-US" sz="1300"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1" dirty="0" smtClean="0"/>
                        <a:t>20</a:t>
                      </a:r>
                      <a:endParaRPr lang="en-US" sz="1300" b="1"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r>
              <a:tr h="482641">
                <a:tc>
                  <a:txBody>
                    <a:bodyPr/>
                    <a:lstStyle/>
                    <a:p>
                      <a:r>
                        <a:rPr lang="en-US" sz="1300" b="1" dirty="0" smtClean="0"/>
                        <a:t>Total</a:t>
                      </a:r>
                      <a:endParaRPr lang="en-US" sz="1300" b="1" dirty="0"/>
                    </a:p>
                  </a:txBody>
                  <a:tcPr marL="30220" marR="30220" marT="14287" marB="14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c>
                  <a:txBody>
                    <a:bodyPr/>
                    <a:lstStyle/>
                    <a:p>
                      <a:pPr algn="ctr"/>
                      <a:r>
                        <a:rPr lang="en-US" sz="1300" b="1" dirty="0" smtClean="0"/>
                        <a:t>18</a:t>
                      </a:r>
                      <a:endParaRPr lang="en-US" sz="1300" b="1"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c>
                  <a:txBody>
                    <a:bodyPr/>
                    <a:lstStyle/>
                    <a:p>
                      <a:pPr algn="ctr"/>
                      <a:r>
                        <a:rPr lang="en-US" sz="1300" b="1" dirty="0" smtClean="0"/>
                        <a:t>9</a:t>
                      </a:r>
                      <a:endParaRPr lang="en-US" sz="1300" b="1"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c>
                  <a:txBody>
                    <a:bodyPr/>
                    <a:lstStyle/>
                    <a:p>
                      <a:pPr algn="ctr"/>
                      <a:r>
                        <a:rPr lang="en-US" sz="1300" b="1" dirty="0" smtClean="0"/>
                        <a:t>27</a:t>
                      </a:r>
                      <a:endParaRPr lang="en-US" sz="1300" b="1" dirty="0"/>
                    </a:p>
                  </a:txBody>
                  <a:tcPr marL="30220" marR="30220" marT="14287" marB="14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3DAEF"/>
                    </a:solidFill>
                  </a:tcPr>
                </a:tc>
              </a:tr>
            </a:tbl>
          </a:graphicData>
        </a:graphic>
      </p:graphicFrame>
      <p:sp>
        <p:nvSpPr>
          <p:cNvPr id="7" name="Content Placeholder 6"/>
          <p:cNvSpPr>
            <a:spLocks noGrp="1"/>
          </p:cNvSpPr>
          <p:nvPr>
            <p:ph sz="half" idx="2"/>
          </p:nvPr>
        </p:nvSpPr>
        <p:spPr>
          <a:xfrm>
            <a:off x="152400" y="838200"/>
            <a:ext cx="3124200" cy="3124200"/>
          </a:xfrm>
        </p:spPr>
        <p:txBody>
          <a:bodyPr/>
          <a:lstStyle/>
          <a:p>
            <a:pPr marL="177779" indent="-177779">
              <a:spcBef>
                <a:spcPts val="5"/>
              </a:spcBef>
              <a:buFont typeface="Arial"/>
              <a:buChar char="•"/>
              <a:tabLst>
                <a:tab pos="177779" algn="l"/>
              </a:tabLst>
            </a:pPr>
            <a:r>
              <a:rPr lang="en-US" sz="1800" dirty="0">
                <a:cs typeface="Century Gothic"/>
              </a:rPr>
              <a:t>Convenience sample</a:t>
            </a:r>
            <a:br>
              <a:rPr lang="en-US" sz="1800" dirty="0">
                <a:cs typeface="Century Gothic"/>
              </a:rPr>
            </a:br>
            <a:endParaRPr lang="en-US" sz="1200" dirty="0">
              <a:cs typeface="Century Gothic"/>
            </a:endParaRPr>
          </a:p>
          <a:p>
            <a:pPr marL="177779" indent="-177779">
              <a:spcBef>
                <a:spcPts val="5"/>
              </a:spcBef>
              <a:buFont typeface="Arial"/>
              <a:buChar char="•"/>
              <a:tabLst>
                <a:tab pos="177779" algn="l"/>
              </a:tabLst>
            </a:pPr>
            <a:r>
              <a:rPr lang="en-US" sz="1800" dirty="0">
                <a:cs typeface="Century Gothic"/>
              </a:rPr>
              <a:t>18 rape crisis service providers</a:t>
            </a:r>
          </a:p>
          <a:p>
            <a:pPr marL="407246" lvl="1" indent="-177779">
              <a:spcBef>
                <a:spcPts val="5"/>
              </a:spcBef>
              <a:buFont typeface="Arial"/>
              <a:buChar char="•"/>
              <a:tabLst>
                <a:tab pos="177779" algn="l"/>
              </a:tabLst>
            </a:pPr>
            <a:r>
              <a:rPr lang="en-US" sz="1600" dirty="0">
                <a:cs typeface="Century Gothic"/>
              </a:rPr>
              <a:t>From 7 agencies</a:t>
            </a:r>
          </a:p>
          <a:p>
            <a:pPr marL="407246" lvl="1" indent="-177779">
              <a:spcBef>
                <a:spcPts val="5"/>
              </a:spcBef>
              <a:buFont typeface="Arial"/>
              <a:buChar char="•"/>
              <a:tabLst>
                <a:tab pos="177779" algn="l"/>
              </a:tabLst>
            </a:pPr>
            <a:r>
              <a:rPr lang="en-US" sz="1600" dirty="0">
                <a:cs typeface="Century Gothic"/>
              </a:rPr>
              <a:t>Mean yrs of experience: 11</a:t>
            </a:r>
            <a:r>
              <a:rPr lang="en-US" sz="1800" dirty="0">
                <a:cs typeface="Century Gothic"/>
              </a:rPr>
              <a:t/>
            </a:r>
            <a:br>
              <a:rPr lang="en-US" sz="1800" dirty="0">
                <a:cs typeface="Century Gothic"/>
              </a:rPr>
            </a:br>
            <a:endParaRPr lang="en-US" dirty="0" smtClean="0">
              <a:cs typeface="Century Gothic"/>
            </a:endParaRPr>
          </a:p>
          <a:p>
            <a:pPr marL="177779" indent="-177779">
              <a:spcBef>
                <a:spcPts val="5"/>
              </a:spcBef>
              <a:buFont typeface="Arial"/>
              <a:buChar char="•"/>
              <a:tabLst>
                <a:tab pos="177779" algn="l"/>
              </a:tabLst>
            </a:pPr>
            <a:r>
              <a:rPr lang="en-US" sz="1800" dirty="0">
                <a:cs typeface="Century Gothic"/>
              </a:rPr>
              <a:t>9 adult, female survivors</a:t>
            </a:r>
          </a:p>
          <a:p>
            <a:pPr marL="407246" lvl="1" indent="-177779">
              <a:spcBef>
                <a:spcPts val="5"/>
              </a:spcBef>
              <a:buFont typeface="Arial"/>
              <a:buChar char="•"/>
              <a:tabLst>
                <a:tab pos="177779" algn="l"/>
              </a:tabLst>
            </a:pPr>
            <a:r>
              <a:rPr lang="en-US" sz="1600" dirty="0">
                <a:cs typeface="Century Gothic"/>
              </a:rPr>
              <a:t>Mean age: 41</a:t>
            </a:r>
          </a:p>
          <a:p>
            <a:pPr marL="407246" lvl="1" indent="-177779">
              <a:spcBef>
                <a:spcPts val="5"/>
              </a:spcBef>
              <a:buFont typeface="Arial"/>
              <a:buChar char="•"/>
              <a:tabLst>
                <a:tab pos="177779" algn="l"/>
              </a:tabLst>
            </a:pPr>
            <a:r>
              <a:rPr lang="en-US" sz="1600" dirty="0">
                <a:cs typeface="Century Gothic"/>
              </a:rPr>
              <a:t>Mean age at 1</a:t>
            </a:r>
            <a:r>
              <a:rPr lang="en-US" sz="1600" baseline="30000" dirty="0">
                <a:cs typeface="Century Gothic"/>
              </a:rPr>
              <a:t>st</a:t>
            </a:r>
            <a:r>
              <a:rPr lang="en-US" sz="1600" dirty="0">
                <a:cs typeface="Century Gothic"/>
              </a:rPr>
              <a:t> assault: 18</a:t>
            </a:r>
          </a:p>
          <a:p>
            <a:pPr marL="407246" lvl="1" indent="-177779">
              <a:spcBef>
                <a:spcPts val="5"/>
              </a:spcBef>
              <a:buFont typeface="Arial"/>
              <a:buChar char="•"/>
              <a:tabLst>
                <a:tab pos="177779" algn="l"/>
              </a:tabLst>
            </a:pPr>
            <a:r>
              <a:rPr lang="en-US" sz="1600" dirty="0">
                <a:cs typeface="Century Gothic"/>
              </a:rPr>
              <a:t>Mean yrs since most recent assault: 16.8</a:t>
            </a:r>
          </a:p>
        </p:txBody>
      </p:sp>
      <p:sp>
        <p:nvSpPr>
          <p:cNvPr id="4" name="Slide Number Placeholder 3"/>
          <p:cNvSpPr>
            <a:spLocks noGrp="1"/>
          </p:cNvSpPr>
          <p:nvPr>
            <p:ph type="sldNum" sz="quarter" idx="10"/>
          </p:nvPr>
        </p:nvSpPr>
        <p:spPr>
          <a:prstGeom prst="rect">
            <a:avLst/>
          </a:prstGeom>
        </p:spPr>
        <p:txBody>
          <a:bodyPr lIns="65266" tIns="32633" rIns="65266" bIns="32633"/>
          <a:lstStyle/>
          <a:p>
            <a:pPr algn="r"/>
            <a:fld id="{E72719B6-7CB1-914A-9D29-D8006C895101}" type="slidenum">
              <a:rPr lang="en-US" smtClean="0">
                <a:solidFill>
                  <a:schemeClr val="tx1"/>
                </a:solidFill>
              </a:rPr>
              <a:pPr algn="r"/>
              <a:t>37</a:t>
            </a:fld>
            <a:endParaRPr lang="en-US" dirty="0">
              <a:solidFill>
                <a:schemeClr val="tx1"/>
              </a:solidFill>
            </a:endParaRPr>
          </a:p>
        </p:txBody>
      </p:sp>
    </p:spTree>
    <p:extLst>
      <p:ext uri="{BB962C8B-B14F-4D97-AF65-F5344CB8AC3E}">
        <p14:creationId xmlns:p14="http://schemas.microsoft.com/office/powerpoint/2010/main" val="2465784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4229" y="298891"/>
            <a:ext cx="6469559" cy="357188"/>
          </a:xfrm>
        </p:spPr>
        <p:txBody>
          <a:bodyPr>
            <a:noAutofit/>
          </a:bodyPr>
          <a:lstStyle/>
          <a:p>
            <a:pPr algn="ctr"/>
            <a:r>
              <a:rPr lang="en-US" sz="2900" cap="small" dirty="0" smtClean="0"/>
              <a:t>Low-Income Survivors Are Vulnerable</a:t>
            </a:r>
            <a:endParaRPr lang="en-US" sz="2900" cap="small" dirty="0"/>
          </a:p>
        </p:txBody>
      </p:sp>
      <p:sp>
        <p:nvSpPr>
          <p:cNvPr id="12" name="TextBox 11"/>
          <p:cNvSpPr txBox="1"/>
          <p:nvPr/>
        </p:nvSpPr>
        <p:spPr>
          <a:xfrm>
            <a:off x="375049" y="2269072"/>
            <a:ext cx="6107918" cy="2246928"/>
          </a:xfrm>
          <a:prstGeom prst="rect">
            <a:avLst/>
          </a:prstGeom>
          <a:noFill/>
        </p:spPr>
        <p:txBody>
          <a:bodyPr wrap="square" lIns="45879" tIns="22939" rIns="45879" bIns="22939" rtlCol="0">
            <a:spAutoFit/>
          </a:bodyPr>
          <a:lstStyle/>
          <a:p>
            <a:pPr algn="l" defTabSz="913630"/>
            <a:r>
              <a:rPr lang="en-US" sz="1300" dirty="0" smtClean="0">
                <a:cs typeface="Century Gothic"/>
              </a:rPr>
              <a:t>“The </a:t>
            </a:r>
            <a:r>
              <a:rPr lang="en-US" sz="1300" dirty="0">
                <a:cs typeface="Century Gothic"/>
              </a:rPr>
              <a:t>clients that work in the food industry or housekeeping…where you’re not a salaried employee…they usually don’t have much in terms of savings, and they are in jobs where if they don’t show up, they don’t get paid.  Maybe they can take two weeks off, but that means they’re not going to get paid those two weeks.  So that pretty quickly affects someone’s ability to pay their rent and pay their utility bills and buy food and take care of their kids.  And then that also affects them emotionally…I’ve seen a lot of clients in that position really sink into a depression, where even if they could go back to work, they weren't in a position to…And unfortunately, I think those are the clients that are always in danger of becoming homeless…because they didn’t have that much to begin </a:t>
            </a:r>
            <a:r>
              <a:rPr lang="en-US" sz="1300" dirty="0" smtClean="0">
                <a:cs typeface="Century Gothic"/>
              </a:rPr>
              <a:t>with.” </a:t>
            </a:r>
            <a:r>
              <a:rPr lang="en-US" sz="1300" dirty="0">
                <a:cs typeface="Century Gothic"/>
              </a:rPr>
              <a:t>(Rape crisis administrator)</a:t>
            </a:r>
          </a:p>
        </p:txBody>
      </p:sp>
      <p:sp>
        <p:nvSpPr>
          <p:cNvPr id="7" name="Content Placeholder 6"/>
          <p:cNvSpPr>
            <a:spLocks noGrp="1"/>
          </p:cNvSpPr>
          <p:nvPr>
            <p:ph idx="1"/>
          </p:nvPr>
        </p:nvSpPr>
        <p:spPr>
          <a:xfrm>
            <a:off x="284631" y="791990"/>
            <a:ext cx="6288738" cy="1556102"/>
          </a:xfrm>
        </p:spPr>
        <p:txBody>
          <a:bodyPr>
            <a:normAutofit/>
          </a:bodyPr>
          <a:lstStyle/>
          <a:p>
            <a:pPr>
              <a:spcBef>
                <a:spcPts val="714"/>
              </a:spcBef>
              <a:buFont typeface="Arial"/>
              <a:buChar char="•"/>
            </a:pPr>
            <a:r>
              <a:rPr lang="en-US" sz="1700" u="sng" dirty="0"/>
              <a:t>Employment</a:t>
            </a:r>
            <a:r>
              <a:rPr lang="en-US" sz="1700" dirty="0"/>
              <a:t>: Unstable jobs, unpaid time off, few benefits</a:t>
            </a:r>
          </a:p>
          <a:p>
            <a:pPr>
              <a:spcBef>
                <a:spcPts val="714"/>
              </a:spcBef>
              <a:buFont typeface="Arial"/>
              <a:buChar char="•"/>
            </a:pPr>
            <a:r>
              <a:rPr lang="en-US" sz="1700" u="sng" dirty="0"/>
              <a:t>Housing</a:t>
            </a:r>
            <a:r>
              <a:rPr lang="en-US" sz="1700" dirty="0"/>
              <a:t>: </a:t>
            </a:r>
            <a:r>
              <a:rPr lang="en-US" sz="1700" dirty="0" smtClean="0"/>
              <a:t>Risk </a:t>
            </a:r>
            <a:r>
              <a:rPr lang="en-US" sz="1700" dirty="0"/>
              <a:t>homelessness with job loss</a:t>
            </a:r>
          </a:p>
          <a:p>
            <a:pPr>
              <a:spcBef>
                <a:spcPts val="714"/>
              </a:spcBef>
              <a:buFont typeface="Arial"/>
              <a:buChar char="•"/>
            </a:pPr>
            <a:r>
              <a:rPr lang="en-US" sz="1700" u="sng" dirty="0"/>
              <a:t>Health</a:t>
            </a:r>
            <a:r>
              <a:rPr lang="en-US" sz="1700" dirty="0"/>
              <a:t>: Cannot afford treatment, medication</a:t>
            </a:r>
          </a:p>
          <a:p>
            <a:pPr>
              <a:spcBef>
                <a:spcPts val="714"/>
              </a:spcBef>
              <a:buFont typeface="Arial"/>
              <a:buChar char="•"/>
            </a:pPr>
            <a:r>
              <a:rPr lang="en-US" sz="1700" u="sng" dirty="0"/>
              <a:t>Discrimination</a:t>
            </a:r>
            <a:r>
              <a:rPr lang="en-US" sz="1700" dirty="0"/>
              <a:t> based on race or immigration status</a:t>
            </a:r>
          </a:p>
        </p:txBody>
      </p:sp>
      <p:sp>
        <p:nvSpPr>
          <p:cNvPr id="5" name="Slide Number Placeholder 3"/>
          <p:cNvSpPr>
            <a:spLocks noGrp="1"/>
          </p:cNvSpPr>
          <p:nvPr>
            <p:ph type="sldNum" sz="quarter" idx="4294967295"/>
          </p:nvPr>
        </p:nvSpPr>
        <p:spPr>
          <a:xfrm>
            <a:off x="5114925" y="4279907"/>
            <a:ext cx="1600200" cy="243417"/>
          </a:xfrm>
          <a:prstGeom prst="rect">
            <a:avLst/>
          </a:prstGeom>
        </p:spPr>
        <p:txBody>
          <a:bodyPr/>
          <a:lstStyle/>
          <a:p>
            <a:pPr algn="r"/>
            <a:fld id="{E72719B6-7CB1-914A-9D29-D8006C895101}" type="slidenum">
              <a:rPr lang="en-US">
                <a:latin typeface="Century Gothic"/>
                <a:cs typeface="Century Gothic"/>
              </a:rPr>
              <a:pPr algn="r"/>
              <a:t>38</a:t>
            </a:fld>
            <a:endParaRPr lang="en-US" dirty="0">
              <a:latin typeface="Century Gothic"/>
              <a:cs typeface="Century Gothic"/>
            </a:endParaRPr>
          </a:p>
        </p:txBody>
      </p:sp>
    </p:spTree>
    <p:extLst>
      <p:ext uri="{BB962C8B-B14F-4D97-AF65-F5344CB8AC3E}">
        <p14:creationId xmlns:p14="http://schemas.microsoft.com/office/powerpoint/2010/main" val="39536268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Brooke’s story</a:t>
            </a:r>
            <a:endParaRPr lang="en-US" dirty="0"/>
          </a:p>
        </p:txBody>
      </p:sp>
      <p:sp>
        <p:nvSpPr>
          <p:cNvPr id="3" name="Content Placeholder 2"/>
          <p:cNvSpPr>
            <a:spLocks noGrp="1"/>
          </p:cNvSpPr>
          <p:nvPr>
            <p:ph idx="1"/>
          </p:nvPr>
        </p:nvSpPr>
        <p:spPr/>
        <p:txBody>
          <a:bodyPr/>
          <a:lstStyle/>
          <a:p>
            <a:pPr marL="0" indent="0">
              <a:buNone/>
            </a:pPr>
            <a:r>
              <a:rPr lang="en-US" dirty="0" smtClean="0"/>
              <a:t>“After that [finishing high school], I was pretty much too much of a basket case to work until I was at least 21 [5 years post-assault] and arguably, it should’ve been another couple years… I was still absolutely overrun with flashback type events. And I could drop into a panic at the drop of a hat. So managing my own life was not easy at all.” </a:t>
            </a:r>
            <a:endParaRPr lang="en-US" dirty="0"/>
          </a:p>
        </p:txBody>
      </p:sp>
      <p:sp>
        <p:nvSpPr>
          <p:cNvPr id="4" name="Slide Number Placeholder 3"/>
          <p:cNvSpPr>
            <a:spLocks noGrp="1"/>
          </p:cNvSpPr>
          <p:nvPr>
            <p:ph type="sldNum" sz="quarter" idx="10"/>
          </p:nvPr>
        </p:nvSpPr>
        <p:spPr/>
        <p:txBody>
          <a:bodyPr/>
          <a:lstStyle/>
          <a:p>
            <a:fld id="{5C4CF090-4499-DD46-8DF9-4916CBD01D6C}" type="slidenum">
              <a:rPr lang="en-US" smtClean="0"/>
              <a:pPr/>
              <a:t>39</a:t>
            </a:fld>
            <a:endParaRPr lang="en-US" dirty="0"/>
          </a:p>
        </p:txBody>
      </p:sp>
    </p:spTree>
    <p:extLst>
      <p:ext uri="{BB962C8B-B14F-4D97-AF65-F5344CB8AC3E}">
        <p14:creationId xmlns:p14="http://schemas.microsoft.com/office/powerpoint/2010/main" val="27259855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75970" y="127402"/>
            <a:ext cx="5612309" cy="482203"/>
          </a:xfrm>
        </p:spPr>
        <p:txBody>
          <a:bodyPr/>
          <a:lstStyle/>
          <a:p>
            <a:pPr algn="ctr" eaLnBrk="1" hangingPunct="1">
              <a:defRPr/>
            </a:pPr>
            <a:r>
              <a:rPr lang="en-US" cap="small" dirty="0" smtClean="0"/>
              <a:t>BACKGROUND</a:t>
            </a:r>
            <a:endParaRPr lang="en-US" cap="small" dirty="0"/>
          </a:p>
        </p:txBody>
      </p:sp>
      <p:sp>
        <p:nvSpPr>
          <p:cNvPr id="23555" name="Rectangle 2"/>
          <p:cNvSpPr>
            <a:spLocks noGrp="1" noChangeArrowheads="1"/>
          </p:cNvSpPr>
          <p:nvPr>
            <p:ph idx="1"/>
          </p:nvPr>
        </p:nvSpPr>
        <p:spPr>
          <a:xfrm>
            <a:off x="304800" y="762000"/>
            <a:ext cx="6248400" cy="3505200"/>
          </a:xfrm>
        </p:spPr>
        <p:txBody>
          <a:bodyPr>
            <a:normAutofit/>
          </a:bodyPr>
          <a:lstStyle/>
          <a:p>
            <a:pPr marL="231747" indent="-231747" eaLnBrk="1" hangingPunct="1">
              <a:buFont typeface="Arial"/>
              <a:buChar char="•"/>
              <a:defRPr/>
            </a:pPr>
            <a:r>
              <a:rPr lang="en-US" dirty="0" smtClean="0"/>
              <a:t>Intimate partner violence (IPV) has detrimental effects on survivors’ employment, earnings, &amp; housing </a:t>
            </a:r>
          </a:p>
          <a:p>
            <a:pPr marL="524957" lvl="2" indent="-231747" eaLnBrk="1" hangingPunct="1">
              <a:buFont typeface="Arial"/>
              <a:buChar char="•"/>
              <a:defRPr/>
            </a:pPr>
            <a:r>
              <a:rPr lang="en-US" sz="1600" dirty="0"/>
              <a:t>High rate of IPV among AFDC/TANF recipients, homeless women, and those receiving housing assistance </a:t>
            </a:r>
            <a:r>
              <a:rPr lang="en-US" sz="1200" dirty="0"/>
              <a:t>(Brown et al., 1999; </a:t>
            </a:r>
            <a:r>
              <a:rPr lang="en-US" sz="1200" dirty="0" err="1" smtClean="0"/>
              <a:t>Elklit</a:t>
            </a:r>
            <a:r>
              <a:rPr lang="en-US" sz="1200" dirty="0" smtClean="0"/>
              <a:t> &amp; </a:t>
            </a:r>
            <a:r>
              <a:rPr lang="en-US" sz="1200" dirty="0" err="1" smtClean="0"/>
              <a:t>Shevlin</a:t>
            </a:r>
            <a:r>
              <a:rPr lang="en-US" sz="1200" dirty="0" smtClean="0"/>
              <a:t>, 2009; Lloyd </a:t>
            </a:r>
            <a:r>
              <a:rPr lang="en-US" sz="1200" dirty="0"/>
              <a:t>&amp; </a:t>
            </a:r>
            <a:r>
              <a:rPr lang="en-US" sz="1200" dirty="0" err="1"/>
              <a:t>Taluc</a:t>
            </a:r>
            <a:r>
              <a:rPr lang="en-US" sz="1200" dirty="0"/>
              <a:t>, 1999; </a:t>
            </a:r>
            <a:r>
              <a:rPr lang="en-US" sz="1200" dirty="0" smtClean="0"/>
              <a:t>Raphael </a:t>
            </a:r>
            <a:r>
              <a:rPr lang="en-US" sz="1200" dirty="0"/>
              <a:t>&amp; </a:t>
            </a:r>
            <a:r>
              <a:rPr lang="en-US" sz="1200" dirty="0" err="1"/>
              <a:t>Tolman</a:t>
            </a:r>
            <a:r>
              <a:rPr lang="en-US" sz="1200" dirty="0"/>
              <a:t>, 1997)</a:t>
            </a:r>
            <a:br>
              <a:rPr lang="en-US" sz="1200" dirty="0"/>
            </a:br>
            <a:endParaRPr lang="en-US" sz="1200" dirty="0"/>
          </a:p>
          <a:p>
            <a:pPr marL="231747" indent="-231747" eaLnBrk="1" hangingPunct="1">
              <a:buFont typeface="Arial"/>
              <a:buChar char="•"/>
              <a:defRPr/>
            </a:pPr>
            <a:r>
              <a:rPr lang="en-US" dirty="0" smtClean="0"/>
              <a:t>Relatively little research examines the economic dimension of </a:t>
            </a:r>
            <a:r>
              <a:rPr lang="en-US" u="sng" dirty="0" smtClean="0"/>
              <a:t>Non-IPV sexual violence (SV)</a:t>
            </a:r>
            <a:r>
              <a:rPr lang="en-US" dirty="0" smtClean="0"/>
              <a:t>: </a:t>
            </a:r>
          </a:p>
          <a:p>
            <a:pPr marL="524957" lvl="2" indent="-231747" eaLnBrk="1" hangingPunct="1">
              <a:buFont typeface="Arial"/>
              <a:buChar char="•"/>
              <a:defRPr/>
            </a:pPr>
            <a:r>
              <a:rPr lang="en-US" sz="1600" dirty="0"/>
              <a:t>Rape or sexual assault that is not part of a </a:t>
            </a:r>
            <a:r>
              <a:rPr lang="en-US" sz="1600" i="1" dirty="0"/>
              <a:t>pattern </a:t>
            </a:r>
            <a:r>
              <a:rPr lang="en-US" sz="1600" dirty="0"/>
              <a:t>of abuse by an intimate partner</a:t>
            </a:r>
            <a:endParaRPr lang="en-US" sz="1600" dirty="0">
              <a:sym typeface="Century Gothic" pitchFamily="34" charset="0"/>
            </a:endParaRPr>
          </a:p>
        </p:txBody>
      </p:sp>
      <p:sp>
        <p:nvSpPr>
          <p:cNvPr id="38916" name="Slide Number Placeholder 3"/>
          <p:cNvSpPr>
            <a:spLocks noGrp="1"/>
          </p:cNvSpPr>
          <p:nvPr>
            <p:ph type="sldNum" sz="quarter" idx="10"/>
          </p:nvPr>
        </p:nvSpPr>
        <p:spPr>
          <a:xfrm>
            <a:off x="6442770" y="4286255"/>
            <a:ext cx="180826" cy="172641"/>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pPr eaLnBrk="1" hangingPunct="1"/>
            <a:fld id="{CA127CC2-7CBA-6E44-94D9-5907BE14B5E3}" type="slidenum">
              <a:rPr lang="en-US" sz="900">
                <a:solidFill>
                  <a:schemeClr val="tx1"/>
                </a:solidFill>
                <a:ea typeface="ヒラギノ明朝 ProN W3" charset="0"/>
                <a:cs typeface="ヒラギノ明朝 ProN W3" charset="0"/>
              </a:rPr>
              <a:pPr eaLnBrk="1" hangingPunct="1"/>
              <a:t>4</a:t>
            </a:fld>
            <a:endParaRPr lang="en-US" sz="900" dirty="0">
              <a:solidFill>
                <a:schemeClr val="tx1"/>
              </a:solidFill>
              <a:ea typeface="ヒラギノ明朝 ProN W3" charset="0"/>
              <a:cs typeface="ヒラギノ明朝 ProN W3" charset="0"/>
            </a:endParaRPr>
          </a:p>
        </p:txBody>
      </p:sp>
    </p:spTree>
    <p:extLst>
      <p:ext uri="{BB962C8B-B14F-4D97-AF65-F5344CB8AC3E}">
        <p14:creationId xmlns:p14="http://schemas.microsoft.com/office/powerpoint/2010/main" val="2324950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9069"/>
            <a:ext cx="6248400" cy="566732"/>
          </a:xfrm>
        </p:spPr>
        <p:txBody>
          <a:bodyPr/>
          <a:lstStyle/>
          <a:p>
            <a:pPr algn="ctr"/>
            <a:r>
              <a:rPr lang="en-US" cap="small" dirty="0" smtClean="0"/>
              <a:t>Why Do SV Survivors Need to Move? </a:t>
            </a:r>
            <a:endParaRPr lang="en-US" cap="small" dirty="0"/>
          </a:p>
        </p:txBody>
      </p:sp>
      <p:sp>
        <p:nvSpPr>
          <p:cNvPr id="3" name="Content Placeholder 2"/>
          <p:cNvSpPr>
            <a:spLocks noGrp="1"/>
          </p:cNvSpPr>
          <p:nvPr>
            <p:ph idx="1"/>
          </p:nvPr>
        </p:nvSpPr>
        <p:spPr>
          <a:xfrm>
            <a:off x="457200" y="904876"/>
            <a:ext cx="5943600" cy="3071813"/>
          </a:xfrm>
        </p:spPr>
        <p:txBody>
          <a:bodyPr/>
          <a:lstStyle/>
          <a:p>
            <a:pPr>
              <a:buFont typeface="Arial" pitchFamily="34" charset="0"/>
              <a:buChar char="•"/>
            </a:pPr>
            <a:r>
              <a:rPr lang="en-US" dirty="0" smtClean="0"/>
              <a:t>Non-IPV rape survivors have real safety concerns when the perpetrator knows where they live &amp;/or lives nearby.</a:t>
            </a:r>
          </a:p>
          <a:p>
            <a:pPr lvl="2">
              <a:buFont typeface="Arial" pitchFamily="34" charset="0"/>
              <a:buChar char="•"/>
            </a:pPr>
            <a:r>
              <a:rPr lang="en-US" dirty="0"/>
              <a:t>Most assaults occur in or near victims’ </a:t>
            </a:r>
            <a:r>
              <a:rPr lang="en-US" dirty="0" smtClean="0"/>
              <a:t>homes</a:t>
            </a:r>
          </a:p>
          <a:p>
            <a:pPr lvl="2">
              <a:buFont typeface="Arial" pitchFamily="34" charset="0"/>
              <a:buChar char="•"/>
            </a:pPr>
            <a:r>
              <a:rPr lang="en-US" dirty="0" smtClean="0"/>
              <a:t>Most assaults are committed by someone known to the victim</a:t>
            </a:r>
          </a:p>
          <a:p>
            <a:pPr lvl="2">
              <a:buFont typeface="Arial" pitchFamily="34" charset="0"/>
              <a:buChar char="•"/>
            </a:pPr>
            <a:r>
              <a:rPr lang="en-US" dirty="0" smtClean="0"/>
              <a:t>Stranger assailants may return or threaten to do so</a:t>
            </a:r>
          </a:p>
        </p:txBody>
      </p:sp>
      <p:sp>
        <p:nvSpPr>
          <p:cNvPr id="4" name="Slide Number Placeholder 3"/>
          <p:cNvSpPr>
            <a:spLocks noGrp="1"/>
          </p:cNvSpPr>
          <p:nvPr>
            <p:ph type="sldNum" sz="quarter" idx="10"/>
          </p:nvPr>
        </p:nvSpPr>
        <p:spPr/>
        <p:txBody>
          <a:bodyPr/>
          <a:lstStyle/>
          <a:p>
            <a:fld id="{5C4CF090-4499-DD46-8DF9-4916CBD01D6C}" type="slidenum">
              <a:rPr lang="en-US" smtClean="0"/>
              <a:pPr/>
              <a:t>40</a:t>
            </a:fld>
            <a:endParaRPr lang="en-US" dirty="0"/>
          </a:p>
        </p:txBody>
      </p:sp>
    </p:spTree>
    <p:extLst>
      <p:ext uri="{BB962C8B-B14F-4D97-AF65-F5344CB8AC3E}">
        <p14:creationId xmlns:p14="http://schemas.microsoft.com/office/powerpoint/2010/main" val="5121892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assistance</a:t>
            </a:r>
            <a:endParaRPr lang="en-US" dirty="0"/>
          </a:p>
        </p:txBody>
      </p:sp>
      <p:sp>
        <p:nvSpPr>
          <p:cNvPr id="3" name="Content Placeholder 2"/>
          <p:cNvSpPr>
            <a:spLocks noGrp="1"/>
          </p:cNvSpPr>
          <p:nvPr>
            <p:ph idx="1"/>
          </p:nvPr>
        </p:nvSpPr>
        <p:spPr/>
        <p:txBody>
          <a:bodyPr/>
          <a:lstStyle/>
          <a:p>
            <a:pPr>
              <a:buFont typeface="Arial"/>
              <a:buChar char="•"/>
            </a:pPr>
            <a:r>
              <a:rPr lang="en-US" dirty="0" smtClean="0"/>
              <a:t>Survivors draw on public programs post-assault: cash assistance, SNAP, SSDI, SSI</a:t>
            </a:r>
          </a:p>
          <a:p>
            <a:pPr>
              <a:buFont typeface="Arial"/>
              <a:buChar char="•"/>
            </a:pPr>
            <a:r>
              <a:rPr lang="en-US" dirty="0" smtClean="0"/>
              <a:t>Lawyer who serves primarily low-income survivors explained:  </a:t>
            </a:r>
            <a:r>
              <a:rPr lang="en-US" dirty="0"/>
              <a:t/>
            </a:r>
            <a:br>
              <a:rPr lang="en-US" dirty="0"/>
            </a:br>
            <a:r>
              <a:rPr lang="en-US" sz="1600" dirty="0"/>
              <a:t>“I do think that most of our clients, if they weren’t already on public benefits, they’re going to get some kind of public assistance afterwards, which it’s obviously a good thing, to have that available. But they have to get over the stigma that they might have around that, which is difficult” </a:t>
            </a:r>
          </a:p>
        </p:txBody>
      </p:sp>
      <p:sp>
        <p:nvSpPr>
          <p:cNvPr id="4" name="Slide Number Placeholder 3"/>
          <p:cNvSpPr>
            <a:spLocks noGrp="1"/>
          </p:cNvSpPr>
          <p:nvPr>
            <p:ph type="sldNum" sz="quarter" idx="10"/>
          </p:nvPr>
        </p:nvSpPr>
        <p:spPr/>
        <p:txBody>
          <a:bodyPr/>
          <a:lstStyle/>
          <a:p>
            <a:fld id="{5C4CF090-4499-DD46-8DF9-4916CBD01D6C}" type="slidenum">
              <a:rPr lang="en-US" smtClean="0"/>
              <a:pPr/>
              <a:t>41</a:t>
            </a:fld>
            <a:endParaRPr lang="en-US" dirty="0"/>
          </a:p>
        </p:txBody>
      </p:sp>
    </p:spTree>
    <p:extLst>
      <p:ext uri="{BB962C8B-B14F-4D97-AF65-F5344CB8AC3E}">
        <p14:creationId xmlns:p14="http://schemas.microsoft.com/office/powerpoint/2010/main" val="10631540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noChangeArrowheads="1"/>
          </p:cNvSpPr>
          <p:nvPr>
            <p:ph type="title"/>
          </p:nvPr>
        </p:nvSpPr>
        <p:spPr>
          <a:xfrm>
            <a:off x="375052" y="178594"/>
            <a:ext cx="6188273" cy="357188"/>
          </a:xfrm>
        </p:spPr>
        <p:txBody>
          <a:bodyPr/>
          <a:lstStyle/>
          <a:p>
            <a:pPr algn="ctr" eaLnBrk="1" hangingPunct="1">
              <a:defRPr/>
            </a:pPr>
            <a:r>
              <a:rPr lang="en-US" sz="2600" cap="small" dirty="0"/>
              <a:t>Study Limitations &amp; Strengths</a:t>
            </a:r>
          </a:p>
        </p:txBody>
      </p:sp>
      <p:sp>
        <p:nvSpPr>
          <p:cNvPr id="60419" name="Rectangle 2"/>
          <p:cNvSpPr>
            <a:spLocks noGrp="1" noChangeArrowheads="1"/>
          </p:cNvSpPr>
          <p:nvPr>
            <p:ph idx="1"/>
          </p:nvPr>
        </p:nvSpPr>
        <p:spPr>
          <a:xfrm>
            <a:off x="348258" y="535782"/>
            <a:ext cx="6161484" cy="3863578"/>
          </a:xfrm>
        </p:spPr>
        <p:txBody>
          <a:bodyPr>
            <a:noAutofit/>
          </a:bodyPr>
          <a:lstStyle/>
          <a:p>
            <a:pPr marL="0" indent="0" eaLnBrk="1" hangingPunct="1">
              <a:spcBef>
                <a:spcPts val="0"/>
              </a:spcBef>
              <a:buNone/>
              <a:defRPr/>
            </a:pPr>
            <a:r>
              <a:rPr lang="en-US" sz="1700" u="sng" dirty="0">
                <a:sym typeface="Century Gothic" pitchFamily="34" charset="0"/>
              </a:rPr>
              <a:t>Limitations: </a:t>
            </a:r>
          </a:p>
          <a:p>
            <a:pPr marL="159354" lvl="1" indent="-159354" eaLnBrk="1" hangingPunct="1">
              <a:spcBef>
                <a:spcPts val="600"/>
              </a:spcBef>
              <a:buSzPct val="125000"/>
              <a:buFont typeface="Arial"/>
              <a:buChar char="•"/>
              <a:defRPr/>
            </a:pPr>
            <a:r>
              <a:rPr lang="en-US" sz="1700" dirty="0">
                <a:sym typeface="Century Gothic" pitchFamily="34" charset="0"/>
              </a:rPr>
              <a:t>Cross-sectional quantitative data with limited information on sexual violence</a:t>
            </a:r>
          </a:p>
          <a:p>
            <a:pPr marL="159354" lvl="1" indent="-159354" eaLnBrk="1" hangingPunct="1">
              <a:spcBef>
                <a:spcPts val="600"/>
              </a:spcBef>
              <a:buSzPct val="125000"/>
              <a:buFont typeface="Arial"/>
              <a:buChar char="•"/>
              <a:defRPr/>
            </a:pPr>
            <a:r>
              <a:rPr lang="en-US" sz="1700" dirty="0">
                <a:sym typeface="Century Gothic" pitchFamily="34" charset="0"/>
              </a:rPr>
              <a:t>Small qualitative sample </a:t>
            </a:r>
            <a:r>
              <a:rPr lang="en-US" sz="1700" dirty="0">
                <a:sym typeface="Wingdings"/>
              </a:rPr>
              <a:t></a:t>
            </a:r>
            <a:r>
              <a:rPr lang="en-US" sz="1700" dirty="0">
                <a:sym typeface="Century Gothic" pitchFamily="34" charset="0"/>
              </a:rPr>
              <a:t> Concerns re: generalizability</a:t>
            </a:r>
          </a:p>
          <a:p>
            <a:pPr marL="159354" lvl="1" indent="-159354" eaLnBrk="1" hangingPunct="1">
              <a:spcBef>
                <a:spcPts val="600"/>
              </a:spcBef>
              <a:buSzPct val="125000"/>
              <a:buFont typeface="Arial"/>
              <a:buChar char="•"/>
              <a:defRPr/>
            </a:pPr>
            <a:r>
              <a:rPr lang="en-US" sz="1700" dirty="0">
                <a:sym typeface="Century Gothic" pitchFamily="34" charset="0"/>
              </a:rPr>
              <a:t>Self-report </a:t>
            </a:r>
          </a:p>
          <a:p>
            <a:pPr marL="0" indent="0" eaLnBrk="1" hangingPunct="1">
              <a:spcBef>
                <a:spcPts val="600"/>
              </a:spcBef>
              <a:buNone/>
              <a:defRPr/>
            </a:pPr>
            <a:r>
              <a:rPr lang="en-US" sz="1700" u="sng" dirty="0">
                <a:sym typeface="Century Gothic" pitchFamily="34" charset="0"/>
              </a:rPr>
              <a:t>Strengths: </a:t>
            </a:r>
          </a:p>
          <a:p>
            <a:pPr marL="174491" indent="-174491" eaLnBrk="1" hangingPunct="1">
              <a:spcBef>
                <a:spcPts val="600"/>
              </a:spcBef>
              <a:buSzPct val="125000"/>
              <a:buFont typeface="Arial"/>
              <a:buChar char="•"/>
              <a:defRPr/>
            </a:pPr>
            <a:r>
              <a:rPr lang="en-US" sz="1700" dirty="0">
                <a:sym typeface="Century Gothic" pitchFamily="34" charset="0"/>
              </a:rPr>
              <a:t>Identifies an important need that has received little attention in research &amp; policy</a:t>
            </a:r>
          </a:p>
          <a:p>
            <a:pPr marL="174491" indent="-174491" eaLnBrk="1" hangingPunct="1">
              <a:spcBef>
                <a:spcPts val="600"/>
              </a:spcBef>
              <a:buSzPct val="125000"/>
              <a:buFont typeface="Arial"/>
              <a:buChar char="•"/>
              <a:defRPr/>
            </a:pPr>
            <a:r>
              <a:rPr lang="en-US" sz="1700" dirty="0">
                <a:sym typeface="Century Gothic" pitchFamily="34" charset="0"/>
              </a:rPr>
              <a:t>Provides rich data on depth &amp; breadth of the economic effects of SV</a:t>
            </a:r>
          </a:p>
          <a:p>
            <a:pPr marL="172899" indent="-172899" eaLnBrk="1" hangingPunct="1">
              <a:spcBef>
                <a:spcPts val="600"/>
              </a:spcBef>
              <a:buSzPct val="125000"/>
              <a:buFont typeface="Arial"/>
              <a:buChar char="•"/>
              <a:defRPr/>
            </a:pPr>
            <a:r>
              <a:rPr lang="en-US" sz="1700" dirty="0">
                <a:sym typeface="Century Gothic" pitchFamily="34" charset="0"/>
              </a:rPr>
              <a:t>Findings can inform efforts to improve policies &amp; services for survivors</a:t>
            </a:r>
          </a:p>
        </p:txBody>
      </p:sp>
      <p:sp>
        <p:nvSpPr>
          <p:cNvPr id="67588" name="Slide Number Placeholder 3"/>
          <p:cNvSpPr>
            <a:spLocks noGrp="1"/>
          </p:cNvSpPr>
          <p:nvPr>
            <p:ph type="sldNum" sz="quarter" idx="10"/>
          </p:nvPr>
        </p:nvSpPr>
        <p:spPr>
          <a:xfrm>
            <a:off x="6563322" y="4321974"/>
            <a:ext cx="180826" cy="172641"/>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pPr eaLnBrk="1" hangingPunct="1"/>
            <a:fld id="{FA034045-0346-D54D-AAD5-F5C8F643DEAF}" type="slidenum">
              <a:rPr lang="en-US" sz="900">
                <a:solidFill>
                  <a:schemeClr val="tx1"/>
                </a:solidFill>
                <a:ea typeface="ヒラギノ明朝 ProN W3" charset="0"/>
                <a:cs typeface="ヒラギノ明朝 ProN W3" charset="0"/>
              </a:rPr>
              <a:pPr eaLnBrk="1" hangingPunct="1"/>
              <a:t>42</a:t>
            </a:fld>
            <a:endParaRPr lang="en-US" sz="900" dirty="0">
              <a:solidFill>
                <a:schemeClr val="tx1"/>
              </a:solidFill>
              <a:ea typeface="ヒラギノ明朝 ProN W3" charset="0"/>
              <a:cs typeface="ヒラギノ明朝 ProN W3" charset="0"/>
            </a:endParaRPr>
          </a:p>
        </p:txBody>
      </p:sp>
    </p:spTree>
    <p:extLst>
      <p:ext uri="{BB962C8B-B14F-4D97-AF65-F5344CB8AC3E}">
        <p14:creationId xmlns:p14="http://schemas.microsoft.com/office/powerpoint/2010/main" val="24614917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Effect transition="in" filter="fade">
                                      <p:cBhvr>
                                        <p:cTn id="7" dur="500"/>
                                        <p:tgtEl>
                                          <p:spTgt spid="60419">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419">
                                            <p:txEl>
                                              <p:pRg st="2" end="2"/>
                                            </p:txEl>
                                          </p:spTgt>
                                        </p:tgtEl>
                                        <p:attrNameLst>
                                          <p:attrName>style.visibility</p:attrName>
                                        </p:attrNameLst>
                                      </p:cBhvr>
                                      <p:to>
                                        <p:strVal val="visible"/>
                                      </p:to>
                                    </p:set>
                                    <p:animEffect transition="in" filter="fade">
                                      <p:cBhvr>
                                        <p:cTn id="10" dur="500"/>
                                        <p:tgtEl>
                                          <p:spTgt spid="60419">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419">
                                            <p:txEl>
                                              <p:pRg st="3" end="3"/>
                                            </p:txEl>
                                          </p:spTgt>
                                        </p:tgtEl>
                                        <p:attrNameLst>
                                          <p:attrName>style.visibility</p:attrName>
                                        </p:attrNameLst>
                                      </p:cBhvr>
                                      <p:to>
                                        <p:strVal val="visible"/>
                                      </p:to>
                                    </p:set>
                                    <p:animEffect transition="in" filter="fade">
                                      <p:cBhvr>
                                        <p:cTn id="13" dur="500"/>
                                        <p:tgtEl>
                                          <p:spTgt spid="6041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0419">
                                            <p:txEl>
                                              <p:pRg st="4" end="4"/>
                                            </p:txEl>
                                          </p:spTgt>
                                        </p:tgtEl>
                                        <p:attrNameLst>
                                          <p:attrName>style.visibility</p:attrName>
                                        </p:attrNameLst>
                                      </p:cBhvr>
                                      <p:to>
                                        <p:strVal val="visible"/>
                                      </p:to>
                                    </p:set>
                                    <p:animEffect transition="in" filter="fade">
                                      <p:cBhvr>
                                        <p:cTn id="18" dur="500"/>
                                        <p:tgtEl>
                                          <p:spTgt spid="6041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0419">
                                            <p:txEl>
                                              <p:pRg st="5" end="5"/>
                                            </p:txEl>
                                          </p:spTgt>
                                        </p:tgtEl>
                                        <p:attrNameLst>
                                          <p:attrName>style.visibility</p:attrName>
                                        </p:attrNameLst>
                                      </p:cBhvr>
                                      <p:to>
                                        <p:strVal val="visible"/>
                                      </p:to>
                                    </p:set>
                                    <p:animEffect transition="in" filter="fade">
                                      <p:cBhvr>
                                        <p:cTn id="23" dur="500"/>
                                        <p:tgtEl>
                                          <p:spTgt spid="60419">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0419">
                                            <p:txEl>
                                              <p:pRg st="6" end="6"/>
                                            </p:txEl>
                                          </p:spTgt>
                                        </p:tgtEl>
                                        <p:attrNameLst>
                                          <p:attrName>style.visibility</p:attrName>
                                        </p:attrNameLst>
                                      </p:cBhvr>
                                      <p:to>
                                        <p:strVal val="visible"/>
                                      </p:to>
                                    </p:set>
                                    <p:animEffect transition="in" filter="fade">
                                      <p:cBhvr>
                                        <p:cTn id="28" dur="500"/>
                                        <p:tgtEl>
                                          <p:spTgt spid="60419">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0419">
                                            <p:txEl>
                                              <p:pRg st="7" end="7"/>
                                            </p:txEl>
                                          </p:spTgt>
                                        </p:tgtEl>
                                        <p:attrNameLst>
                                          <p:attrName>style.visibility</p:attrName>
                                        </p:attrNameLst>
                                      </p:cBhvr>
                                      <p:to>
                                        <p:strVal val="visible"/>
                                      </p:to>
                                    </p:set>
                                    <p:animEffect transition="in" filter="fade">
                                      <p:cBhvr>
                                        <p:cTn id="33" dur="500"/>
                                        <p:tgtEl>
                                          <p:spTgt spid="604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1" y="119068"/>
            <a:ext cx="6172199" cy="726281"/>
          </a:xfrm>
        </p:spPr>
        <p:txBody>
          <a:bodyPr>
            <a:noAutofit/>
          </a:bodyPr>
          <a:lstStyle/>
          <a:p>
            <a:pPr algn="ctr"/>
            <a:r>
              <a:rPr lang="en-US" sz="2600" cap="small" dirty="0"/>
              <a:t>Services Aid with Economic Recovery</a:t>
            </a:r>
          </a:p>
        </p:txBody>
      </p:sp>
      <p:sp>
        <p:nvSpPr>
          <p:cNvPr id="19" name="Content Placeholder 18"/>
          <p:cNvSpPr>
            <a:spLocks noGrp="1"/>
          </p:cNvSpPr>
          <p:nvPr>
            <p:ph sz="half" idx="1"/>
          </p:nvPr>
        </p:nvSpPr>
        <p:spPr>
          <a:xfrm>
            <a:off x="342900" y="945095"/>
            <a:ext cx="3028950" cy="3434997"/>
          </a:xfrm>
        </p:spPr>
        <p:txBody>
          <a:bodyPr>
            <a:normAutofit/>
          </a:bodyPr>
          <a:lstStyle/>
          <a:p>
            <a:pPr>
              <a:spcBef>
                <a:spcPts val="0"/>
              </a:spcBef>
              <a:spcAft>
                <a:spcPts val="600"/>
              </a:spcAft>
              <a:buFont typeface="Arial"/>
              <a:buChar char="•"/>
            </a:pPr>
            <a:r>
              <a:rPr lang="en-US" sz="1700" u="sng" dirty="0"/>
              <a:t>Key services:</a:t>
            </a:r>
          </a:p>
          <a:p>
            <a:pPr marL="511114" lvl="1" indent="-228573">
              <a:spcBef>
                <a:spcPts val="0"/>
              </a:spcBef>
              <a:spcAft>
                <a:spcPts val="600"/>
              </a:spcAft>
              <a:buFont typeface="Arial"/>
              <a:buChar char="•"/>
            </a:pPr>
            <a:r>
              <a:rPr lang="en-US" sz="1700" dirty="0"/>
              <a:t>Counseling/therapy</a:t>
            </a:r>
          </a:p>
          <a:p>
            <a:pPr marL="511114" lvl="1" indent="-228573">
              <a:spcBef>
                <a:spcPts val="0"/>
              </a:spcBef>
              <a:spcAft>
                <a:spcPts val="600"/>
              </a:spcAft>
              <a:buFont typeface="Arial"/>
              <a:buChar char="•"/>
            </a:pPr>
            <a:r>
              <a:rPr lang="en-US" sz="1700" dirty="0"/>
              <a:t>Legal assistance</a:t>
            </a:r>
          </a:p>
          <a:p>
            <a:pPr marL="511114" lvl="1" indent="-228573">
              <a:spcBef>
                <a:spcPts val="0"/>
              </a:spcBef>
              <a:spcAft>
                <a:spcPts val="600"/>
              </a:spcAft>
              <a:buFont typeface="Arial"/>
              <a:buChar char="•"/>
            </a:pPr>
            <a:r>
              <a:rPr lang="en-US" sz="1700" dirty="0"/>
              <a:t>Financial assistance</a:t>
            </a:r>
          </a:p>
          <a:p>
            <a:pPr marL="511114" lvl="1" indent="-228573">
              <a:spcBef>
                <a:spcPts val="0"/>
              </a:spcBef>
              <a:spcAft>
                <a:spcPts val="600"/>
              </a:spcAft>
              <a:buFont typeface="Arial"/>
              <a:buChar char="•"/>
            </a:pPr>
            <a:r>
              <a:rPr lang="en-US" sz="1700" dirty="0"/>
              <a:t>Advocacy</a:t>
            </a:r>
          </a:p>
          <a:p>
            <a:pPr marL="241411" indent="-241411">
              <a:spcBef>
                <a:spcPts val="0"/>
              </a:spcBef>
              <a:spcAft>
                <a:spcPts val="600"/>
              </a:spcAft>
              <a:buFont typeface="Arial"/>
              <a:buChar char="•"/>
            </a:pPr>
            <a:r>
              <a:rPr lang="en-US" sz="1700" u="sng" dirty="0">
                <a:cs typeface="Century Gothic"/>
              </a:rPr>
              <a:t>Features:</a:t>
            </a:r>
          </a:p>
          <a:p>
            <a:pPr marL="514288" lvl="1" indent="-231747" defTabSz="531557">
              <a:spcBef>
                <a:spcPts val="0"/>
              </a:spcBef>
              <a:spcAft>
                <a:spcPts val="600"/>
              </a:spcAft>
              <a:buFont typeface="Arial"/>
              <a:buChar char="•"/>
            </a:pPr>
            <a:r>
              <a:rPr lang="en-US" sz="1700" dirty="0">
                <a:cs typeface="Century Gothic"/>
              </a:rPr>
              <a:t>Free &amp; confidential</a:t>
            </a:r>
          </a:p>
          <a:p>
            <a:pPr marL="514288" lvl="1" indent="-231747" defTabSz="531557">
              <a:spcBef>
                <a:spcPts val="0"/>
              </a:spcBef>
              <a:spcAft>
                <a:spcPts val="600"/>
              </a:spcAft>
              <a:buFont typeface="Arial"/>
              <a:buChar char="•"/>
            </a:pPr>
            <a:r>
              <a:rPr lang="en-US" sz="1700" dirty="0">
                <a:cs typeface="Century Gothic"/>
              </a:rPr>
              <a:t>Accessible</a:t>
            </a:r>
          </a:p>
          <a:p>
            <a:pPr marL="514288" lvl="1" indent="-231747" defTabSz="531557">
              <a:spcBef>
                <a:spcPts val="0"/>
              </a:spcBef>
              <a:spcAft>
                <a:spcPts val="600"/>
              </a:spcAft>
              <a:buFont typeface="Arial"/>
              <a:buChar char="•"/>
            </a:pPr>
            <a:r>
              <a:rPr lang="en-US" sz="1700" dirty="0">
                <a:cs typeface="Century Gothic"/>
              </a:rPr>
              <a:t>Nonjudgmental </a:t>
            </a:r>
          </a:p>
          <a:p>
            <a:pPr marL="514288" lvl="1" indent="-231747" defTabSz="531557">
              <a:spcBef>
                <a:spcPts val="0"/>
              </a:spcBef>
              <a:spcAft>
                <a:spcPts val="600"/>
              </a:spcAft>
              <a:buFont typeface="Arial"/>
              <a:buChar char="•"/>
            </a:pPr>
            <a:r>
              <a:rPr lang="en-US" sz="1700" dirty="0">
                <a:cs typeface="Century Gothic"/>
              </a:rPr>
              <a:t>Empowering</a:t>
            </a:r>
            <a:endParaRPr lang="en-US" sz="1700" dirty="0"/>
          </a:p>
        </p:txBody>
      </p:sp>
      <p:sp>
        <p:nvSpPr>
          <p:cNvPr id="20" name="Content Placeholder 19"/>
          <p:cNvSpPr>
            <a:spLocks noGrp="1"/>
          </p:cNvSpPr>
          <p:nvPr>
            <p:ph sz="half" idx="2"/>
          </p:nvPr>
        </p:nvSpPr>
        <p:spPr>
          <a:xfrm>
            <a:off x="3486150" y="945094"/>
            <a:ext cx="3028950" cy="3139021"/>
          </a:xfrm>
        </p:spPr>
        <p:txBody>
          <a:bodyPr>
            <a:normAutofit/>
          </a:bodyPr>
          <a:lstStyle/>
          <a:p>
            <a:pPr marL="249208" indent="-326986">
              <a:spcBef>
                <a:spcPts val="0"/>
              </a:spcBef>
              <a:spcAft>
                <a:spcPts val="600"/>
              </a:spcAft>
              <a:buFont typeface="Arial"/>
              <a:buChar char="•"/>
            </a:pPr>
            <a:r>
              <a:rPr lang="en-US" sz="1700" u="sng" dirty="0">
                <a:cs typeface="Century Gothic"/>
              </a:rPr>
              <a:t>Barriers</a:t>
            </a:r>
            <a:r>
              <a:rPr lang="en-US" sz="1700" dirty="0">
                <a:cs typeface="Century Gothic"/>
              </a:rPr>
              <a:t>:</a:t>
            </a:r>
          </a:p>
          <a:p>
            <a:pPr marL="574606" lvl="1" indent="-231747" defTabSz="411418">
              <a:spcBef>
                <a:spcPts val="0"/>
              </a:spcBef>
              <a:spcAft>
                <a:spcPts val="600"/>
              </a:spcAft>
              <a:buFont typeface="Arial"/>
              <a:buChar char="•"/>
            </a:pPr>
            <a:r>
              <a:rPr lang="en-US" sz="1700" dirty="0">
                <a:cs typeface="Century Gothic"/>
              </a:rPr>
              <a:t>Cost</a:t>
            </a:r>
          </a:p>
          <a:p>
            <a:pPr marL="574606" lvl="1" indent="-231747" defTabSz="411418">
              <a:spcBef>
                <a:spcPts val="0"/>
              </a:spcBef>
              <a:spcAft>
                <a:spcPts val="600"/>
              </a:spcAft>
              <a:buFont typeface="Arial"/>
              <a:buChar char="•"/>
            </a:pPr>
            <a:r>
              <a:rPr lang="en-US" sz="1700" dirty="0">
                <a:cs typeface="Century Gothic"/>
              </a:rPr>
              <a:t>Inadequate supply</a:t>
            </a:r>
          </a:p>
          <a:p>
            <a:pPr marL="574606" lvl="1" indent="-231747" defTabSz="411418">
              <a:spcBef>
                <a:spcPts val="0"/>
              </a:spcBef>
              <a:spcAft>
                <a:spcPts val="600"/>
              </a:spcAft>
              <a:buFont typeface="Arial"/>
              <a:buChar char="•"/>
            </a:pPr>
            <a:r>
              <a:rPr lang="en-US" sz="1700" dirty="0">
                <a:cs typeface="Century Gothic"/>
              </a:rPr>
              <a:t>IPV-focused services</a:t>
            </a:r>
          </a:p>
          <a:p>
            <a:pPr marL="574606" lvl="1" indent="-231747" defTabSz="411418">
              <a:spcBef>
                <a:spcPts val="0"/>
              </a:spcBef>
              <a:spcAft>
                <a:spcPts val="600"/>
              </a:spcAft>
              <a:buFont typeface="Arial"/>
              <a:buChar char="•"/>
            </a:pPr>
            <a:r>
              <a:rPr lang="en-US" sz="1700" dirty="0">
                <a:cs typeface="Century Gothic"/>
              </a:rPr>
              <a:t>Inaccessibility</a:t>
            </a:r>
          </a:p>
        </p:txBody>
      </p:sp>
      <p:sp>
        <p:nvSpPr>
          <p:cNvPr id="7" name="Slide Number Placeholder 6"/>
          <p:cNvSpPr>
            <a:spLocks noGrp="1"/>
          </p:cNvSpPr>
          <p:nvPr>
            <p:ph type="sldNum" sz="quarter" idx="4294967295"/>
          </p:nvPr>
        </p:nvSpPr>
        <p:spPr>
          <a:xfrm>
            <a:off x="5143500" y="4237577"/>
            <a:ext cx="1600200" cy="243417"/>
          </a:xfrm>
          <a:prstGeom prst="rect">
            <a:avLst/>
          </a:prstGeom>
        </p:spPr>
        <p:txBody>
          <a:bodyPr lIns="65282" tIns="32641" rIns="65282" bIns="32641"/>
          <a:lstStyle/>
          <a:p>
            <a:pPr algn="r"/>
            <a:fld id="{E72719B6-7CB1-914A-9D29-D8006C895101}" type="slidenum">
              <a:rPr lang="en-US" sz="1100"/>
              <a:pPr algn="r"/>
              <a:t>43</a:t>
            </a:fld>
            <a:endParaRPr lang="en-US" sz="1100" dirty="0"/>
          </a:p>
        </p:txBody>
      </p:sp>
    </p:spTree>
    <p:extLst>
      <p:ext uri="{BB962C8B-B14F-4D97-AF65-F5344CB8AC3E}">
        <p14:creationId xmlns:p14="http://schemas.microsoft.com/office/powerpoint/2010/main" val="337835174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1" y="119068"/>
            <a:ext cx="6248399" cy="726281"/>
          </a:xfrm>
        </p:spPr>
        <p:txBody>
          <a:bodyPr>
            <a:noAutofit/>
          </a:bodyPr>
          <a:lstStyle/>
          <a:p>
            <a:pPr algn="ctr"/>
            <a:r>
              <a:rPr lang="en-US" sz="2600" cap="small" dirty="0"/>
              <a:t>Policies Aid with Economic Recovery</a:t>
            </a:r>
          </a:p>
        </p:txBody>
      </p:sp>
      <p:sp>
        <p:nvSpPr>
          <p:cNvPr id="3" name="Content Placeholder 2"/>
          <p:cNvSpPr>
            <a:spLocks noGrp="1"/>
          </p:cNvSpPr>
          <p:nvPr>
            <p:ph sz="half" idx="1"/>
          </p:nvPr>
        </p:nvSpPr>
        <p:spPr>
          <a:xfrm>
            <a:off x="342900" y="1066807"/>
            <a:ext cx="3028950" cy="3170769"/>
          </a:xfrm>
        </p:spPr>
        <p:txBody>
          <a:bodyPr>
            <a:noAutofit/>
          </a:bodyPr>
          <a:lstStyle/>
          <a:p>
            <a:pPr>
              <a:spcBef>
                <a:spcPts val="0"/>
              </a:spcBef>
              <a:spcAft>
                <a:spcPts val="600"/>
              </a:spcAft>
              <a:buFont typeface="Arial"/>
              <a:buChar char="•"/>
            </a:pPr>
            <a:r>
              <a:rPr lang="en-US" sz="1700" u="sng" dirty="0"/>
              <a:t>Key policies</a:t>
            </a:r>
            <a:r>
              <a:rPr lang="en-US" sz="1700" dirty="0"/>
              <a:t>:</a:t>
            </a:r>
          </a:p>
          <a:p>
            <a:pPr marL="511114" lvl="1" indent="-228573">
              <a:spcBef>
                <a:spcPts val="0"/>
              </a:spcBef>
              <a:spcAft>
                <a:spcPts val="600"/>
              </a:spcAft>
              <a:buFont typeface="Arial"/>
              <a:buChar char="•"/>
            </a:pPr>
            <a:r>
              <a:rPr lang="en-US" sz="1700" dirty="0"/>
              <a:t>Victim compensation</a:t>
            </a:r>
          </a:p>
          <a:p>
            <a:pPr marL="511114" lvl="1" indent="-228573">
              <a:spcBef>
                <a:spcPts val="0"/>
              </a:spcBef>
              <a:spcAft>
                <a:spcPts val="600"/>
              </a:spcAft>
              <a:buFont typeface="Arial"/>
              <a:buChar char="•"/>
            </a:pPr>
            <a:r>
              <a:rPr lang="en-US" sz="1700" dirty="0"/>
              <a:t>SSI, SSDI</a:t>
            </a:r>
          </a:p>
          <a:p>
            <a:pPr marL="282541" indent="-282541">
              <a:spcBef>
                <a:spcPts val="0"/>
              </a:spcBef>
              <a:spcAft>
                <a:spcPts val="600"/>
              </a:spcAft>
              <a:buFont typeface="Arial"/>
              <a:buChar char="•"/>
            </a:pPr>
            <a:r>
              <a:rPr lang="en-US" sz="1700" u="sng" dirty="0">
                <a:cs typeface="Century Gothic"/>
              </a:rPr>
              <a:t>Features</a:t>
            </a:r>
            <a:r>
              <a:rPr lang="en-US" sz="1700" dirty="0">
                <a:cs typeface="Century Gothic"/>
              </a:rPr>
              <a:t>:</a:t>
            </a:r>
          </a:p>
          <a:p>
            <a:pPr marL="514288" lvl="1" indent="-231747">
              <a:spcBef>
                <a:spcPts val="0"/>
              </a:spcBef>
              <a:spcAft>
                <a:spcPts val="600"/>
              </a:spcAft>
              <a:buFont typeface="Arial"/>
              <a:buChar char="•"/>
            </a:pPr>
            <a:r>
              <a:rPr lang="en-US" sz="1700" dirty="0">
                <a:cs typeface="Century Gothic"/>
              </a:rPr>
              <a:t>Offer financial assistance or access to services</a:t>
            </a:r>
          </a:p>
        </p:txBody>
      </p:sp>
      <p:sp>
        <p:nvSpPr>
          <p:cNvPr id="6" name="Content Placeholder 5"/>
          <p:cNvSpPr>
            <a:spLocks noGrp="1"/>
          </p:cNvSpPr>
          <p:nvPr>
            <p:ph sz="half" idx="2"/>
          </p:nvPr>
        </p:nvSpPr>
        <p:spPr>
          <a:xfrm>
            <a:off x="3581400" y="990603"/>
            <a:ext cx="2719090" cy="3071813"/>
          </a:xfrm>
        </p:spPr>
        <p:txBody>
          <a:bodyPr>
            <a:noAutofit/>
          </a:bodyPr>
          <a:lstStyle/>
          <a:p>
            <a:pPr marL="231747" indent="-231747">
              <a:spcBef>
                <a:spcPts val="0"/>
              </a:spcBef>
              <a:spcAft>
                <a:spcPts val="600"/>
              </a:spcAft>
              <a:buFont typeface="Arial"/>
              <a:buChar char="•"/>
            </a:pPr>
            <a:r>
              <a:rPr lang="en-US" sz="1700" u="sng" dirty="0">
                <a:cs typeface="Century Gothic"/>
              </a:rPr>
              <a:t>Barriers</a:t>
            </a:r>
          </a:p>
          <a:p>
            <a:pPr marL="453971" lvl="1" indent="-223811">
              <a:spcBef>
                <a:spcPts val="0"/>
              </a:spcBef>
              <a:spcAft>
                <a:spcPts val="600"/>
              </a:spcAft>
              <a:buFont typeface="Arial"/>
              <a:buChar char="•"/>
            </a:pPr>
            <a:r>
              <a:rPr lang="en-US" sz="1700" dirty="0">
                <a:cs typeface="Century Gothic"/>
              </a:rPr>
              <a:t>Lengthy processing periods</a:t>
            </a:r>
          </a:p>
          <a:p>
            <a:pPr marL="453971" lvl="1" indent="-223811">
              <a:spcBef>
                <a:spcPts val="0"/>
              </a:spcBef>
              <a:spcAft>
                <a:spcPts val="600"/>
              </a:spcAft>
              <a:buFont typeface="Arial"/>
              <a:buChar char="•"/>
            </a:pPr>
            <a:r>
              <a:rPr lang="en-US" sz="1700" dirty="0">
                <a:cs typeface="Century Gothic"/>
              </a:rPr>
              <a:t>Long waiting lists for housing</a:t>
            </a:r>
          </a:p>
          <a:p>
            <a:pPr marL="453971" lvl="1" indent="-223811">
              <a:spcBef>
                <a:spcPts val="0"/>
              </a:spcBef>
              <a:spcAft>
                <a:spcPts val="600"/>
              </a:spcAft>
              <a:buFont typeface="Arial"/>
              <a:buChar char="•"/>
            </a:pPr>
            <a:r>
              <a:rPr lang="en-US" sz="1700" dirty="0">
                <a:cs typeface="Century Gothic"/>
              </a:rPr>
              <a:t>Difficulty getting housing priority status</a:t>
            </a:r>
          </a:p>
          <a:p>
            <a:pPr marL="453971" lvl="1" indent="-223811">
              <a:spcBef>
                <a:spcPts val="0"/>
              </a:spcBef>
              <a:spcAft>
                <a:spcPts val="600"/>
              </a:spcAft>
              <a:buFont typeface="Arial"/>
              <a:buChar char="•"/>
            </a:pPr>
            <a:r>
              <a:rPr lang="en-US" sz="1700" dirty="0">
                <a:cs typeface="Century Gothic"/>
              </a:rPr>
              <a:t>Inaccessibility</a:t>
            </a:r>
            <a:endParaRPr lang="en-US" sz="1700" dirty="0"/>
          </a:p>
        </p:txBody>
      </p:sp>
      <p:sp>
        <p:nvSpPr>
          <p:cNvPr id="7" name="Slide Number Placeholder 6"/>
          <p:cNvSpPr>
            <a:spLocks noGrp="1"/>
          </p:cNvSpPr>
          <p:nvPr>
            <p:ph type="sldNum" sz="quarter" idx="4294967295"/>
          </p:nvPr>
        </p:nvSpPr>
        <p:spPr>
          <a:xfrm>
            <a:off x="5086350" y="4237577"/>
            <a:ext cx="1600200" cy="243417"/>
          </a:xfrm>
          <a:prstGeom prst="rect">
            <a:avLst/>
          </a:prstGeom>
        </p:spPr>
        <p:txBody>
          <a:bodyPr lIns="65282" tIns="32641" rIns="65282" bIns="32641"/>
          <a:lstStyle/>
          <a:p>
            <a:pPr algn="r"/>
            <a:fld id="{E72719B6-7CB1-914A-9D29-D8006C895101}" type="slidenum">
              <a:rPr lang="en-US" sz="1100"/>
              <a:pPr algn="r"/>
              <a:t>44</a:t>
            </a:fld>
            <a:endParaRPr lang="en-US" sz="1100" dirty="0"/>
          </a:p>
        </p:txBody>
      </p:sp>
    </p:spTree>
    <p:extLst>
      <p:ext uri="{BB962C8B-B14F-4D97-AF65-F5344CB8AC3E}">
        <p14:creationId xmlns:p14="http://schemas.microsoft.com/office/powerpoint/2010/main" val="351632353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Poverty &amp; Welfare Use by Race</a:t>
            </a:r>
            <a:endParaRPr lang="en-US" cap="small" dirty="0"/>
          </a:p>
        </p:txBody>
      </p:sp>
      <p:sp>
        <p:nvSpPr>
          <p:cNvPr id="6" name="Text Placeholder 5"/>
          <p:cNvSpPr>
            <a:spLocks noGrp="1"/>
          </p:cNvSpPr>
          <p:nvPr>
            <p:ph type="body" idx="1"/>
          </p:nvPr>
        </p:nvSpPr>
        <p:spPr/>
        <p:txBody>
          <a:bodyPr/>
          <a:lstStyle/>
          <a:p>
            <a:pPr algn="ctr"/>
            <a:r>
              <a:rPr lang="en-US" sz="1600" dirty="0"/>
              <a:t>Welfare Receipt Since Age 18</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562961566"/>
              </p:ext>
            </p:extLst>
          </p:nvPr>
        </p:nvGraphicFramePr>
        <p:xfrm>
          <a:off x="152401" y="1447800"/>
          <a:ext cx="3136268" cy="2611120"/>
        </p:xfrm>
        <a:graphic>
          <a:graphicData uri="http://schemas.openxmlformats.org/drawingml/2006/table">
            <a:tbl>
              <a:tblPr firstRow="1" bandRow="1">
                <a:tableStyleId>{5C22544A-7EE6-4342-B048-85BDC9FD1C3A}</a:tableStyleId>
              </a:tblPr>
              <a:tblGrid>
                <a:gridCol w="1840781"/>
                <a:gridCol w="1295487"/>
              </a:tblGrid>
              <a:tr h="518160">
                <a:tc>
                  <a:txBody>
                    <a:bodyPr/>
                    <a:lstStyle/>
                    <a:p>
                      <a:r>
                        <a:rPr lang="en-US" sz="1400" dirty="0" smtClean="0">
                          <a:solidFill>
                            <a:srgbClr val="000000"/>
                          </a:solidFill>
                        </a:rPr>
                        <a:t>Race/ethnicity</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dirty="0" smtClean="0">
                          <a:solidFill>
                            <a:srgbClr val="000000"/>
                          </a:solidFill>
                        </a:rPr>
                        <a:t>Adult</a:t>
                      </a:r>
                      <a:r>
                        <a:rPr lang="en-US" sz="1400" baseline="0" dirty="0" smtClean="0">
                          <a:solidFill>
                            <a:srgbClr val="000000"/>
                          </a:solidFill>
                        </a:rPr>
                        <a:t> welfare</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93700">
                <a:tc>
                  <a:txBody>
                    <a:bodyPr/>
                    <a:lstStyle/>
                    <a:p>
                      <a:r>
                        <a:rPr lang="en-US" sz="1400" dirty="0" smtClean="0">
                          <a:solidFill>
                            <a:srgbClr val="000000"/>
                          </a:solidFill>
                        </a:rPr>
                        <a:t>Asian</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rgbClr val="000000"/>
                          </a:solidFill>
                        </a:rPr>
                        <a:t>8.2%</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93700">
                <a:tc>
                  <a:txBody>
                    <a:bodyPr/>
                    <a:lstStyle/>
                    <a:p>
                      <a:r>
                        <a:rPr lang="en-US" sz="1400" dirty="0" smtClean="0">
                          <a:solidFill>
                            <a:srgbClr val="000000"/>
                          </a:solidFill>
                        </a:rPr>
                        <a:t>Latina (any race)</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rgbClr val="000000"/>
                          </a:solidFill>
                        </a:rPr>
                        <a:t>22.9%</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93700">
                <a:tc>
                  <a:txBody>
                    <a:bodyPr/>
                    <a:lstStyle/>
                    <a:p>
                      <a:r>
                        <a:rPr lang="en-US" sz="1400" dirty="0" smtClean="0">
                          <a:solidFill>
                            <a:srgbClr val="000000"/>
                          </a:solidFill>
                        </a:rPr>
                        <a:t>Black</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rgbClr val="000000"/>
                          </a:solidFill>
                        </a:rPr>
                        <a:t>36.8%</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518160">
                <a:tc>
                  <a:txBody>
                    <a:bodyPr/>
                    <a:lstStyle/>
                    <a:p>
                      <a:r>
                        <a:rPr lang="en-US" sz="1400" dirty="0" smtClean="0">
                          <a:solidFill>
                            <a:srgbClr val="000000"/>
                          </a:solidFill>
                        </a:rPr>
                        <a:t>Non-Hispanic White</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rgbClr val="000000"/>
                          </a:solidFill>
                        </a:rPr>
                        <a:t>16.0%</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93700">
                <a:tc>
                  <a:txBody>
                    <a:bodyPr/>
                    <a:lstStyle/>
                    <a:p>
                      <a:r>
                        <a:rPr lang="en-US" sz="1400" dirty="0" smtClean="0">
                          <a:solidFill>
                            <a:srgbClr val="000000"/>
                          </a:solidFill>
                        </a:rPr>
                        <a:t>Other</a:t>
                      </a:r>
                      <a:r>
                        <a:rPr lang="en-US" sz="1400" baseline="0" dirty="0" smtClean="0">
                          <a:solidFill>
                            <a:srgbClr val="000000"/>
                          </a:solidFill>
                        </a:rPr>
                        <a:t> race</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rgbClr val="000000"/>
                          </a:solidFill>
                        </a:rPr>
                        <a:t>29.3%</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7" name="Text Placeholder 6"/>
          <p:cNvSpPr>
            <a:spLocks noGrp="1"/>
          </p:cNvSpPr>
          <p:nvPr>
            <p:ph type="body" sz="quarter" idx="3"/>
          </p:nvPr>
        </p:nvSpPr>
        <p:spPr/>
        <p:txBody>
          <a:bodyPr/>
          <a:lstStyle/>
          <a:p>
            <a:pPr algn="ctr"/>
            <a:r>
              <a:rPr lang="en-US" sz="1600" dirty="0"/>
              <a:t>Poverty Rates</a:t>
            </a:r>
          </a:p>
        </p:txBody>
      </p:sp>
      <p:graphicFrame>
        <p:nvGraphicFramePr>
          <p:cNvPr id="9" name="Content Placeholder 8"/>
          <p:cNvGraphicFramePr>
            <a:graphicFrameLocks noGrp="1"/>
          </p:cNvGraphicFramePr>
          <p:nvPr>
            <p:ph sz="quarter" idx="4"/>
          </p:nvPr>
        </p:nvGraphicFramePr>
        <p:xfrm>
          <a:off x="3505201" y="1447800"/>
          <a:ext cx="3054866" cy="2611120"/>
        </p:xfrm>
        <a:graphic>
          <a:graphicData uri="http://schemas.openxmlformats.org/drawingml/2006/table">
            <a:tbl>
              <a:tblPr firstRow="1" bandRow="1">
                <a:tableStyleId>{5C22544A-7EE6-4342-B048-85BDC9FD1C3A}</a:tableStyleId>
              </a:tblPr>
              <a:tblGrid>
                <a:gridCol w="1840781"/>
                <a:gridCol w="1214085"/>
              </a:tblGrid>
              <a:tr h="518160">
                <a:tc>
                  <a:txBody>
                    <a:bodyPr/>
                    <a:lstStyle/>
                    <a:p>
                      <a:r>
                        <a:rPr lang="en-US" sz="1400" dirty="0" smtClean="0">
                          <a:solidFill>
                            <a:srgbClr val="000000"/>
                          </a:solidFill>
                        </a:rPr>
                        <a:t>Race/ethnicity</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400" dirty="0" smtClean="0">
                          <a:solidFill>
                            <a:schemeClr val="tx1"/>
                          </a:solidFill>
                        </a:rPr>
                        <a:t>Poverty rate</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93700">
                <a:tc>
                  <a:txBody>
                    <a:bodyPr/>
                    <a:lstStyle/>
                    <a:p>
                      <a:r>
                        <a:rPr lang="en-US" sz="1400" dirty="0" smtClean="0">
                          <a:solidFill>
                            <a:srgbClr val="000000"/>
                          </a:solidFill>
                        </a:rPr>
                        <a:t>Asian</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1400" dirty="0" smtClean="0"/>
                        <a:t>19.6%</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93700">
                <a:tc>
                  <a:txBody>
                    <a:bodyPr/>
                    <a:lstStyle/>
                    <a:p>
                      <a:r>
                        <a:rPr lang="en-US" sz="1400" dirty="0" smtClean="0">
                          <a:solidFill>
                            <a:srgbClr val="000000"/>
                          </a:solidFill>
                        </a:rPr>
                        <a:t>Latina (any race)</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1400" dirty="0" smtClean="0"/>
                        <a:t>32.2%</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93700">
                <a:tc>
                  <a:txBody>
                    <a:bodyPr/>
                    <a:lstStyle/>
                    <a:p>
                      <a:r>
                        <a:rPr lang="en-US" sz="1400" dirty="0" smtClean="0">
                          <a:solidFill>
                            <a:srgbClr val="000000"/>
                          </a:solidFill>
                        </a:rPr>
                        <a:t>Black</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1400" dirty="0" smtClean="0"/>
                        <a:t>28.1%</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518160">
                <a:tc>
                  <a:txBody>
                    <a:bodyPr/>
                    <a:lstStyle/>
                    <a:p>
                      <a:r>
                        <a:rPr lang="en-US" sz="1400" dirty="0" smtClean="0">
                          <a:solidFill>
                            <a:srgbClr val="000000"/>
                          </a:solidFill>
                        </a:rPr>
                        <a:t>Non-Hispanic White</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1400" dirty="0" smtClean="0"/>
                        <a:t>10.6%</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93700">
                <a:tc>
                  <a:txBody>
                    <a:bodyPr/>
                    <a:lstStyle/>
                    <a:p>
                      <a:r>
                        <a:rPr lang="en-US" sz="1400" dirty="0" smtClean="0">
                          <a:solidFill>
                            <a:srgbClr val="000000"/>
                          </a:solidFill>
                        </a:rPr>
                        <a:t>Other</a:t>
                      </a:r>
                      <a:r>
                        <a:rPr lang="en-US" sz="1400" baseline="0" dirty="0" smtClean="0">
                          <a:solidFill>
                            <a:srgbClr val="000000"/>
                          </a:solidFill>
                        </a:rPr>
                        <a:t> race</a:t>
                      </a:r>
                      <a:endParaRPr lang="en-US" sz="1400" dirty="0">
                        <a:solidFill>
                          <a:srgbClr val="000000"/>
                        </a:solidFill>
                      </a:endParaRPr>
                    </a:p>
                  </a:txBody>
                  <a:tcPr marL="78879" marR="78879">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1400" dirty="0" smtClean="0"/>
                        <a:t>20.9%</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Slide Number Placeholder 3"/>
          <p:cNvSpPr>
            <a:spLocks noGrp="1"/>
          </p:cNvSpPr>
          <p:nvPr>
            <p:ph type="sldNum" sz="quarter" idx="10"/>
          </p:nvPr>
        </p:nvSpPr>
        <p:spPr/>
        <p:txBody>
          <a:bodyPr/>
          <a:lstStyle/>
          <a:p>
            <a:fld id="{5C4CF090-4499-DD46-8DF9-4916CBD01D6C}" type="slidenum">
              <a:rPr lang="en-US" smtClean="0"/>
              <a:pPr/>
              <a:t>45</a:t>
            </a:fld>
            <a:endParaRPr lang="en-US" dirty="0"/>
          </a:p>
        </p:txBody>
      </p:sp>
      <p:sp>
        <p:nvSpPr>
          <p:cNvPr id="8" name="Rectangle 7"/>
          <p:cNvSpPr/>
          <p:nvPr/>
        </p:nvSpPr>
        <p:spPr bwMode="auto">
          <a:xfrm>
            <a:off x="152400" y="2616200"/>
            <a:ext cx="6400800" cy="804672"/>
          </a:xfrm>
          <a:prstGeom prst="rect">
            <a:avLst/>
          </a:prstGeom>
          <a:noFill/>
          <a:ln w="31750" cap="flat" cmpd="sng" algn="ctr">
            <a:solidFill>
              <a:srgbClr val="FF0000"/>
            </a:solidFill>
            <a:prstDash val="solid"/>
            <a:round/>
            <a:headEnd type="none" w="med" len="med"/>
            <a:tailEnd type="none" w="med" len="med"/>
          </a:ln>
          <a:effectLst/>
        </p:spPr>
        <p:txBody>
          <a:bodyPr vert="horz" wrap="square" lIns="91429" tIns="45715" rIns="91429" bIns="45715" numCol="1" rtlCol="0" anchor="t" anchorCtr="0" compatLnSpc="1">
            <a:prstTxWarp prst="textNoShape">
              <a:avLst/>
            </a:prstTxWarp>
          </a:bodyPr>
          <a:lstStyle/>
          <a:p>
            <a:pPr defTabSz="914290"/>
            <a:endParaRPr lang="en-US" sz="4200">
              <a:ea typeface="ヒラギノ角ゴ ProN W3" charset="-128"/>
              <a:cs typeface="ヒラギノ角ゴ ProN W3" charset="-128"/>
            </a:endParaRPr>
          </a:p>
        </p:txBody>
      </p:sp>
    </p:spTree>
    <p:extLst>
      <p:ext uri="{BB962C8B-B14F-4D97-AF65-F5344CB8AC3E}">
        <p14:creationId xmlns:p14="http://schemas.microsoft.com/office/powerpoint/2010/main" val="390234242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3143251" y="4237573"/>
            <a:ext cx="571500" cy="180975"/>
          </a:xfrm>
          <a:prstGeom prst="rect">
            <a:avLst/>
          </a:prstGeom>
        </p:spPr>
        <p:txBody>
          <a:bodyPr lIns="65269" tIns="32635" rIns="65269" bIns="32635" rtlCol="0"/>
          <a:lstStyle/>
          <a:p>
            <a:pPr defTabSz="652699" fontAlgn="auto">
              <a:spcBef>
                <a:spcPts val="0"/>
              </a:spcBef>
              <a:spcAft>
                <a:spcPts val="0"/>
              </a:spcAft>
              <a:defRPr/>
            </a:pPr>
            <a:fld id="{EE11BF4B-33C3-1E43-8C3C-177B965075BA}" type="slidenum">
              <a:rPr lang="en-US">
                <a:solidFill>
                  <a:schemeClr val="bg2">
                    <a:lumMod val="60000"/>
                    <a:lumOff val="40000"/>
                  </a:schemeClr>
                </a:solidFill>
                <a:latin typeface="+mn-lt"/>
                <a:ea typeface="+mn-ea"/>
                <a:cs typeface="+mn-cs"/>
              </a:rPr>
              <a:pPr defTabSz="652699" fontAlgn="auto">
                <a:spcBef>
                  <a:spcPts val="0"/>
                </a:spcBef>
                <a:spcAft>
                  <a:spcPts val="0"/>
                </a:spcAft>
                <a:defRPr/>
              </a:pPr>
              <a:t>46</a:t>
            </a:fld>
            <a:endParaRPr lang="en-US" dirty="0">
              <a:solidFill>
                <a:schemeClr val="bg2">
                  <a:lumMod val="60000"/>
                  <a:lumOff val="40000"/>
                </a:schemeClr>
              </a:solidFill>
              <a:latin typeface="+mn-lt"/>
              <a:ea typeface="+mn-ea"/>
              <a:cs typeface="+mn-cs"/>
            </a:endParaRPr>
          </a:p>
        </p:txBody>
      </p:sp>
      <p:sp>
        <p:nvSpPr>
          <p:cNvPr id="16" name="Rounded Rectangle 15"/>
          <p:cNvSpPr/>
          <p:nvPr/>
        </p:nvSpPr>
        <p:spPr>
          <a:xfrm>
            <a:off x="632227" y="1178719"/>
            <a:ext cx="2515493" cy="921544"/>
          </a:xfrm>
          <a:prstGeom prst="roundRect">
            <a:avLst/>
          </a:prstGeom>
          <a:solidFill>
            <a:srgbClr val="B6A6F6"/>
          </a:solidFill>
          <a:ln>
            <a:noFill/>
          </a:ln>
        </p:spPr>
        <p:style>
          <a:lnRef idx="1">
            <a:schemeClr val="accent5"/>
          </a:lnRef>
          <a:fillRef idx="2">
            <a:schemeClr val="accent5"/>
          </a:fillRef>
          <a:effectRef idx="1">
            <a:schemeClr val="accent5"/>
          </a:effectRef>
          <a:fontRef idx="minor">
            <a:schemeClr val="dk1"/>
          </a:fontRef>
        </p:style>
        <p:txBody>
          <a:bodyPr lIns="0" tIns="0" rIns="0" bIns="0" anchor="ctr"/>
          <a:lstStyle/>
          <a:p>
            <a:pPr fontAlgn="auto">
              <a:spcBef>
                <a:spcPts val="0"/>
              </a:spcBef>
              <a:spcAft>
                <a:spcPts val="0"/>
              </a:spcAft>
              <a:defRPr/>
            </a:pPr>
            <a:r>
              <a:rPr lang="en-US" sz="1400" b="1" dirty="0">
                <a:solidFill>
                  <a:srgbClr val="000000"/>
                </a:solidFill>
              </a:rPr>
              <a:t>Trauma Theory</a:t>
            </a:r>
          </a:p>
        </p:txBody>
      </p:sp>
      <p:sp>
        <p:nvSpPr>
          <p:cNvPr id="23" name="Rounded Rectangle 22"/>
          <p:cNvSpPr/>
          <p:nvPr/>
        </p:nvSpPr>
        <p:spPr>
          <a:xfrm>
            <a:off x="3355955" y="1178724"/>
            <a:ext cx="2792730" cy="1964531"/>
          </a:xfrm>
          <a:prstGeom prst="roundRect">
            <a:avLst/>
          </a:prstGeom>
          <a:solidFill>
            <a:srgbClr val="FBFCA7"/>
          </a:solidFill>
          <a:ln>
            <a:noFill/>
          </a:ln>
        </p:spPr>
        <p:style>
          <a:lnRef idx="2">
            <a:schemeClr val="accent6">
              <a:shade val="50000"/>
            </a:schemeClr>
          </a:lnRef>
          <a:fillRef idx="1">
            <a:schemeClr val="accent6"/>
          </a:fillRef>
          <a:effectRef idx="0">
            <a:schemeClr val="accent6"/>
          </a:effectRef>
          <a:fontRef idx="minor">
            <a:schemeClr val="lt1"/>
          </a:fontRef>
        </p:style>
        <p:txBody>
          <a:bodyPr lIns="65269" tIns="32635" rIns="65269" bIns="32635" anchor="t"/>
          <a:lstStyle/>
          <a:p>
            <a:pPr marL="81586" indent="-81586" fontAlgn="auto">
              <a:spcBef>
                <a:spcPts val="0"/>
              </a:spcBef>
              <a:spcAft>
                <a:spcPts val="0"/>
              </a:spcAft>
              <a:defRPr/>
            </a:pPr>
            <a:endParaRPr lang="en-US" sz="1400" b="1" dirty="0">
              <a:solidFill>
                <a:srgbClr val="000000"/>
              </a:solidFill>
            </a:endParaRPr>
          </a:p>
          <a:p>
            <a:pPr marL="81586" indent="-81586" fontAlgn="auto">
              <a:spcBef>
                <a:spcPts val="0"/>
              </a:spcBef>
              <a:spcAft>
                <a:spcPts val="0"/>
              </a:spcAft>
              <a:defRPr/>
            </a:pPr>
            <a:r>
              <a:rPr lang="en-US" sz="1400" b="1" dirty="0">
                <a:solidFill>
                  <a:srgbClr val="000000"/>
                </a:solidFill>
              </a:rPr>
              <a:t>SV will have negative economic effects</a:t>
            </a:r>
          </a:p>
        </p:txBody>
      </p:sp>
      <p:sp>
        <p:nvSpPr>
          <p:cNvPr id="24" name="Rounded Rectangle 23"/>
          <p:cNvSpPr/>
          <p:nvPr/>
        </p:nvSpPr>
        <p:spPr>
          <a:xfrm>
            <a:off x="3364706" y="3250406"/>
            <a:ext cx="2792730" cy="964406"/>
          </a:xfrm>
          <a:prstGeom prst="roundRect">
            <a:avLst/>
          </a:prstGeom>
          <a:solidFill>
            <a:srgbClr val="BCCCFA"/>
          </a:solidFill>
          <a:ln>
            <a:noFill/>
          </a:ln>
        </p:spPr>
        <p:style>
          <a:lnRef idx="2">
            <a:schemeClr val="accent6">
              <a:shade val="50000"/>
            </a:schemeClr>
          </a:lnRef>
          <a:fillRef idx="1">
            <a:schemeClr val="accent6"/>
          </a:fillRef>
          <a:effectRef idx="0">
            <a:schemeClr val="accent6"/>
          </a:effectRef>
          <a:fontRef idx="minor">
            <a:schemeClr val="lt1"/>
          </a:fontRef>
        </p:style>
        <p:txBody>
          <a:bodyPr lIns="65269" tIns="32635" rIns="65269" bIns="32635" anchor="ctr"/>
          <a:lstStyle/>
          <a:p>
            <a:pPr fontAlgn="auto">
              <a:spcBef>
                <a:spcPts val="0"/>
              </a:spcBef>
              <a:spcAft>
                <a:spcPts val="0"/>
              </a:spcAft>
              <a:defRPr/>
            </a:pPr>
            <a:r>
              <a:rPr lang="en-US" sz="1400" b="1" dirty="0">
                <a:solidFill>
                  <a:srgbClr val="000000"/>
                </a:solidFill>
              </a:rPr>
              <a:t>Assets will facilitate economic recovery from SV </a:t>
            </a:r>
          </a:p>
        </p:txBody>
      </p:sp>
      <p:sp>
        <p:nvSpPr>
          <p:cNvPr id="27662" name="TextBox 34"/>
          <p:cNvSpPr txBox="1">
            <a:spLocks noChangeArrowheads="1"/>
          </p:cNvSpPr>
          <p:nvPr/>
        </p:nvSpPr>
        <p:spPr bwMode="auto">
          <a:xfrm>
            <a:off x="228601" y="220134"/>
            <a:ext cx="6400800" cy="481406"/>
          </a:xfrm>
          <a:prstGeom prst="rect">
            <a:avLst/>
          </a:prstGeom>
          <a:noFill/>
          <a:ln w="9525">
            <a:noFill/>
            <a:miter lim="800000"/>
            <a:headEnd/>
            <a:tailEnd/>
          </a:ln>
        </p:spPr>
        <p:txBody>
          <a:bodyPr lIns="65269" tIns="32635" rIns="65269" bIns="32635">
            <a:prstTxWarp prst="textNoShape">
              <a:avLst/>
            </a:prstTxWarp>
            <a:spAutoFit/>
          </a:bodyPr>
          <a:lstStyle/>
          <a:p>
            <a:pPr algn="ctr"/>
            <a:r>
              <a:rPr lang="en-US" sz="2700" cap="small" dirty="0">
                <a:latin typeface="Century Gothic"/>
                <a:cs typeface="Century Gothic"/>
              </a:rPr>
              <a:t>Theoretical Framework</a:t>
            </a:r>
          </a:p>
        </p:txBody>
      </p:sp>
      <p:sp>
        <p:nvSpPr>
          <p:cNvPr id="37" name="Merge 36"/>
          <p:cNvSpPr/>
          <p:nvPr/>
        </p:nvSpPr>
        <p:spPr>
          <a:xfrm rot="16200000">
            <a:off x="1134109" y="3527426"/>
            <a:ext cx="186267" cy="209550"/>
          </a:xfrm>
          <a:prstGeom prst="flowChartMerge">
            <a:avLst/>
          </a:prstGeom>
          <a:ln>
            <a:noFill/>
          </a:ln>
        </p:spPr>
        <p:style>
          <a:lnRef idx="2">
            <a:schemeClr val="accent5"/>
          </a:lnRef>
          <a:fillRef idx="1">
            <a:schemeClr val="lt1"/>
          </a:fillRef>
          <a:effectRef idx="0">
            <a:schemeClr val="accent5"/>
          </a:effectRef>
          <a:fontRef idx="minor">
            <a:schemeClr val="dk1"/>
          </a:fontRef>
        </p:style>
      </p:sp>
      <p:sp>
        <p:nvSpPr>
          <p:cNvPr id="17" name="Rounded Rectangle 16"/>
          <p:cNvSpPr/>
          <p:nvPr/>
        </p:nvSpPr>
        <p:spPr>
          <a:xfrm>
            <a:off x="592043" y="2214562"/>
            <a:ext cx="2515493" cy="921544"/>
          </a:xfrm>
          <a:prstGeom prst="roundRect">
            <a:avLst/>
          </a:prstGeom>
          <a:solidFill>
            <a:srgbClr val="FBFC7E"/>
          </a:solidFill>
          <a:ln>
            <a:noFill/>
          </a:ln>
          <a:effectLst/>
        </p:spPr>
        <p:style>
          <a:lnRef idx="1">
            <a:schemeClr val="accent5"/>
          </a:lnRef>
          <a:fillRef idx="3">
            <a:schemeClr val="accent5"/>
          </a:fillRef>
          <a:effectRef idx="2">
            <a:schemeClr val="accent5"/>
          </a:effectRef>
          <a:fontRef idx="minor">
            <a:schemeClr val="lt1"/>
          </a:fontRef>
        </p:style>
        <p:txBody>
          <a:bodyPr lIns="65269" tIns="32635" rIns="65269" bIns="32635" anchor="ctr"/>
          <a:lstStyle/>
          <a:p>
            <a:pPr fontAlgn="auto">
              <a:spcBef>
                <a:spcPts val="0"/>
              </a:spcBef>
              <a:spcAft>
                <a:spcPts val="0"/>
              </a:spcAft>
              <a:defRPr/>
            </a:pPr>
            <a:r>
              <a:rPr lang="en-US" sz="1400" b="1" dirty="0">
                <a:solidFill>
                  <a:srgbClr val="000000"/>
                </a:solidFill>
              </a:rPr>
              <a:t>Intersectionality</a:t>
            </a:r>
          </a:p>
        </p:txBody>
      </p:sp>
      <p:sp>
        <p:nvSpPr>
          <p:cNvPr id="20" name="Rounded Rectangle 19"/>
          <p:cNvSpPr/>
          <p:nvPr/>
        </p:nvSpPr>
        <p:spPr>
          <a:xfrm>
            <a:off x="592043" y="3250406"/>
            <a:ext cx="2515493" cy="921544"/>
          </a:xfrm>
          <a:prstGeom prst="roundRect">
            <a:avLst/>
          </a:prstGeom>
          <a:solidFill>
            <a:srgbClr val="90BAF7"/>
          </a:solidFill>
          <a:ln>
            <a:noFill/>
          </a:ln>
        </p:spPr>
        <p:style>
          <a:lnRef idx="1">
            <a:schemeClr val="accent6"/>
          </a:lnRef>
          <a:fillRef idx="2">
            <a:schemeClr val="accent6"/>
          </a:fillRef>
          <a:effectRef idx="1">
            <a:schemeClr val="accent6"/>
          </a:effectRef>
          <a:fontRef idx="minor">
            <a:schemeClr val="dk1"/>
          </a:fontRef>
        </p:style>
        <p:txBody>
          <a:bodyPr lIns="65269" tIns="32635" rIns="65269" bIns="32635" anchor="ctr"/>
          <a:lstStyle/>
          <a:p>
            <a:pPr fontAlgn="auto">
              <a:spcBef>
                <a:spcPts val="0"/>
              </a:spcBef>
              <a:spcAft>
                <a:spcPts val="0"/>
              </a:spcAft>
              <a:defRPr/>
            </a:pPr>
            <a:r>
              <a:rPr lang="en-US" sz="1400" b="1" dirty="0">
                <a:solidFill>
                  <a:srgbClr val="000000"/>
                </a:solidFill>
              </a:rPr>
              <a:t>Asset Theory</a:t>
            </a:r>
          </a:p>
        </p:txBody>
      </p:sp>
      <p:sp>
        <p:nvSpPr>
          <p:cNvPr id="41" name="Rounded Rectangle 40"/>
          <p:cNvSpPr/>
          <p:nvPr/>
        </p:nvSpPr>
        <p:spPr>
          <a:xfrm>
            <a:off x="3355955" y="2250281"/>
            <a:ext cx="2792730" cy="914400"/>
          </a:xfrm>
          <a:prstGeom prst="roundRect">
            <a:avLst/>
          </a:prstGeom>
          <a:solidFill>
            <a:srgbClr val="BCCCFA">
              <a:alpha val="54000"/>
            </a:srgbClr>
          </a:solidFill>
          <a:ln>
            <a:noFill/>
          </a:ln>
          <a:effectLst/>
        </p:spPr>
        <p:style>
          <a:lnRef idx="1">
            <a:schemeClr val="accent1"/>
          </a:lnRef>
          <a:fillRef idx="3">
            <a:schemeClr val="accent1"/>
          </a:fillRef>
          <a:effectRef idx="2">
            <a:schemeClr val="accent1"/>
          </a:effectRef>
          <a:fontRef idx="minor">
            <a:schemeClr val="lt1"/>
          </a:fontRef>
        </p:style>
        <p:txBody>
          <a:bodyPr lIns="65269" tIns="32635" rIns="65269" bIns="32635" rtlCol="0" anchor="ctr"/>
          <a:lstStyle/>
          <a:p>
            <a:pPr marL="1594" indent="-1594"/>
            <a:r>
              <a:rPr lang="en-US" sz="1400" b="1" dirty="0">
                <a:solidFill>
                  <a:srgbClr val="000000"/>
                </a:solidFill>
              </a:rPr>
              <a:t>SV will have larger economic effects on marginalized survivors</a:t>
            </a:r>
          </a:p>
        </p:txBody>
      </p:sp>
      <p:sp>
        <p:nvSpPr>
          <p:cNvPr id="49" name="Right Arrow 48"/>
          <p:cNvSpPr/>
          <p:nvPr/>
        </p:nvSpPr>
        <p:spPr>
          <a:xfrm flipV="1">
            <a:off x="3054492" y="1528237"/>
            <a:ext cx="414694" cy="221985"/>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65269" tIns="32635" rIns="65269" bIns="32635" rtlCol="0" anchor="ctr"/>
          <a:lstStyle/>
          <a:p>
            <a:pPr algn="ctr"/>
            <a:endParaRPr lang="en-US" dirty="0"/>
          </a:p>
        </p:txBody>
      </p:sp>
      <p:sp>
        <p:nvSpPr>
          <p:cNvPr id="50" name="Right Arrow 49"/>
          <p:cNvSpPr/>
          <p:nvPr/>
        </p:nvSpPr>
        <p:spPr>
          <a:xfrm flipV="1">
            <a:off x="3028203" y="2564080"/>
            <a:ext cx="414694" cy="221985"/>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65269" tIns="32635" rIns="65269" bIns="32635" rtlCol="0" anchor="ctr"/>
          <a:lstStyle/>
          <a:p>
            <a:pPr algn="ctr"/>
            <a:endParaRPr lang="en-US" dirty="0"/>
          </a:p>
        </p:txBody>
      </p:sp>
      <p:sp>
        <p:nvSpPr>
          <p:cNvPr id="51" name="Right Arrow 50"/>
          <p:cNvSpPr/>
          <p:nvPr/>
        </p:nvSpPr>
        <p:spPr>
          <a:xfrm flipV="1">
            <a:off x="3028203" y="3631675"/>
            <a:ext cx="414694" cy="221985"/>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65269" tIns="32635" rIns="65269" bIns="32635" rtlCol="0" anchor="ctr"/>
          <a:lstStyle/>
          <a:p>
            <a:pPr algn="ctr"/>
            <a:endParaRPr lang="en-US" dirty="0"/>
          </a:p>
        </p:txBody>
      </p:sp>
      <p:sp>
        <p:nvSpPr>
          <p:cNvPr id="52" name="Right Arrow 51"/>
          <p:cNvSpPr/>
          <p:nvPr/>
        </p:nvSpPr>
        <p:spPr>
          <a:xfrm rot="19343484" flipV="1">
            <a:off x="2941743" y="3067703"/>
            <a:ext cx="602754" cy="237953"/>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65269" tIns="32635" rIns="65269" bIns="32635" rtlCol="0" anchor="ctr"/>
          <a:lstStyle/>
          <a:p>
            <a:pPr algn="ctr"/>
            <a:endParaRPr lang="en-US" dirty="0"/>
          </a:p>
        </p:txBody>
      </p:sp>
      <p:sp>
        <p:nvSpPr>
          <p:cNvPr id="15" name="TextBox 14"/>
          <p:cNvSpPr txBox="1"/>
          <p:nvPr/>
        </p:nvSpPr>
        <p:spPr>
          <a:xfrm>
            <a:off x="656333" y="857251"/>
            <a:ext cx="2491383" cy="292563"/>
          </a:xfrm>
          <a:prstGeom prst="rect">
            <a:avLst/>
          </a:prstGeom>
          <a:noFill/>
        </p:spPr>
        <p:txBody>
          <a:bodyPr wrap="square" lIns="45894" tIns="22947" rIns="45894" bIns="22947" rtlCol="0">
            <a:spAutoFit/>
          </a:bodyPr>
          <a:lstStyle/>
          <a:p>
            <a:r>
              <a:rPr lang="en-US" sz="1600" cap="all" dirty="0"/>
              <a:t>Theories</a:t>
            </a:r>
          </a:p>
        </p:txBody>
      </p:sp>
      <p:sp>
        <p:nvSpPr>
          <p:cNvPr id="18" name="TextBox 17"/>
          <p:cNvSpPr txBox="1"/>
          <p:nvPr/>
        </p:nvSpPr>
        <p:spPr>
          <a:xfrm>
            <a:off x="3469188" y="868887"/>
            <a:ext cx="2692301" cy="292563"/>
          </a:xfrm>
          <a:prstGeom prst="rect">
            <a:avLst/>
          </a:prstGeom>
          <a:noFill/>
        </p:spPr>
        <p:txBody>
          <a:bodyPr wrap="square" lIns="45894" tIns="22947" rIns="45894" bIns="22947" rtlCol="0">
            <a:spAutoFit/>
          </a:bodyPr>
          <a:lstStyle/>
          <a:p>
            <a:r>
              <a:rPr lang="en-US" sz="1600" cap="all" dirty="0"/>
              <a:t>predictions</a:t>
            </a:r>
          </a:p>
        </p:txBody>
      </p:sp>
    </p:spTree>
    <p:extLst>
      <p:ext uri="{BB962C8B-B14F-4D97-AF65-F5344CB8AC3E}">
        <p14:creationId xmlns:p14="http://schemas.microsoft.com/office/powerpoint/2010/main" val="196460860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Control Variables</a:t>
            </a:r>
            <a:endParaRPr lang="en-US" cap="smal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1782291"/>
              </p:ext>
            </p:extLst>
          </p:nvPr>
        </p:nvGraphicFramePr>
        <p:xfrm>
          <a:off x="1752601" y="914400"/>
          <a:ext cx="3513307" cy="4012724"/>
        </p:xfrm>
        <a:graphic>
          <a:graphicData uri="http://schemas.openxmlformats.org/drawingml/2006/table">
            <a:tbl>
              <a:tblPr firstRow="1" bandRow="1">
                <a:tableStyleId>{5C22544A-7EE6-4342-B048-85BDC9FD1C3A}</a:tableStyleId>
              </a:tblPr>
              <a:tblGrid>
                <a:gridCol w="1610098"/>
                <a:gridCol w="1903209"/>
              </a:tblGrid>
              <a:tr h="273844">
                <a:tc>
                  <a:txBody>
                    <a:bodyPr/>
                    <a:lstStyle/>
                    <a:p>
                      <a:r>
                        <a:rPr lang="en-US" sz="1100" dirty="0" smtClean="0">
                          <a:solidFill>
                            <a:srgbClr val="000000"/>
                          </a:solidFill>
                        </a:rPr>
                        <a:t>Category</a:t>
                      </a:r>
                      <a:endParaRPr lang="en-US" sz="11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solidFill>
                            <a:srgbClr val="000000"/>
                          </a:solidFill>
                        </a:rPr>
                        <a:t>Variables</a:t>
                      </a:r>
                      <a:endParaRPr lang="en-US" sz="11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782320">
                <a:tc>
                  <a:txBody>
                    <a:bodyPr/>
                    <a:lstStyle/>
                    <a:p>
                      <a:r>
                        <a:rPr lang="en-US" sz="1100" dirty="0" smtClean="0">
                          <a:solidFill>
                            <a:srgbClr val="000000"/>
                          </a:solidFill>
                        </a:rPr>
                        <a:t>Race/ethnicity</a:t>
                      </a:r>
                      <a:endParaRPr lang="en-US" sz="11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solidFill>
                            <a:srgbClr val="000000"/>
                          </a:solidFill>
                        </a:rPr>
                        <a:t>Asian</a:t>
                      </a:r>
                    </a:p>
                    <a:p>
                      <a:r>
                        <a:rPr lang="en-US" sz="1100" dirty="0" smtClean="0">
                          <a:solidFill>
                            <a:srgbClr val="000000"/>
                          </a:solidFill>
                        </a:rPr>
                        <a:t>Latina</a:t>
                      </a:r>
                    </a:p>
                    <a:p>
                      <a:r>
                        <a:rPr lang="en-US" sz="1100" dirty="0" smtClean="0">
                          <a:solidFill>
                            <a:srgbClr val="000000"/>
                          </a:solidFill>
                        </a:rPr>
                        <a:t>Black</a:t>
                      </a:r>
                    </a:p>
                    <a:p>
                      <a:r>
                        <a:rPr lang="en-US" sz="1100" dirty="0" smtClean="0">
                          <a:solidFill>
                            <a:srgbClr val="000000"/>
                          </a:solidFill>
                        </a:rPr>
                        <a:t>Other race</a:t>
                      </a:r>
                      <a:endParaRPr lang="en-US" sz="11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473200">
                <a:tc>
                  <a:txBody>
                    <a:bodyPr/>
                    <a:lstStyle/>
                    <a:p>
                      <a:r>
                        <a:rPr lang="en-US" sz="1100" dirty="0" smtClean="0">
                          <a:solidFill>
                            <a:srgbClr val="000000"/>
                          </a:solidFill>
                        </a:rPr>
                        <a:t>Other Demographics</a:t>
                      </a:r>
                      <a:endParaRPr lang="en-US" sz="11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solidFill>
                            <a:srgbClr val="000000"/>
                          </a:solidFill>
                        </a:rPr>
                        <a:t>Age (mean-centered)</a:t>
                      </a:r>
                      <a:endParaRPr lang="en-US" sz="1100" dirty="0">
                        <a:solidFill>
                          <a:srgbClr val="000000"/>
                        </a:solidFill>
                      </a:endParaRPr>
                    </a:p>
                    <a:p>
                      <a:r>
                        <a:rPr lang="en-US" sz="1100" dirty="0" smtClean="0">
                          <a:solidFill>
                            <a:srgbClr val="000000"/>
                          </a:solidFill>
                        </a:rPr>
                        <a:t>Age</a:t>
                      </a:r>
                      <a:r>
                        <a:rPr lang="en-US" sz="1100" baseline="30000" dirty="0" smtClean="0">
                          <a:solidFill>
                            <a:srgbClr val="000000"/>
                          </a:solidFill>
                        </a:rPr>
                        <a:t>2 </a:t>
                      </a:r>
                      <a:r>
                        <a:rPr lang="en-US" sz="1100" dirty="0" smtClean="0">
                          <a:solidFill>
                            <a:srgbClr val="000000"/>
                          </a:solidFill>
                        </a:rPr>
                        <a:t>(mean-centered)</a:t>
                      </a:r>
                      <a:endParaRPr lang="en-US" sz="1100" dirty="0">
                        <a:solidFill>
                          <a:srgbClr val="000000"/>
                        </a:solidFill>
                      </a:endParaRPr>
                    </a:p>
                    <a:p>
                      <a:r>
                        <a:rPr lang="en-US" sz="1100" dirty="0" smtClean="0">
                          <a:solidFill>
                            <a:srgbClr val="000000"/>
                          </a:solidFill>
                        </a:rPr>
                        <a:t>Education</a:t>
                      </a:r>
                      <a:endParaRPr lang="en-US" sz="1100" dirty="0">
                        <a:solidFill>
                          <a:srgbClr val="000000"/>
                        </a:solidFill>
                      </a:endParaRPr>
                    </a:p>
                    <a:p>
                      <a:r>
                        <a:rPr lang="en-US" sz="1100" dirty="0" smtClean="0">
                          <a:solidFill>
                            <a:srgbClr val="000000"/>
                          </a:solidFill>
                        </a:rPr>
                        <a:t>Marital</a:t>
                      </a:r>
                      <a:r>
                        <a:rPr lang="en-US" sz="1100" baseline="0" dirty="0" smtClean="0">
                          <a:solidFill>
                            <a:srgbClr val="000000"/>
                          </a:solidFill>
                        </a:rPr>
                        <a:t> status</a:t>
                      </a:r>
                      <a:endParaRPr lang="en-US" sz="1100" dirty="0">
                        <a:solidFill>
                          <a:srgbClr val="000000"/>
                        </a:solidFill>
                      </a:endParaRPr>
                    </a:p>
                    <a:p>
                      <a:r>
                        <a:rPr lang="en-US" sz="1100" dirty="0" smtClean="0">
                          <a:solidFill>
                            <a:srgbClr val="000000"/>
                          </a:solidFill>
                        </a:rPr>
                        <a:t>Employment</a:t>
                      </a:r>
                      <a:r>
                        <a:rPr lang="en-US" sz="1100" baseline="0" dirty="0" smtClean="0">
                          <a:solidFill>
                            <a:srgbClr val="000000"/>
                          </a:solidFill>
                        </a:rPr>
                        <a:t> status</a:t>
                      </a:r>
                      <a:endParaRPr lang="en-US" sz="1100" dirty="0">
                        <a:solidFill>
                          <a:srgbClr val="000000"/>
                        </a:solidFill>
                      </a:endParaRPr>
                    </a:p>
                    <a:p>
                      <a:r>
                        <a:rPr lang="en-US" sz="1100" dirty="0" smtClean="0"/>
                        <a:t>Nativity </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609600">
                <a:tc>
                  <a:txBody>
                    <a:bodyPr/>
                    <a:lstStyle/>
                    <a:p>
                      <a:r>
                        <a:rPr lang="en-US" sz="1100" dirty="0" smtClean="0"/>
                        <a:t>Mental Health</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t>PTSD</a:t>
                      </a:r>
                    </a:p>
                    <a:p>
                      <a:r>
                        <a:rPr lang="en-US" sz="1100" dirty="0" smtClean="0"/>
                        <a:t>Major Depressive Episode</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436880">
                <a:tc>
                  <a:txBody>
                    <a:bodyPr/>
                    <a:lstStyle/>
                    <a:p>
                      <a:r>
                        <a:rPr lang="en-US" sz="1100" dirty="0" smtClean="0"/>
                        <a:t>Substance Abuse</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t>Alcohol abuse </a:t>
                      </a:r>
                    </a:p>
                    <a:p>
                      <a:r>
                        <a:rPr lang="en-US" sz="1100" dirty="0" smtClean="0"/>
                        <a:t>Drug abuse</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436880">
                <a:tc>
                  <a:txBody>
                    <a:bodyPr/>
                    <a:lstStyle/>
                    <a:p>
                      <a:r>
                        <a:rPr lang="en-US" sz="1100" dirty="0" smtClean="0"/>
                        <a:t>Other trauma</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dirty="0" smtClean="0"/>
                        <a:t>IPV </a:t>
                      </a:r>
                    </a:p>
                    <a:p>
                      <a:r>
                        <a:rPr lang="en-US" sz="1100" dirty="0" smtClean="0"/>
                        <a:t>IPV within 20</a:t>
                      </a:r>
                      <a:r>
                        <a:rPr lang="en-US" sz="1100" baseline="0" dirty="0" smtClean="0"/>
                        <a:t> years</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0"/>
          </p:nvPr>
        </p:nvSpPr>
        <p:spPr/>
        <p:txBody>
          <a:bodyPr/>
          <a:lstStyle/>
          <a:p>
            <a:fld id="{5C4CF090-4499-DD46-8DF9-4916CBD01D6C}" type="slidenum">
              <a:rPr lang="en-US" smtClean="0"/>
              <a:pPr/>
              <a:t>47</a:t>
            </a:fld>
            <a:endParaRPr lang="en-US" dirty="0"/>
          </a:p>
        </p:txBody>
      </p:sp>
    </p:spTree>
    <p:extLst>
      <p:ext uri="{BB962C8B-B14F-4D97-AF65-F5344CB8AC3E}">
        <p14:creationId xmlns:p14="http://schemas.microsoft.com/office/powerpoint/2010/main" val="34402760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4232" y="298891"/>
            <a:ext cx="6469559" cy="357188"/>
          </a:xfrm>
        </p:spPr>
        <p:txBody>
          <a:bodyPr>
            <a:noAutofit/>
          </a:bodyPr>
          <a:lstStyle/>
          <a:p>
            <a:pPr algn="ctr"/>
            <a:r>
              <a:rPr lang="en-US" sz="2900" cap="small" dirty="0"/>
              <a:t>Barriers Faced by Survivors of Color</a:t>
            </a:r>
          </a:p>
        </p:txBody>
      </p:sp>
      <p:sp>
        <p:nvSpPr>
          <p:cNvPr id="7" name="Content Placeholder 6"/>
          <p:cNvSpPr>
            <a:spLocks noGrp="1"/>
          </p:cNvSpPr>
          <p:nvPr>
            <p:ph idx="1"/>
          </p:nvPr>
        </p:nvSpPr>
        <p:spPr>
          <a:xfrm>
            <a:off x="284631" y="791990"/>
            <a:ext cx="6288738" cy="3475210"/>
          </a:xfrm>
        </p:spPr>
        <p:txBody>
          <a:bodyPr>
            <a:normAutofit/>
          </a:bodyPr>
          <a:lstStyle/>
          <a:p>
            <a:pPr>
              <a:spcBef>
                <a:spcPts val="0"/>
              </a:spcBef>
              <a:spcAft>
                <a:spcPts val="600"/>
              </a:spcAft>
              <a:buFont typeface="Arial"/>
              <a:buChar char="•"/>
            </a:pPr>
            <a:r>
              <a:rPr lang="en-US" u="sng" dirty="0" smtClean="0"/>
              <a:t>Employment</a:t>
            </a:r>
            <a:r>
              <a:rPr lang="en-US" dirty="0" smtClean="0"/>
              <a:t>: </a:t>
            </a:r>
          </a:p>
          <a:p>
            <a:pPr lvl="2">
              <a:spcBef>
                <a:spcPts val="0"/>
              </a:spcBef>
              <a:spcAft>
                <a:spcPts val="600"/>
              </a:spcAft>
              <a:buFont typeface="Arial"/>
              <a:buChar char="•"/>
            </a:pPr>
            <a:r>
              <a:rPr lang="en-US" dirty="0" smtClean="0"/>
              <a:t>Overrepresented in low-wage jobs: Unpaid time off, few benefits, less income to cover new expenses</a:t>
            </a:r>
          </a:p>
          <a:p>
            <a:pPr>
              <a:spcBef>
                <a:spcPts val="0"/>
              </a:spcBef>
              <a:spcAft>
                <a:spcPts val="600"/>
              </a:spcAft>
              <a:buFont typeface="Arial"/>
              <a:buChar char="•"/>
            </a:pPr>
            <a:r>
              <a:rPr lang="en-US" u="sng" dirty="0" smtClean="0"/>
              <a:t>Financial resources: </a:t>
            </a:r>
          </a:p>
          <a:p>
            <a:pPr lvl="2">
              <a:spcBef>
                <a:spcPts val="0"/>
              </a:spcBef>
              <a:spcAft>
                <a:spcPts val="600"/>
              </a:spcAft>
              <a:buFont typeface="Arial"/>
              <a:buChar char="•"/>
            </a:pPr>
            <a:r>
              <a:rPr lang="en-US" dirty="0" smtClean="0"/>
              <a:t>Lower wealth ownership </a:t>
            </a:r>
            <a:r>
              <a:rPr lang="en-US" dirty="0" smtClean="0">
                <a:sym typeface="Wingdings"/>
              </a:rPr>
              <a:t> No ‘cushion’ for extra costs</a:t>
            </a:r>
          </a:p>
          <a:p>
            <a:pPr lvl="2">
              <a:spcBef>
                <a:spcPts val="0"/>
              </a:spcBef>
              <a:spcAft>
                <a:spcPts val="600"/>
              </a:spcAft>
              <a:buFont typeface="Arial"/>
              <a:buChar char="•"/>
            </a:pPr>
            <a:r>
              <a:rPr lang="en-US" dirty="0" smtClean="0">
                <a:sym typeface="Wingdings"/>
              </a:rPr>
              <a:t>Less help available from family &amp; friends</a:t>
            </a:r>
            <a:endParaRPr lang="en-US" dirty="0" smtClean="0"/>
          </a:p>
          <a:p>
            <a:pPr>
              <a:spcBef>
                <a:spcPts val="0"/>
              </a:spcBef>
              <a:spcAft>
                <a:spcPts val="600"/>
              </a:spcAft>
              <a:buFont typeface="Arial"/>
              <a:buChar char="•"/>
            </a:pPr>
            <a:r>
              <a:rPr lang="en-US" u="sng" dirty="0" smtClean="0"/>
              <a:t>General</a:t>
            </a:r>
            <a:r>
              <a:rPr lang="en-US" dirty="0" smtClean="0"/>
              <a:t>: Discrimination based on race and/or immigration status</a:t>
            </a:r>
            <a:endParaRPr lang="en-US" dirty="0"/>
          </a:p>
        </p:txBody>
      </p:sp>
      <p:sp>
        <p:nvSpPr>
          <p:cNvPr id="5" name="Slide Number Placeholder 3"/>
          <p:cNvSpPr>
            <a:spLocks noGrp="1"/>
          </p:cNvSpPr>
          <p:nvPr>
            <p:ph type="sldNum" sz="quarter" idx="4294967295"/>
          </p:nvPr>
        </p:nvSpPr>
        <p:spPr>
          <a:xfrm>
            <a:off x="5114925" y="4279910"/>
            <a:ext cx="1600200" cy="243417"/>
          </a:xfrm>
          <a:prstGeom prst="rect">
            <a:avLst/>
          </a:prstGeom>
        </p:spPr>
        <p:txBody>
          <a:bodyPr/>
          <a:lstStyle/>
          <a:p>
            <a:pPr algn="r"/>
            <a:fld id="{E72719B6-7CB1-914A-9D29-D8006C895101}" type="slidenum">
              <a:rPr lang="en-US" smtClean="0">
                <a:latin typeface="Century Gothic"/>
                <a:cs typeface="Century Gothic"/>
              </a:rPr>
              <a:pPr algn="r"/>
              <a:t>48</a:t>
            </a:fld>
            <a:endParaRPr lang="en-US" dirty="0">
              <a:latin typeface="Century Gothic"/>
              <a:cs typeface="Century Gothic"/>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C4CF090-4499-DD46-8DF9-4916CBD01D6C}" type="slidenum">
              <a:rPr lang="en-US" smtClean="0"/>
              <a:pPr/>
              <a:t>49</a:t>
            </a:fld>
            <a:endParaRPr lang="en-US" dirty="0"/>
          </a:p>
        </p:txBody>
      </p:sp>
      <p:sp>
        <p:nvSpPr>
          <p:cNvPr id="5" name="TextBox 4"/>
          <p:cNvSpPr txBox="1"/>
          <p:nvPr/>
        </p:nvSpPr>
        <p:spPr>
          <a:xfrm>
            <a:off x="375049" y="838201"/>
            <a:ext cx="6178151" cy="2628552"/>
          </a:xfrm>
          <a:prstGeom prst="rect">
            <a:avLst/>
          </a:prstGeom>
          <a:noFill/>
        </p:spPr>
        <p:txBody>
          <a:bodyPr wrap="square" lIns="45864" tIns="22932" rIns="45864" bIns="22932" rtlCol="0">
            <a:spAutoFit/>
          </a:bodyPr>
          <a:lstStyle/>
          <a:p>
            <a:pPr algn="l" defTabSz="913300"/>
            <a:r>
              <a:rPr lang="en-US" sz="1500" dirty="0">
                <a:cs typeface="Century Gothic"/>
              </a:rPr>
              <a:t>The clients that work in the food industry or housekeeping…where you’re not a salaried employee…they usually don’t have much in terms of savings, and they are in jobs where if they don’t show up, they don’t get paid.  Maybe they can take two weeks off, but that means they’re not going to get paid those two weeks.  So that pretty quickly affects someone’s ability to pay their rent and pay their utility bills and buy food and take care of their kids.  And then that also affects them emotionally…I’ve seen a lot of clients in that position really sink into a depression, where even if they could go back to work, they weren't in a position to…And unfortunately, I think those are the clients that are always in danger of becoming homeless…because they didn’t have that much to begin with… (Rape crisis administrator)</a:t>
            </a:r>
          </a:p>
        </p:txBody>
      </p:sp>
      <p:sp>
        <p:nvSpPr>
          <p:cNvPr id="6" name="Title 5"/>
          <p:cNvSpPr txBox="1">
            <a:spLocks/>
          </p:cNvSpPr>
          <p:nvPr/>
        </p:nvSpPr>
        <p:spPr bwMode="auto">
          <a:xfrm>
            <a:off x="194232" y="298891"/>
            <a:ext cx="6469559"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497" tIns="25497" rIns="25497" bIns="25497" numCol="1" anchor="ctr" anchorCtr="0" compatLnSpc="1">
            <a:prstTxWarp prst="textNoShape">
              <a:avLst/>
            </a:prstTxWarp>
            <a:noAutofit/>
          </a:bodyPr>
          <a:lstStyle/>
          <a:p>
            <a:pPr defTabSz="914290" eaLnBrk="0" hangingPunct="0">
              <a:defRPr/>
            </a:pPr>
            <a:r>
              <a:rPr lang="en-US" sz="2900" kern="0" cap="small" dirty="0">
                <a:solidFill>
                  <a:schemeClr val="tx1"/>
                </a:solidFill>
                <a:latin typeface="+mj-lt"/>
                <a:ea typeface="+mj-ea"/>
                <a:cs typeface="+mj-cs"/>
                <a:sym typeface="Century Gothic" charset="0"/>
              </a:rPr>
              <a:t>Impact on Vulnerable Survivors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75970" y="127402"/>
            <a:ext cx="5612309" cy="482203"/>
          </a:xfrm>
        </p:spPr>
        <p:txBody>
          <a:bodyPr/>
          <a:lstStyle/>
          <a:p>
            <a:pPr algn="ctr" eaLnBrk="1" hangingPunct="1">
              <a:defRPr/>
            </a:pPr>
            <a:r>
              <a:rPr lang="en-US" cap="small" dirty="0" smtClean="0"/>
              <a:t>Related Research</a:t>
            </a:r>
            <a:endParaRPr lang="en-US" cap="small" dirty="0"/>
          </a:p>
        </p:txBody>
      </p:sp>
      <p:sp>
        <p:nvSpPr>
          <p:cNvPr id="38916" name="Slide Number Placeholder 3"/>
          <p:cNvSpPr>
            <a:spLocks noGrp="1"/>
          </p:cNvSpPr>
          <p:nvPr>
            <p:ph type="sldNum" sz="quarter" idx="10"/>
          </p:nvPr>
        </p:nvSpPr>
        <p:spPr>
          <a:xfrm>
            <a:off x="6442770" y="4286255"/>
            <a:ext cx="180826" cy="172641"/>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pPr eaLnBrk="1" hangingPunct="1"/>
            <a:fld id="{CA127CC2-7CBA-6E44-94D9-5907BE14B5E3}" type="slidenum">
              <a:rPr lang="en-US" sz="900">
                <a:solidFill>
                  <a:schemeClr val="tx1"/>
                </a:solidFill>
                <a:ea typeface="ヒラギノ明朝 ProN W3" charset="0"/>
                <a:cs typeface="ヒラギノ明朝 ProN W3" charset="0"/>
              </a:rPr>
              <a:pPr eaLnBrk="1" hangingPunct="1"/>
              <a:t>5</a:t>
            </a:fld>
            <a:endParaRPr lang="en-US" sz="900" dirty="0">
              <a:solidFill>
                <a:schemeClr val="tx1"/>
              </a:solidFill>
              <a:ea typeface="ヒラギノ明朝 ProN W3" charset="0"/>
              <a:cs typeface="ヒラギノ明朝 ProN W3" charset="0"/>
            </a:endParaRPr>
          </a:p>
        </p:txBody>
      </p:sp>
      <p:sp>
        <p:nvSpPr>
          <p:cNvPr id="4" name="Rounded Rectangle 3"/>
          <p:cNvSpPr/>
          <p:nvPr/>
        </p:nvSpPr>
        <p:spPr bwMode="auto">
          <a:xfrm>
            <a:off x="2638945" y="838201"/>
            <a:ext cx="4051415" cy="98041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defTabSz="914290"/>
            <a:r>
              <a:rPr lang="en-US" sz="2300" u="sng" dirty="0">
                <a:ea typeface="ヒラギノ角ゴ ProN W3" charset="-128"/>
                <a:cs typeface="ヒラギノ角ゴ ProN W3" charset="-128"/>
              </a:rPr>
              <a:t>Financial </a:t>
            </a:r>
            <a:r>
              <a:rPr lang="en-US" sz="2300" u="sng" dirty="0" smtClean="0">
                <a:ea typeface="ヒラギノ角ゴ ProN W3" charset="-128"/>
                <a:cs typeface="ヒラギノ角ゴ ProN W3" charset="-128"/>
              </a:rPr>
              <a:t>Costs</a:t>
            </a:r>
          </a:p>
          <a:p>
            <a:pPr marL="0" lvl="2" defTabSz="914290"/>
            <a:r>
              <a:rPr lang="en-US" sz="1600" b="1" kern="0" dirty="0">
                <a:solidFill>
                  <a:prstClr val="black"/>
                </a:solidFill>
                <a:latin typeface="Century Gothic"/>
                <a:ea typeface="ヒラギノ明朝 ProN W3"/>
                <a:cs typeface="ヒラギノ明朝 ProN W3"/>
                <a:sym typeface="Century Gothic" pitchFamily="34" charset="0"/>
              </a:rPr>
              <a:t>“Rape tax” </a:t>
            </a:r>
            <a:r>
              <a:rPr lang="en-US" sz="1600" kern="0" dirty="0">
                <a:solidFill>
                  <a:prstClr val="black"/>
                </a:solidFill>
                <a:latin typeface="Century Gothic"/>
                <a:ea typeface="ヒラギノ明朝 ProN W3"/>
                <a:cs typeface="ヒラギノ明朝 ProN W3"/>
                <a:sym typeface="Century Gothic" pitchFamily="34" charset="0"/>
              </a:rPr>
              <a:t>= $87,000 per assault</a:t>
            </a:r>
            <a:r>
              <a:rPr lang="en-US" sz="1200" kern="0" dirty="0">
                <a:solidFill>
                  <a:prstClr val="black"/>
                </a:solidFill>
                <a:latin typeface="Century Gothic"/>
                <a:ea typeface="ヒラギノ明朝 ProN W3"/>
                <a:cs typeface="ヒラギノ明朝 ProN W3"/>
                <a:sym typeface="Century Gothic" pitchFamily="34" charset="0"/>
              </a:rPr>
              <a:t/>
            </a:r>
            <a:br>
              <a:rPr lang="en-US" sz="1200" kern="0" dirty="0">
                <a:solidFill>
                  <a:prstClr val="black"/>
                </a:solidFill>
                <a:latin typeface="Century Gothic"/>
                <a:ea typeface="ヒラギノ明朝 ProN W3"/>
                <a:cs typeface="ヒラギノ明朝 ProN W3"/>
                <a:sym typeface="Century Gothic" pitchFamily="34" charset="0"/>
              </a:rPr>
            </a:br>
            <a:r>
              <a:rPr lang="en-US" sz="1100" kern="0" dirty="0">
                <a:solidFill>
                  <a:prstClr val="black"/>
                </a:solidFill>
                <a:latin typeface="Century Gothic"/>
                <a:ea typeface="ヒラギノ明朝 ProN W3"/>
                <a:cs typeface="ヒラギノ明朝 ProN W3"/>
                <a:sym typeface="Century Gothic" pitchFamily="34" charset="0"/>
              </a:rPr>
              <a:t>(Miller et al., 1996; Post et al., 2002 )</a:t>
            </a:r>
          </a:p>
          <a:p>
            <a:pPr defTabSz="914290"/>
            <a:endParaRPr lang="en-US" sz="2300" dirty="0">
              <a:ea typeface="ヒラギノ角ゴ ProN W3" charset="-128"/>
              <a:cs typeface="ヒラギノ角ゴ ProN W3" charset="-128"/>
            </a:endParaRPr>
          </a:p>
        </p:txBody>
      </p:sp>
      <p:cxnSp>
        <p:nvCxnSpPr>
          <p:cNvPr id="9" name="Straight Arrow Connector 8"/>
          <p:cNvCxnSpPr/>
          <p:nvPr/>
        </p:nvCxnSpPr>
        <p:spPr bwMode="auto">
          <a:xfrm flipV="1">
            <a:off x="1875212" y="1676401"/>
            <a:ext cx="763733" cy="477058"/>
          </a:xfrm>
          <a:prstGeom prst="straightConnector1">
            <a:avLst/>
          </a:prstGeom>
          <a:blipFill dpi="0" rotWithShape="0">
            <a:blip r:embed="rId3"/>
            <a:srcRect/>
            <a:tile tx="0" ty="0" sx="100000" sy="100000" flip="none" algn="tl"/>
          </a:blipFill>
          <a:ln w="25400" cap="flat" cmpd="sng" algn="ctr">
            <a:solidFill>
              <a:srgbClr val="000000"/>
            </a:solidFill>
            <a:prstDash val="solid"/>
            <a:round/>
            <a:headEnd type="none" w="med" len="med"/>
            <a:tailEnd type="arrow"/>
          </a:ln>
          <a:effectLst/>
        </p:spPr>
      </p:cxnSp>
      <p:sp>
        <p:nvSpPr>
          <p:cNvPr id="13" name="Rounded Rectangle 12"/>
          <p:cNvSpPr/>
          <p:nvPr/>
        </p:nvSpPr>
        <p:spPr bwMode="auto">
          <a:xfrm>
            <a:off x="140970" y="2130236"/>
            <a:ext cx="1775460" cy="863544"/>
          </a:xfrm>
          <a:prstGeom prst="roundRect">
            <a:avLst/>
          </a:prstGeom>
          <a:solidFill>
            <a:schemeClr val="accent4">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290"/>
            <a:r>
              <a:rPr lang="en-US" sz="2400" dirty="0">
                <a:ea typeface="ヒラギノ角ゴ ProN W3" charset="-128"/>
                <a:cs typeface="ヒラギノ角ゴ ProN W3" charset="-128"/>
              </a:rPr>
              <a:t>Sexual Violence</a:t>
            </a:r>
          </a:p>
        </p:txBody>
      </p:sp>
      <p:sp>
        <p:nvSpPr>
          <p:cNvPr id="14" name="Rounded Rectangle 13"/>
          <p:cNvSpPr/>
          <p:nvPr/>
        </p:nvSpPr>
        <p:spPr bwMode="auto">
          <a:xfrm>
            <a:off x="2638943" y="3260372"/>
            <a:ext cx="4051415" cy="978408"/>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defTabSz="914290"/>
            <a:r>
              <a:rPr lang="en-US" sz="2300" dirty="0" smtClean="0">
                <a:ea typeface="ヒラギノ角ゴ ProN W3" charset="-128"/>
                <a:cs typeface="ヒラギノ角ゴ ProN W3" charset="-128"/>
              </a:rPr>
              <a:t>Decreased earnings</a:t>
            </a:r>
          </a:p>
          <a:p>
            <a:pPr marL="0" lvl="2" defTabSz="914290"/>
            <a:r>
              <a:rPr lang="en-US" sz="1600" b="1" kern="0" dirty="0" smtClean="0">
                <a:solidFill>
                  <a:prstClr val="black"/>
                </a:solidFill>
                <a:latin typeface="Century Gothic"/>
                <a:ea typeface="ヒラギノ明朝 ProN W3"/>
                <a:cs typeface="ヒラギノ明朝 ProN W3"/>
                <a:sym typeface="Century Gothic" pitchFamily="34" charset="0"/>
              </a:rPr>
              <a:t>Survivors </a:t>
            </a:r>
            <a:r>
              <a:rPr lang="en-US" sz="1600" b="1" kern="0" dirty="0">
                <a:solidFill>
                  <a:prstClr val="black"/>
                </a:solidFill>
                <a:latin typeface="Century Gothic"/>
                <a:ea typeface="ヒラギノ明朝 ProN W3"/>
                <a:cs typeface="ヒラギノ明朝 ProN W3"/>
                <a:sym typeface="Century Gothic" pitchFamily="34" charset="0"/>
              </a:rPr>
              <a:t>earn </a:t>
            </a:r>
            <a:r>
              <a:rPr lang="en-US" sz="1600" b="1" kern="0" dirty="0" smtClean="0">
                <a:solidFill>
                  <a:prstClr val="black"/>
                </a:solidFill>
                <a:latin typeface="Century Gothic"/>
                <a:ea typeface="ヒラギノ明朝 ProN W3"/>
                <a:cs typeface="ヒラギノ明朝 ProN W3"/>
                <a:sym typeface="Century Gothic" pitchFamily="34" charset="0"/>
              </a:rPr>
              <a:t>less</a:t>
            </a:r>
            <a:r>
              <a:rPr lang="en-US" sz="1200" b="1" kern="0" dirty="0" smtClean="0">
                <a:solidFill>
                  <a:prstClr val="black"/>
                </a:solidFill>
                <a:latin typeface="Century Gothic"/>
                <a:ea typeface="ヒラギノ明朝 ProN W3"/>
                <a:cs typeface="ヒラギノ明朝 ProN W3"/>
                <a:sym typeface="Century Gothic" pitchFamily="34" charset="0"/>
              </a:rPr>
              <a:t> </a:t>
            </a:r>
            <a:r>
              <a:rPr lang="en-US" sz="1100" kern="0" dirty="0" smtClean="0">
                <a:solidFill>
                  <a:prstClr val="black"/>
                </a:solidFill>
                <a:latin typeface="Century Gothic"/>
                <a:ea typeface="ヒラギノ明朝 ProN W3"/>
                <a:cs typeface="ヒラギノ明朝 ProN W3"/>
                <a:sym typeface="Century Gothic" pitchFamily="34" charset="0"/>
              </a:rPr>
              <a:t>(</a:t>
            </a:r>
            <a:r>
              <a:rPr lang="en-US" sz="1100" kern="0" dirty="0">
                <a:solidFill>
                  <a:prstClr val="black"/>
                </a:solidFill>
                <a:latin typeface="Century Gothic"/>
                <a:ea typeface="ヒラギノ明朝 ProN W3"/>
                <a:cs typeface="ヒラギノ明朝 ProN W3"/>
                <a:sym typeface="Century Gothic" pitchFamily="34" charset="0"/>
              </a:rPr>
              <a:t>MacMillan, 2006</a:t>
            </a:r>
            <a:r>
              <a:rPr lang="en-US" sz="1100" kern="0" dirty="0" smtClean="0">
                <a:solidFill>
                  <a:prstClr val="black"/>
                </a:solidFill>
                <a:latin typeface="Century Gothic"/>
                <a:ea typeface="ヒラギノ明朝 ProN W3"/>
                <a:cs typeface="ヒラギノ明朝 ProN W3"/>
                <a:sym typeface="Century Gothic" pitchFamily="34" charset="0"/>
              </a:rPr>
              <a:t>)</a:t>
            </a:r>
          </a:p>
          <a:p>
            <a:pPr marL="0" lvl="2" defTabSz="914290"/>
            <a:r>
              <a:rPr lang="en-US" sz="1600" b="1" kern="0" dirty="0">
                <a:solidFill>
                  <a:prstClr val="black"/>
                </a:solidFill>
                <a:latin typeface="Century Gothic"/>
                <a:ea typeface="ヒラギノ明朝 ProN W3"/>
                <a:cs typeface="ヒラギノ明朝 ProN W3"/>
                <a:sym typeface="Century Gothic" pitchFamily="34" charset="0"/>
              </a:rPr>
              <a:t>DV/SA→ </a:t>
            </a:r>
            <a:r>
              <a:rPr lang="en-US" sz="1600" dirty="0" smtClean="0">
                <a:latin typeface="+mj-lt"/>
                <a:ea typeface="ヒラギノ明朝 ProN W3"/>
                <a:cs typeface="ヒラギノ明朝 ProN W3"/>
              </a:rPr>
              <a:t>Poverty </a:t>
            </a:r>
            <a:r>
              <a:rPr lang="en-US" sz="1100" kern="0" dirty="0" smtClean="0">
                <a:solidFill>
                  <a:prstClr val="black"/>
                </a:solidFill>
                <a:latin typeface="Century Gothic"/>
                <a:ea typeface="ヒラギノ明朝 ProN W3"/>
                <a:cs typeface="ヒラギノ明朝 ProN W3"/>
                <a:sym typeface="Century Gothic" pitchFamily="34" charset="0"/>
              </a:rPr>
              <a:t>(</a:t>
            </a:r>
            <a:r>
              <a:rPr lang="en-US" sz="1100" kern="0" dirty="0">
                <a:solidFill>
                  <a:prstClr val="black"/>
                </a:solidFill>
                <a:latin typeface="Century Gothic"/>
                <a:ea typeface="ヒラギノ明朝 ProN W3"/>
                <a:cs typeface="ヒラギノ明朝 ProN W3"/>
                <a:sym typeface="Century Gothic" pitchFamily="34" charset="0"/>
              </a:rPr>
              <a:t>Byrne et al., 1999</a:t>
            </a:r>
            <a:r>
              <a:rPr lang="en-US" sz="1100" kern="0" dirty="0" smtClean="0">
                <a:solidFill>
                  <a:prstClr val="black"/>
                </a:solidFill>
                <a:latin typeface="Century Gothic"/>
                <a:ea typeface="ヒラギノ明朝 ProN W3"/>
                <a:cs typeface="ヒラギノ明朝 ProN W3"/>
                <a:sym typeface="Century Gothic" pitchFamily="34" charset="0"/>
              </a:rPr>
              <a:t>)</a:t>
            </a:r>
            <a:endParaRPr lang="en-US" sz="1400" kern="0" dirty="0">
              <a:solidFill>
                <a:schemeClr val="tx1"/>
              </a:solidFill>
              <a:latin typeface="+mj-lt"/>
              <a:ea typeface="ヒラギノ明朝 ProN W3"/>
              <a:cs typeface="ヒラギノ明朝 ProN W3"/>
              <a:sym typeface="Century Gothic" pitchFamily="34" charset="0"/>
            </a:endParaRPr>
          </a:p>
        </p:txBody>
      </p:sp>
      <p:sp>
        <p:nvSpPr>
          <p:cNvPr id="17" name="Rounded Rectangle 16"/>
          <p:cNvSpPr/>
          <p:nvPr/>
        </p:nvSpPr>
        <p:spPr bwMode="auto">
          <a:xfrm>
            <a:off x="2638942" y="2071803"/>
            <a:ext cx="4051415" cy="98041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defTabSz="914290"/>
            <a:r>
              <a:rPr lang="en-US" sz="2300" dirty="0" smtClean="0">
                <a:ea typeface="ヒラギノ角ゴ ProN W3" charset="-128"/>
                <a:cs typeface="ヒラギノ角ゴ ProN W3" charset="-128"/>
              </a:rPr>
              <a:t>Employment changes</a:t>
            </a:r>
          </a:p>
          <a:p>
            <a:pPr marL="0" lvl="2" defTabSz="914290"/>
            <a:r>
              <a:rPr lang="en-US" sz="1600" b="1" kern="0" dirty="0">
                <a:solidFill>
                  <a:prstClr val="black"/>
                </a:solidFill>
                <a:latin typeface="Century Gothic"/>
                <a:ea typeface="ヒラギノ明朝 ProN W3"/>
                <a:cs typeface="ヒラギノ明朝 ProN W3"/>
                <a:sym typeface="Century Gothic" pitchFamily="34" charset="0"/>
              </a:rPr>
              <a:t>Rape </a:t>
            </a:r>
            <a:r>
              <a:rPr lang="en-US" sz="1600" b="1" kern="0" dirty="0" smtClean="0">
                <a:solidFill>
                  <a:prstClr val="black"/>
                </a:solidFill>
                <a:latin typeface="Century Gothic"/>
                <a:ea typeface="ヒラギノ明朝 ProN W3"/>
                <a:cs typeface="ヒラギノ明朝 ProN W3"/>
                <a:sym typeface="Century Gothic" pitchFamily="34" charset="0"/>
              </a:rPr>
              <a:t>→ time off </a:t>
            </a:r>
            <a:r>
              <a:rPr lang="en-US" sz="1100" kern="0" dirty="0" smtClean="0">
                <a:solidFill>
                  <a:prstClr val="black"/>
                </a:solidFill>
                <a:latin typeface="Century Gothic"/>
                <a:ea typeface="ヒラギノ明朝 ProN W3"/>
                <a:cs typeface="ヒラギノ明朝 ProN W3"/>
                <a:sym typeface="Century Gothic" pitchFamily="34" charset="0"/>
              </a:rPr>
              <a:t>(</a:t>
            </a:r>
            <a:r>
              <a:rPr lang="en-US" sz="1100" kern="0" dirty="0" err="1" smtClean="0">
                <a:solidFill>
                  <a:prstClr val="black"/>
                </a:solidFill>
                <a:latin typeface="Century Gothic"/>
                <a:ea typeface="ヒラギノ明朝 ProN W3"/>
                <a:cs typeface="ヒラギノ明朝 ProN W3"/>
                <a:sym typeface="Century Gothic" pitchFamily="34" charset="0"/>
              </a:rPr>
              <a:t>Tjaden</a:t>
            </a:r>
            <a:r>
              <a:rPr lang="en-US" sz="1100" kern="0" dirty="0" smtClean="0">
                <a:solidFill>
                  <a:prstClr val="black"/>
                </a:solidFill>
                <a:latin typeface="Century Gothic"/>
                <a:ea typeface="ヒラギノ明朝 ProN W3"/>
                <a:cs typeface="ヒラギノ明朝 ProN W3"/>
                <a:sym typeface="Century Gothic" pitchFamily="34" charset="0"/>
              </a:rPr>
              <a:t> &amp; </a:t>
            </a:r>
            <a:r>
              <a:rPr lang="en-US" sz="1100" kern="0" dirty="0" err="1" smtClean="0">
                <a:solidFill>
                  <a:prstClr val="black"/>
                </a:solidFill>
                <a:latin typeface="Century Gothic"/>
                <a:ea typeface="ヒラギノ明朝 ProN W3"/>
                <a:cs typeface="ヒラギノ明朝 ProN W3"/>
                <a:sym typeface="Century Gothic" pitchFamily="34" charset="0"/>
              </a:rPr>
              <a:t>Thoennes</a:t>
            </a:r>
            <a:r>
              <a:rPr lang="en-US" sz="1100" kern="0" dirty="0" smtClean="0">
                <a:solidFill>
                  <a:prstClr val="black"/>
                </a:solidFill>
                <a:latin typeface="Century Gothic"/>
                <a:ea typeface="ヒラギノ明朝 ProN W3"/>
                <a:cs typeface="ヒラギノ明朝 ProN W3"/>
                <a:sym typeface="Century Gothic" pitchFamily="34" charset="0"/>
              </a:rPr>
              <a:t>, 2006)</a:t>
            </a:r>
            <a:r>
              <a:rPr lang="en-US" sz="1100" b="1" kern="0" dirty="0" smtClean="0">
                <a:solidFill>
                  <a:prstClr val="black"/>
                </a:solidFill>
                <a:latin typeface="Century Gothic"/>
                <a:ea typeface="ヒラギノ明朝 ProN W3"/>
                <a:cs typeface="ヒラギノ明朝 ProN W3"/>
                <a:sym typeface="Century Gothic" pitchFamily="34" charset="0"/>
              </a:rPr>
              <a:t> </a:t>
            </a:r>
            <a:endParaRPr lang="en-US" sz="1200" b="1" kern="0" dirty="0" smtClean="0">
              <a:solidFill>
                <a:prstClr val="black"/>
              </a:solidFill>
              <a:latin typeface="Century Gothic"/>
              <a:ea typeface="ヒラギノ明朝 ProN W3"/>
              <a:cs typeface="ヒラギノ明朝 ProN W3"/>
              <a:sym typeface="Century Gothic" pitchFamily="34" charset="0"/>
            </a:endParaRPr>
          </a:p>
          <a:p>
            <a:pPr marL="0" lvl="2" defTabSz="914290"/>
            <a:r>
              <a:rPr lang="en-US" sz="1600" b="1" kern="0" dirty="0" smtClean="0">
                <a:solidFill>
                  <a:prstClr val="black"/>
                </a:solidFill>
                <a:latin typeface="Century Gothic"/>
                <a:ea typeface="ヒラギノ明朝 ProN W3"/>
                <a:cs typeface="ヒラギノ明朝 ProN W3"/>
                <a:sym typeface="Century Gothic" pitchFamily="34" charset="0"/>
              </a:rPr>
              <a:t>DV/SA</a:t>
            </a:r>
            <a:r>
              <a:rPr lang="en-US" sz="1600" b="1" kern="0" dirty="0">
                <a:solidFill>
                  <a:prstClr val="black"/>
                </a:solidFill>
                <a:latin typeface="Century Gothic"/>
                <a:ea typeface="ヒラギノ明朝 ProN W3"/>
                <a:cs typeface="ヒラギノ明朝 ProN W3"/>
                <a:sym typeface="Century Gothic" pitchFamily="34" charset="0"/>
              </a:rPr>
              <a:t>→ </a:t>
            </a:r>
            <a:r>
              <a:rPr lang="en-US" sz="1600" b="1" kern="0" dirty="0" smtClean="0">
                <a:solidFill>
                  <a:prstClr val="black"/>
                </a:solidFill>
                <a:latin typeface="Century Gothic"/>
                <a:ea typeface="ヒラギノ明朝 ProN W3"/>
                <a:cs typeface="ヒラギノ明朝 ProN W3"/>
                <a:sym typeface="Century Gothic" pitchFamily="34" charset="0"/>
              </a:rPr>
              <a:t>unemployment </a:t>
            </a:r>
            <a:r>
              <a:rPr lang="en-US" sz="1100" kern="0" dirty="0" smtClean="0">
                <a:solidFill>
                  <a:prstClr val="black"/>
                </a:solidFill>
                <a:latin typeface="Century Gothic"/>
                <a:ea typeface="ヒラギノ明朝 ProN W3"/>
                <a:cs typeface="ヒラギノ明朝 ProN W3"/>
                <a:sym typeface="Century Gothic" pitchFamily="34" charset="0"/>
              </a:rPr>
              <a:t>(Byrne </a:t>
            </a:r>
            <a:r>
              <a:rPr lang="en-US" sz="1100" kern="0" dirty="0">
                <a:solidFill>
                  <a:prstClr val="black"/>
                </a:solidFill>
                <a:latin typeface="Century Gothic"/>
                <a:ea typeface="ヒラギノ明朝 ProN W3"/>
                <a:cs typeface="ヒラギノ明朝 ProN W3"/>
                <a:sym typeface="Century Gothic" pitchFamily="34" charset="0"/>
              </a:rPr>
              <a:t>et al., 1999)</a:t>
            </a:r>
            <a:endParaRPr lang="en-US" sz="1200" kern="0" dirty="0">
              <a:solidFill>
                <a:prstClr val="black"/>
              </a:solidFill>
              <a:latin typeface="Century Gothic"/>
              <a:ea typeface="ヒラギノ明朝 ProN W3"/>
              <a:cs typeface="ヒラギノ明朝 ProN W3"/>
              <a:sym typeface="Century Gothic" pitchFamily="34" charset="0"/>
            </a:endParaRPr>
          </a:p>
          <a:p>
            <a:pPr defTabSz="914290"/>
            <a:endParaRPr lang="en-US" sz="2300" dirty="0">
              <a:ea typeface="ヒラギノ角ゴ ProN W3" charset="-128"/>
              <a:cs typeface="ヒラギノ角ゴ ProN W3" charset="-128"/>
            </a:endParaRPr>
          </a:p>
        </p:txBody>
      </p:sp>
      <p:cxnSp>
        <p:nvCxnSpPr>
          <p:cNvPr id="20" name="Straight Arrow Connector 19"/>
          <p:cNvCxnSpPr>
            <a:stCxn id="13" idx="3"/>
            <a:endCxn id="17" idx="1"/>
          </p:cNvCxnSpPr>
          <p:nvPr/>
        </p:nvCxnSpPr>
        <p:spPr bwMode="auto">
          <a:xfrm>
            <a:off x="1916430" y="2562008"/>
            <a:ext cx="722512" cy="0"/>
          </a:xfrm>
          <a:prstGeom prst="straightConnector1">
            <a:avLst/>
          </a:prstGeom>
          <a:blipFill dpi="0" rotWithShape="0">
            <a:blip r:embed="rId3"/>
            <a:srcRect/>
            <a:tile tx="0" ty="0" sx="100000" sy="100000" flip="none" algn="tl"/>
          </a:blipFill>
          <a:ln w="25400" cap="flat" cmpd="sng" algn="ctr">
            <a:solidFill>
              <a:srgbClr val="000000"/>
            </a:solidFill>
            <a:prstDash val="solid"/>
            <a:round/>
            <a:headEnd type="none" w="med" len="med"/>
            <a:tailEnd type="arrow"/>
          </a:ln>
          <a:effectLst/>
        </p:spPr>
      </p:cxnSp>
      <p:cxnSp>
        <p:nvCxnSpPr>
          <p:cNvPr id="23" name="Straight Arrow Connector 22"/>
          <p:cNvCxnSpPr/>
          <p:nvPr/>
        </p:nvCxnSpPr>
        <p:spPr bwMode="auto">
          <a:xfrm>
            <a:off x="1875212" y="2962847"/>
            <a:ext cx="763733" cy="466154"/>
          </a:xfrm>
          <a:prstGeom prst="straightConnector1">
            <a:avLst/>
          </a:prstGeom>
          <a:blipFill dpi="0" rotWithShape="0">
            <a:blip r:embed="rId3"/>
            <a:srcRect/>
            <a:tile tx="0" ty="0" sx="100000" sy="100000" flip="none" algn="tl"/>
          </a:blipFill>
          <a:ln w="2540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4685347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4129" y="142875"/>
            <a:ext cx="6509742" cy="357188"/>
          </a:xfrm>
        </p:spPr>
        <p:txBody>
          <a:bodyPr>
            <a:noAutofit/>
          </a:bodyPr>
          <a:lstStyle/>
          <a:p>
            <a:pPr algn="ctr"/>
            <a:r>
              <a:rPr lang="en-US" sz="2400" cap="small" dirty="0"/>
              <a:t>State Policy Implications</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484068288"/>
              </p:ext>
            </p:extLst>
          </p:nvPr>
        </p:nvGraphicFramePr>
        <p:xfrm>
          <a:off x="264545" y="571502"/>
          <a:ext cx="6328917" cy="3778251"/>
        </p:xfrm>
        <a:graphic>
          <a:graphicData uri="http://schemas.openxmlformats.org/drawingml/2006/table">
            <a:tbl>
              <a:tblPr firstRow="1" bandRow="1">
                <a:tableStyleId>{7DF18680-E054-41AD-8BC1-D1AEF772440D}</a:tableStyleId>
              </a:tblPr>
              <a:tblGrid>
                <a:gridCol w="1284857"/>
                <a:gridCol w="5044060"/>
              </a:tblGrid>
              <a:tr h="225743">
                <a:tc>
                  <a:txBody>
                    <a:bodyPr/>
                    <a:lstStyle/>
                    <a:p>
                      <a:pPr algn="ctr"/>
                      <a:r>
                        <a:rPr lang="en-US" sz="1200" dirty="0" smtClean="0">
                          <a:solidFill>
                            <a:srgbClr val="000000"/>
                          </a:solidFill>
                        </a:rPr>
                        <a:t>Policies</a:t>
                      </a:r>
                      <a:endParaRPr lang="en-US" sz="1200" dirty="0">
                        <a:solidFill>
                          <a:srgbClr val="000000"/>
                        </a:solidFill>
                      </a:endParaRPr>
                    </a:p>
                  </a:txBody>
                  <a:tcPr marL="48220" marR="4822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BB9DE"/>
                    </a:solidFill>
                  </a:tcPr>
                </a:tc>
                <a:tc>
                  <a:txBody>
                    <a:bodyPr/>
                    <a:lstStyle/>
                    <a:p>
                      <a:pPr algn="ctr"/>
                      <a:r>
                        <a:rPr lang="en-US" sz="1200" dirty="0" smtClean="0">
                          <a:solidFill>
                            <a:srgbClr val="000000"/>
                          </a:solidFill>
                        </a:rPr>
                        <a:t>Suggested</a:t>
                      </a:r>
                      <a:r>
                        <a:rPr lang="en-US" sz="1200" baseline="0" dirty="0" smtClean="0">
                          <a:solidFill>
                            <a:srgbClr val="000000"/>
                          </a:solidFill>
                        </a:rPr>
                        <a:t> Changes</a:t>
                      </a:r>
                      <a:endParaRPr lang="en-US" sz="1200" dirty="0">
                        <a:solidFill>
                          <a:srgbClr val="000000"/>
                        </a:solidFill>
                      </a:endParaRPr>
                    </a:p>
                  </a:txBody>
                  <a:tcPr marL="48220" marR="4822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BB9DE"/>
                    </a:solidFill>
                  </a:tcPr>
                </a:tc>
              </a:tr>
              <a:tr h="1292543">
                <a:tc>
                  <a:txBody>
                    <a:bodyPr/>
                    <a:lstStyle/>
                    <a:p>
                      <a:pPr algn="ctr">
                        <a:spcAft>
                          <a:spcPts val="1800"/>
                        </a:spcAft>
                      </a:pPr>
                      <a:r>
                        <a:rPr lang="en-US" sz="1200" b="1" dirty="0" smtClean="0">
                          <a:solidFill>
                            <a:srgbClr val="000000"/>
                          </a:solidFill>
                        </a:rPr>
                        <a:t>Victim Compensation (VC)</a:t>
                      </a:r>
                      <a:endParaRPr lang="en-US" sz="1200" b="1" dirty="0">
                        <a:solidFill>
                          <a:srgbClr val="000000"/>
                        </a:solidFill>
                      </a:endParaRPr>
                    </a:p>
                  </a:txBody>
                  <a:tcPr marL="0" marR="0" marT="21431" marB="214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663" indent="-347663">
                        <a:spcAft>
                          <a:spcPts val="600"/>
                        </a:spcAft>
                        <a:buFont typeface="+mj-lt"/>
                        <a:buAutoNum type="alphaLcPeriod"/>
                      </a:pPr>
                      <a:r>
                        <a:rPr lang="en-US" sz="1200" baseline="0" dirty="0" smtClean="0">
                          <a:solidFill>
                            <a:srgbClr val="000000"/>
                          </a:solidFill>
                        </a:rPr>
                        <a:t>Improve linguistic &amp; administrative accessibility</a:t>
                      </a:r>
                    </a:p>
                    <a:p>
                      <a:pPr marL="347663" marR="0" indent="-347663" algn="l" defTabSz="32137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rgbClr val="000000"/>
                          </a:solidFill>
                        </a:rPr>
                        <a:t>Cover </a:t>
                      </a:r>
                      <a:r>
                        <a:rPr lang="en-US" sz="1200" baseline="0" dirty="0" smtClean="0">
                          <a:solidFill>
                            <a:srgbClr val="000000"/>
                          </a:solidFill>
                        </a:rPr>
                        <a:t>moving &amp; housing expenses</a:t>
                      </a:r>
                    </a:p>
                    <a:p>
                      <a:pPr marL="347663" indent="-347663">
                        <a:spcAft>
                          <a:spcPts val="600"/>
                        </a:spcAft>
                        <a:buFont typeface="+mj-lt"/>
                        <a:buAutoNum type="alphaLcPeriod"/>
                      </a:pPr>
                      <a:r>
                        <a:rPr lang="en-US" sz="1200" baseline="0" dirty="0" smtClean="0">
                          <a:solidFill>
                            <a:srgbClr val="000000"/>
                          </a:solidFill>
                        </a:rPr>
                        <a:t>Create an emergency fund to cover urgent costs</a:t>
                      </a:r>
                    </a:p>
                    <a:p>
                      <a:pPr marL="347663" marR="0" indent="-347663" algn="l" defTabSz="32137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rgbClr val="000000"/>
                          </a:solidFill>
                        </a:rPr>
                        <a:t>Allow professionals</a:t>
                      </a:r>
                      <a:r>
                        <a:rPr lang="en-US" sz="1200" baseline="0" dirty="0" smtClean="0">
                          <a:solidFill>
                            <a:srgbClr val="000000"/>
                          </a:solidFill>
                        </a:rPr>
                        <a:t> such as rape crisis or shelter staff certify victim status (in lieu of police report or forensic exam)</a:t>
                      </a:r>
                    </a:p>
                  </a:txBody>
                  <a:tcPr marL="48220" marR="6858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spcAft>
                          <a:spcPts val="1800"/>
                        </a:spcAft>
                      </a:pPr>
                      <a:r>
                        <a:rPr lang="en-US" sz="1200" b="1" dirty="0" smtClean="0">
                          <a:solidFill>
                            <a:srgbClr val="000000"/>
                          </a:solidFill>
                        </a:rPr>
                        <a:t>Financial Assistance</a:t>
                      </a:r>
                      <a:endParaRPr lang="en-US" sz="1200" b="1" dirty="0">
                        <a:solidFill>
                          <a:srgbClr val="000000"/>
                        </a:solidFill>
                      </a:endParaRPr>
                    </a:p>
                  </a:txBody>
                  <a:tcPr marL="0" marR="0" marT="21431" marB="214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rgbClr val="000000"/>
                          </a:solidFill>
                        </a:rPr>
                        <a:t>Fund case management programs and economic stabilization funds at all rape crisis service providers</a:t>
                      </a:r>
                    </a:p>
                  </a:txBody>
                  <a:tcPr marL="48220" marR="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983">
                <a:tc>
                  <a:txBody>
                    <a:bodyPr/>
                    <a:lstStyle/>
                    <a:p>
                      <a:pPr algn="ctr">
                        <a:spcAft>
                          <a:spcPts val="1800"/>
                        </a:spcAft>
                      </a:pPr>
                      <a:r>
                        <a:rPr lang="en-US" sz="1200" b="1" baseline="0" dirty="0" smtClean="0">
                          <a:solidFill>
                            <a:srgbClr val="000000"/>
                          </a:solidFill>
                        </a:rPr>
                        <a:t>Housing</a:t>
                      </a:r>
                      <a:endParaRPr lang="en-US" sz="1200" b="1" dirty="0">
                        <a:solidFill>
                          <a:srgbClr val="000000"/>
                        </a:solidFill>
                      </a:endParaRPr>
                    </a:p>
                  </a:txBody>
                  <a:tcPr marL="48220" marR="48220" marT="21431" marB="214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663" indent="-347663">
                        <a:spcAft>
                          <a:spcPts val="600"/>
                        </a:spcAft>
                        <a:buFont typeface="+mj-lt"/>
                        <a:buAutoNum type="alphaLcPeriod"/>
                      </a:pPr>
                      <a:r>
                        <a:rPr lang="en-US" sz="1200" dirty="0" smtClean="0">
                          <a:solidFill>
                            <a:srgbClr val="000000"/>
                          </a:solidFill>
                        </a:rPr>
                        <a:t>Improve access to priority status for non-IPV SV</a:t>
                      </a:r>
                      <a:r>
                        <a:rPr lang="en-US" sz="1200" baseline="0" dirty="0" smtClean="0">
                          <a:solidFill>
                            <a:srgbClr val="000000"/>
                          </a:solidFill>
                        </a:rPr>
                        <a:t> survivors</a:t>
                      </a:r>
                    </a:p>
                    <a:p>
                      <a:pPr marL="347663" indent="-347663">
                        <a:spcAft>
                          <a:spcPts val="600"/>
                        </a:spcAft>
                        <a:buFont typeface="+mj-lt"/>
                        <a:buAutoNum type="alphaLcPeriod"/>
                      </a:pPr>
                      <a:r>
                        <a:rPr lang="en-US" sz="1200" dirty="0" smtClean="0">
                          <a:solidFill>
                            <a:srgbClr val="000000"/>
                          </a:solidFill>
                        </a:rPr>
                        <a:t>Increase availability of emergency shelter for non-IPV survivors</a:t>
                      </a:r>
                    </a:p>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rgbClr val="000000"/>
                          </a:solidFill>
                        </a:rPr>
                        <a:t>Offer</a:t>
                      </a:r>
                      <a:r>
                        <a:rPr lang="en-US" sz="1200" baseline="0" dirty="0" smtClean="0">
                          <a:solidFill>
                            <a:srgbClr val="000000"/>
                          </a:solidFill>
                        </a:rPr>
                        <a:t> p</a:t>
                      </a:r>
                      <a:r>
                        <a:rPr lang="en-US" sz="1200" dirty="0" smtClean="0">
                          <a:solidFill>
                            <a:srgbClr val="000000"/>
                          </a:solidFill>
                        </a:rPr>
                        <a:t>rotection against eviction &amp; discrimination</a:t>
                      </a:r>
                      <a:endParaRPr lang="en-US" sz="1200" baseline="0" dirty="0" smtClean="0">
                        <a:solidFill>
                          <a:srgbClr val="000000"/>
                        </a:solidFill>
                      </a:endParaRPr>
                    </a:p>
                  </a:txBody>
                  <a:tcPr marL="48220" marR="6858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6782">
                <a:tc>
                  <a:txBody>
                    <a:bodyPr/>
                    <a:lstStyle/>
                    <a:p>
                      <a:pPr algn="ctr">
                        <a:spcAft>
                          <a:spcPts val="1800"/>
                        </a:spcAft>
                      </a:pPr>
                      <a:r>
                        <a:rPr lang="en-US" sz="1200" b="1" dirty="0" smtClean="0">
                          <a:solidFill>
                            <a:srgbClr val="000000"/>
                          </a:solidFill>
                        </a:rPr>
                        <a:t>Employment Protections</a:t>
                      </a:r>
                      <a:endParaRPr lang="en-US" sz="1200" b="1" dirty="0">
                        <a:solidFill>
                          <a:srgbClr val="000000"/>
                        </a:solidFill>
                      </a:endParaRPr>
                    </a:p>
                  </a:txBody>
                  <a:tcPr marL="48220" marR="48220" marT="21431" marB="214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chemeClr val="tx1"/>
                          </a:solidFill>
                        </a:rPr>
                        <a:t>Mandate</a:t>
                      </a:r>
                      <a:r>
                        <a:rPr lang="en-US" sz="1200" baseline="0" dirty="0" smtClean="0">
                          <a:solidFill>
                            <a:schemeClr val="tx1"/>
                          </a:solidFill>
                        </a:rPr>
                        <a:t> j</a:t>
                      </a:r>
                      <a:r>
                        <a:rPr lang="en-US" sz="1200" dirty="0" smtClean="0">
                          <a:solidFill>
                            <a:schemeClr val="tx1"/>
                          </a:solidFill>
                        </a:rPr>
                        <a:t>ob-protected time off for recovery </a:t>
                      </a:r>
                    </a:p>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dirty="0" smtClean="0">
                          <a:solidFill>
                            <a:schemeClr val="tx1"/>
                          </a:solidFill>
                        </a:rPr>
                        <a:t>Prohibit</a:t>
                      </a:r>
                      <a:r>
                        <a:rPr lang="en-US" sz="1200" baseline="0" dirty="0" smtClean="0">
                          <a:solidFill>
                            <a:srgbClr val="000000"/>
                          </a:solidFill>
                        </a:rPr>
                        <a:t> </a:t>
                      </a:r>
                      <a:r>
                        <a:rPr lang="en-US" sz="1200" dirty="0" smtClean="0">
                          <a:solidFill>
                            <a:srgbClr val="000000"/>
                          </a:solidFill>
                        </a:rPr>
                        <a:t>termination related</a:t>
                      </a:r>
                      <a:r>
                        <a:rPr lang="en-US" sz="1200" baseline="0" dirty="0" smtClean="0">
                          <a:solidFill>
                            <a:srgbClr val="000000"/>
                          </a:solidFill>
                        </a:rPr>
                        <a:t> to victim status</a:t>
                      </a:r>
                    </a:p>
                    <a:p>
                      <a:pPr marL="347663" marR="0" indent="-347663" algn="l" defTabSz="457200" rtl="0" eaLnBrk="1" fontAlgn="auto" latinLnBrk="0" hangingPunct="1">
                        <a:lnSpc>
                          <a:spcPct val="100000"/>
                        </a:lnSpc>
                        <a:spcBef>
                          <a:spcPts val="0"/>
                        </a:spcBef>
                        <a:spcAft>
                          <a:spcPts val="600"/>
                        </a:spcAft>
                        <a:buClrTx/>
                        <a:buSzTx/>
                        <a:buFont typeface="+mj-lt"/>
                        <a:buAutoNum type="alphaLcPeriod"/>
                        <a:tabLst/>
                        <a:defRPr/>
                      </a:pPr>
                      <a:r>
                        <a:rPr lang="en-US" sz="1200" baseline="0" dirty="0" smtClean="0">
                          <a:solidFill>
                            <a:srgbClr val="000000"/>
                          </a:solidFill>
                        </a:rPr>
                        <a:t>Make Unemployment Insurance available to survivors of non-IPV sexual violence</a:t>
                      </a:r>
                      <a:endParaRPr lang="en-US" sz="1200" dirty="0" smtClean="0">
                        <a:solidFill>
                          <a:srgbClr val="000000"/>
                        </a:solidFill>
                      </a:endParaRPr>
                    </a:p>
                  </a:txBody>
                  <a:tcPr marL="48220" marR="0" marT="21431" marB="214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ctr"/>
            <a:r>
              <a:rPr lang="en-US" sz="2300" cap="small" dirty="0"/>
              <a:t>Policy Implications: Victim Compensation (VC)</a:t>
            </a:r>
          </a:p>
        </p:txBody>
      </p:sp>
      <p:sp>
        <p:nvSpPr>
          <p:cNvPr id="5" name="Text Placeholder 4"/>
          <p:cNvSpPr>
            <a:spLocks noGrp="1"/>
          </p:cNvSpPr>
          <p:nvPr>
            <p:ph type="body" idx="1"/>
          </p:nvPr>
        </p:nvSpPr>
        <p:spPr/>
        <p:txBody>
          <a:bodyPr/>
          <a:lstStyle/>
          <a:p>
            <a:r>
              <a:rPr lang="en-US" sz="2000" dirty="0">
                <a:latin typeface="Century Gothic"/>
                <a:cs typeface="Century Gothic"/>
              </a:rPr>
              <a:t>Barriers/Limitations</a:t>
            </a:r>
          </a:p>
        </p:txBody>
      </p:sp>
      <p:sp>
        <p:nvSpPr>
          <p:cNvPr id="7" name="Content Placeholder 6"/>
          <p:cNvSpPr>
            <a:spLocks noGrp="1"/>
          </p:cNvSpPr>
          <p:nvPr>
            <p:ph sz="half" idx="2"/>
          </p:nvPr>
        </p:nvSpPr>
        <p:spPr/>
        <p:txBody>
          <a:bodyPr/>
          <a:lstStyle/>
          <a:p>
            <a:pPr marL="293653" indent="-285716"/>
            <a:r>
              <a:rPr lang="en-US" sz="1600" dirty="0">
                <a:latin typeface="Century Gothic"/>
                <a:cs typeface="Century Gothic"/>
              </a:rPr>
              <a:t>Moving &amp; housing expenses are not covered in 45 states</a:t>
            </a:r>
          </a:p>
          <a:p>
            <a:pPr marL="293653" indent="-285716"/>
            <a:r>
              <a:rPr lang="en-US" sz="1600" dirty="0">
                <a:latin typeface="Century Gothic"/>
                <a:cs typeface="Century Gothic"/>
              </a:rPr>
              <a:t>Poor survivors cannot access VC. Only 18 states have emergency funds.</a:t>
            </a:r>
          </a:p>
        </p:txBody>
      </p:sp>
      <p:sp>
        <p:nvSpPr>
          <p:cNvPr id="8" name="Text Placeholder 7"/>
          <p:cNvSpPr>
            <a:spLocks noGrp="1"/>
          </p:cNvSpPr>
          <p:nvPr>
            <p:ph type="body" sz="quarter" idx="3"/>
          </p:nvPr>
        </p:nvSpPr>
        <p:spPr/>
        <p:txBody>
          <a:bodyPr/>
          <a:lstStyle/>
          <a:p>
            <a:r>
              <a:rPr lang="en-US" sz="2000" dirty="0">
                <a:latin typeface="Century Gothic"/>
                <a:cs typeface="Century Gothic"/>
              </a:rPr>
              <a:t>Recommendations</a:t>
            </a:r>
          </a:p>
        </p:txBody>
      </p:sp>
      <p:sp>
        <p:nvSpPr>
          <p:cNvPr id="9" name="Content Placeholder 8"/>
          <p:cNvSpPr>
            <a:spLocks noGrp="1"/>
          </p:cNvSpPr>
          <p:nvPr>
            <p:ph sz="quarter" idx="4"/>
          </p:nvPr>
        </p:nvSpPr>
        <p:spPr/>
        <p:txBody>
          <a:bodyPr/>
          <a:lstStyle/>
          <a:p>
            <a:pPr marL="293653" indent="-285716"/>
            <a:r>
              <a:rPr lang="en-US" sz="1600" dirty="0">
                <a:latin typeface="Century Gothic"/>
                <a:cs typeface="Century Gothic"/>
              </a:rPr>
              <a:t>Cover housing &amp; moving expenses </a:t>
            </a:r>
            <a:br>
              <a:rPr lang="en-US" sz="1600" dirty="0">
                <a:latin typeface="Century Gothic"/>
                <a:cs typeface="Century Gothic"/>
              </a:rPr>
            </a:br>
            <a:endParaRPr lang="en-US" sz="1600" dirty="0">
              <a:latin typeface="Century Gothic"/>
              <a:cs typeface="Century Gothic"/>
            </a:endParaRPr>
          </a:p>
          <a:p>
            <a:pPr marL="293653" indent="-285716"/>
            <a:r>
              <a:rPr lang="en-US" sz="1600" dirty="0">
                <a:latin typeface="Century Gothic"/>
                <a:cs typeface="Century Gothic"/>
              </a:rPr>
              <a:t>Create emergency funds to prevent hardship</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p:txBody>
          <a:bodyPr/>
          <a:lstStyle/>
          <a:p>
            <a:pPr algn="ctr"/>
            <a:r>
              <a:rPr lang="en-US" cap="small" dirty="0" smtClean="0"/>
              <a:t>Guiding Question</a:t>
            </a:r>
            <a:endParaRPr lang="en-US" cap="small" dirty="0"/>
          </a:p>
        </p:txBody>
      </p:sp>
      <p:sp>
        <p:nvSpPr>
          <p:cNvPr id="196612" name="Rectangle 2"/>
          <p:cNvSpPr>
            <a:spLocks noGrp="1" noChangeArrowheads="1"/>
          </p:cNvSpPr>
          <p:nvPr>
            <p:ph idx="1"/>
          </p:nvPr>
        </p:nvSpPr>
        <p:spPr>
          <a:xfrm>
            <a:off x="415230" y="857255"/>
            <a:ext cx="6061770" cy="1071563"/>
          </a:xfrm>
        </p:spPr>
        <p:txBody>
          <a:bodyPr/>
          <a:lstStyle/>
          <a:p>
            <a:pPr marL="0" indent="0">
              <a:buNone/>
            </a:pPr>
            <a:r>
              <a:rPr lang="en-US" sz="2000" dirty="0"/>
              <a:t>What are the </a:t>
            </a:r>
            <a:r>
              <a:rPr lang="en-US" sz="2000" u="sng" dirty="0"/>
              <a:t>economic</a:t>
            </a:r>
            <a:r>
              <a:rPr lang="en-US" sz="2000" dirty="0"/>
              <a:t> effects of non-IPV sexual violence for survivors, and how can </a:t>
            </a:r>
            <a:r>
              <a:rPr lang="en-US" sz="2000" dirty="0" smtClean="0"/>
              <a:t>public policies </a:t>
            </a:r>
            <a:r>
              <a:rPr lang="en-US" sz="2000" dirty="0"/>
              <a:t>affect recovery?</a:t>
            </a:r>
          </a:p>
        </p:txBody>
      </p:sp>
      <p:sp>
        <p:nvSpPr>
          <p:cNvPr id="41988" name="Slide Number Placeholder 3"/>
          <p:cNvSpPr>
            <a:spLocks noGrp="1"/>
          </p:cNvSpPr>
          <p:nvPr>
            <p:ph type="sldNum" sz="quarter" idx="10"/>
          </p:nvPr>
        </p:nvSpPr>
        <p:spPr/>
        <p:txBody>
          <a:bodyPr/>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AAABE54C-EE63-D64F-8BEF-EDB1F8FC001E}" type="slidenum">
              <a:rPr lang="en-US" sz="900"/>
              <a:pPr/>
              <a:t>6</a:t>
            </a:fld>
            <a:endParaRPr lang="en-US" sz="9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p:txBody>
          <a:bodyPr/>
          <a:lstStyle/>
          <a:p>
            <a:pPr algn="ctr"/>
            <a:r>
              <a:rPr lang="en-US" cap="small" dirty="0" smtClean="0"/>
              <a:t>Method of Analysis</a:t>
            </a:r>
            <a:endParaRPr lang="en-US" cap="small" dirty="0"/>
          </a:p>
        </p:txBody>
      </p:sp>
      <p:sp>
        <p:nvSpPr>
          <p:cNvPr id="41988" name="Slide Number Placeholder 3"/>
          <p:cNvSpPr>
            <a:spLocks noGrp="1"/>
          </p:cNvSpPr>
          <p:nvPr>
            <p:ph type="sldNum" sz="quarter" idx="10"/>
          </p:nvPr>
        </p:nvSpPr>
        <p:spPr/>
        <p:txBody>
          <a:bodyPr/>
          <a:lstStyle>
            <a:lvl1pPr eaLnBrk="0" hangingPunct="0">
              <a:defRPr sz="2100">
                <a:solidFill>
                  <a:srgbClr val="000000"/>
                </a:solidFill>
                <a:latin typeface="Gill Sans" charset="0"/>
                <a:ea typeface="ヒラギノ角ゴ ProN W3" charset="0"/>
                <a:cs typeface="ヒラギノ角ゴ ProN W3" charset="0"/>
                <a:sym typeface="Gill Sans" charset="0"/>
              </a:defRPr>
            </a:lvl1pPr>
            <a:lvl2pPr marL="372885" indent="-143419" eaLnBrk="0" hangingPunct="0">
              <a:defRPr sz="2100">
                <a:solidFill>
                  <a:srgbClr val="000000"/>
                </a:solidFill>
                <a:latin typeface="Gill Sans" charset="0"/>
                <a:ea typeface="ヒラギノ角ゴ ProN W3" charset="0"/>
                <a:cs typeface="ヒラギノ角ゴ ProN W3" charset="0"/>
                <a:sym typeface="Gill Sans" charset="0"/>
              </a:defRPr>
            </a:lvl2pPr>
            <a:lvl3pPr marL="573670" indent="-114734" eaLnBrk="0" hangingPunct="0">
              <a:defRPr sz="2100">
                <a:solidFill>
                  <a:srgbClr val="000000"/>
                </a:solidFill>
                <a:latin typeface="Gill Sans" charset="0"/>
                <a:ea typeface="ヒラギノ角ゴ ProN W3" charset="0"/>
                <a:cs typeface="ヒラギノ角ゴ ProN W3" charset="0"/>
                <a:sym typeface="Gill Sans" charset="0"/>
              </a:defRPr>
            </a:lvl3pPr>
            <a:lvl4pPr marL="803138" indent="-114734" eaLnBrk="0" hangingPunct="0">
              <a:defRPr sz="2100">
                <a:solidFill>
                  <a:srgbClr val="000000"/>
                </a:solidFill>
                <a:latin typeface="Gill Sans" charset="0"/>
                <a:ea typeface="ヒラギノ角ゴ ProN W3" charset="0"/>
                <a:cs typeface="ヒラギノ角ゴ ProN W3" charset="0"/>
                <a:sym typeface="Gill Sans" charset="0"/>
              </a:defRPr>
            </a:lvl4pPr>
            <a:lvl5pPr marL="1032606" indent="-114734" eaLnBrk="0" hangingPunct="0">
              <a:defRPr sz="2100">
                <a:solidFill>
                  <a:srgbClr val="000000"/>
                </a:solidFill>
                <a:latin typeface="Gill Sans" charset="0"/>
                <a:ea typeface="ヒラギノ角ゴ ProN W3" charset="0"/>
                <a:cs typeface="ヒラギノ角ゴ ProN W3" charset="0"/>
                <a:sym typeface="Gill Sans" charset="0"/>
              </a:defRPr>
            </a:lvl5pPr>
            <a:lvl6pPr marL="1262074"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6pPr>
            <a:lvl7pPr marL="1491543"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7pPr>
            <a:lvl8pPr marL="1721011"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8pPr>
            <a:lvl9pPr marL="1950480" indent="-114734" algn="ctr" eaLnBrk="0" fontAlgn="base" hangingPunct="0">
              <a:spcBef>
                <a:spcPct val="0"/>
              </a:spcBef>
              <a:spcAft>
                <a:spcPct val="0"/>
              </a:spcAft>
              <a:defRPr sz="2100">
                <a:solidFill>
                  <a:srgbClr val="000000"/>
                </a:solidFill>
                <a:latin typeface="Gill Sans" charset="0"/>
                <a:ea typeface="ヒラギノ角ゴ ProN W3" charset="0"/>
                <a:cs typeface="ヒラギノ角ゴ ProN W3" charset="0"/>
                <a:sym typeface="Gill Sans" charset="0"/>
              </a:defRPr>
            </a:lvl9pPr>
          </a:lstStyle>
          <a:p>
            <a:fld id="{AAABE54C-EE63-D64F-8BEF-EDB1F8FC001E}" type="slidenum">
              <a:rPr lang="en-US" sz="900"/>
              <a:pPr/>
              <a:t>7</a:t>
            </a:fld>
            <a:endParaRPr lang="en-US" sz="900" dirty="0"/>
          </a:p>
        </p:txBody>
      </p:sp>
      <p:sp>
        <p:nvSpPr>
          <p:cNvPr id="2" name="Content Placeholder 1"/>
          <p:cNvSpPr>
            <a:spLocks noGrp="1"/>
          </p:cNvSpPr>
          <p:nvPr>
            <p:ph idx="1"/>
          </p:nvPr>
        </p:nvSpPr>
        <p:spPr>
          <a:xfrm>
            <a:off x="669732" y="904876"/>
            <a:ext cx="5518547" cy="3362324"/>
          </a:xfrm>
        </p:spPr>
        <p:txBody>
          <a:bodyPr/>
          <a:lstStyle/>
          <a:p>
            <a:pPr marL="63743" lvl="1" indent="0">
              <a:spcBef>
                <a:spcPts val="603"/>
              </a:spcBef>
              <a:buNone/>
            </a:pPr>
            <a:r>
              <a:rPr lang="en-US" u="sng" dirty="0" smtClean="0"/>
              <a:t>Mixed Methods: </a:t>
            </a:r>
          </a:p>
          <a:p>
            <a:pPr marL="350577" lvl="1">
              <a:spcBef>
                <a:spcPts val="603"/>
              </a:spcBef>
              <a:buFont typeface="Arial"/>
              <a:buChar char="•"/>
            </a:pPr>
            <a:r>
              <a:rPr lang="en-US" u="sng" dirty="0" smtClean="0"/>
              <a:t>Quantitative</a:t>
            </a:r>
            <a:r>
              <a:rPr lang="en-US" dirty="0" smtClean="0"/>
              <a:t>: Analyze nationally representative data to assess SV’s effects on survivors’ income and public benefit use. </a:t>
            </a:r>
            <a:br>
              <a:rPr lang="en-US" dirty="0" smtClean="0"/>
            </a:br>
            <a:r>
              <a:rPr lang="en-US" dirty="0" smtClean="0"/>
              <a:t> </a:t>
            </a:r>
            <a:endParaRPr lang="en-US" dirty="0"/>
          </a:p>
          <a:p>
            <a:pPr marL="350577" lvl="1">
              <a:spcBef>
                <a:spcPts val="603"/>
              </a:spcBef>
              <a:buFont typeface="Arial"/>
              <a:buChar char="•"/>
            </a:pPr>
            <a:r>
              <a:rPr lang="en-US" u="sng" dirty="0" smtClean="0"/>
              <a:t>Qualitative</a:t>
            </a:r>
            <a:r>
              <a:rPr lang="en-US" dirty="0" smtClean="0"/>
              <a:t>: Interview survivors and </a:t>
            </a:r>
            <a:r>
              <a:rPr lang="en-US" dirty="0"/>
              <a:t>rape </a:t>
            </a:r>
            <a:r>
              <a:rPr lang="en-US" dirty="0" smtClean="0"/>
              <a:t>crisis service providers;  analyze transcripts to assess SV’s effects on economic wellbeing</a:t>
            </a:r>
            <a:endParaRPr lang="en-US" sz="1600" dirty="0"/>
          </a:p>
        </p:txBody>
      </p:sp>
    </p:spTree>
    <p:extLst>
      <p:ext uri="{BB962C8B-B14F-4D97-AF65-F5344CB8AC3E}">
        <p14:creationId xmlns:p14="http://schemas.microsoft.com/office/powerpoint/2010/main" val="19492644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Data &amp; Sample</a:t>
            </a:r>
            <a:endParaRPr lang="en-US" cap="small" dirty="0"/>
          </a:p>
        </p:txBody>
      </p:sp>
      <p:sp>
        <p:nvSpPr>
          <p:cNvPr id="3" name="Content Placeholder 2"/>
          <p:cNvSpPr>
            <a:spLocks noGrp="1"/>
          </p:cNvSpPr>
          <p:nvPr>
            <p:ph idx="1"/>
          </p:nvPr>
        </p:nvSpPr>
        <p:spPr>
          <a:xfrm>
            <a:off x="381001" y="904876"/>
            <a:ext cx="2971800" cy="3071813"/>
          </a:xfrm>
        </p:spPr>
        <p:txBody>
          <a:bodyPr/>
          <a:lstStyle/>
          <a:p>
            <a:pPr>
              <a:buFont typeface="Arial"/>
              <a:buChar char="•"/>
            </a:pPr>
            <a:r>
              <a:rPr lang="en-US" sz="1600" u="sng" dirty="0"/>
              <a:t>Data</a:t>
            </a:r>
            <a:r>
              <a:rPr lang="en-US" sz="1600" dirty="0"/>
              <a:t>: Collaborative Psychiatric Epidemiology Surveys  (CPES)</a:t>
            </a:r>
          </a:p>
          <a:p>
            <a:pPr>
              <a:spcBef>
                <a:spcPts val="605"/>
              </a:spcBef>
              <a:buFont typeface="Arial"/>
              <a:buChar char="•"/>
            </a:pPr>
            <a:r>
              <a:rPr lang="en-US" sz="1600" dirty="0"/>
              <a:t>N= 8,239 adult women</a:t>
            </a:r>
          </a:p>
        </p:txBody>
      </p:sp>
      <p:sp>
        <p:nvSpPr>
          <p:cNvPr id="4" name="Slide Number Placeholder 3"/>
          <p:cNvSpPr>
            <a:spLocks noGrp="1"/>
          </p:cNvSpPr>
          <p:nvPr>
            <p:ph type="sldNum" sz="quarter" idx="10"/>
          </p:nvPr>
        </p:nvSpPr>
        <p:spPr/>
        <p:txBody>
          <a:bodyPr/>
          <a:lstStyle/>
          <a:p>
            <a:fld id="{5C4CF090-4499-DD46-8DF9-4916CBD01D6C}"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11719932"/>
              </p:ext>
            </p:extLst>
          </p:nvPr>
        </p:nvGraphicFramePr>
        <p:xfrm>
          <a:off x="3581401" y="914401"/>
          <a:ext cx="3112155" cy="2666998"/>
        </p:xfrm>
        <a:graphic>
          <a:graphicData uri="http://schemas.openxmlformats.org/drawingml/2006/table">
            <a:tbl>
              <a:tblPr firstRow="1" bandRow="1">
                <a:tableStyleId>{5C22544A-7EE6-4342-B048-85BDC9FD1C3A}</a:tableStyleId>
              </a:tblPr>
              <a:tblGrid>
                <a:gridCol w="1008380"/>
                <a:gridCol w="1438283"/>
                <a:gridCol w="665492"/>
              </a:tblGrid>
              <a:tr h="304799">
                <a:tc>
                  <a:txBody>
                    <a:bodyPr/>
                    <a:lstStyle/>
                    <a:p>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2DAF1"/>
                    </a:solidFill>
                  </a:tcPr>
                </a:tc>
                <a:tc>
                  <a:txBody>
                    <a:bodyPr/>
                    <a:lstStyle/>
                    <a:p>
                      <a:pPr algn="ctr"/>
                      <a:r>
                        <a:rPr lang="en-US" sz="1400" dirty="0" smtClean="0">
                          <a:solidFill>
                            <a:schemeClr val="tx1"/>
                          </a:solidFill>
                        </a:rPr>
                        <a:t>Characteristic</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2DAF1"/>
                    </a:solidFill>
                  </a:tcPr>
                </a:tc>
                <a:tc>
                  <a:txBody>
                    <a:bodyPr/>
                    <a:lstStyle/>
                    <a:p>
                      <a:pPr algn="ctr"/>
                      <a:r>
                        <a:rPr lang="en-US" sz="1400" dirty="0" smtClean="0">
                          <a:solidFill>
                            <a:schemeClr val="tx1"/>
                          </a:solidFill>
                        </a:rPr>
                        <a:t>%</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2DAF1"/>
                    </a:solidFill>
                  </a:tcPr>
                </a:tc>
              </a:tr>
              <a:tr h="304800">
                <a:tc rowSpan="5">
                  <a:txBody>
                    <a:bodyPr/>
                    <a:lstStyle/>
                    <a:p>
                      <a:pPr algn="ctr"/>
                      <a:r>
                        <a:rPr lang="en-US" sz="1400" b="1" dirty="0" smtClean="0">
                          <a:solidFill>
                            <a:schemeClr val="tx1"/>
                          </a:solidFill>
                        </a:rPr>
                        <a:t>Race/</a:t>
                      </a:r>
                    </a:p>
                    <a:p>
                      <a:pPr algn="ctr"/>
                      <a:r>
                        <a:rPr lang="en-US" sz="1400" b="1" dirty="0" smtClean="0">
                          <a:solidFill>
                            <a:schemeClr val="tx1"/>
                          </a:solidFill>
                        </a:rPr>
                        <a:t>Ethnicity</a:t>
                      </a:r>
                      <a:endParaRPr lang="en-US" sz="14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dirty="0" smtClean="0">
                          <a:solidFill>
                            <a:schemeClr val="tx1"/>
                          </a:solidFill>
                        </a:rPr>
                        <a:t>Asian</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4.1%</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799">
                <a:tc vMerge="1">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dirty="0" smtClean="0">
                          <a:solidFill>
                            <a:schemeClr val="tx1"/>
                          </a:solidFill>
                        </a:rPr>
                        <a:t>Latina </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10.7%</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20039">
                <a:tc vMerge="1">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dirty="0" smtClean="0">
                          <a:solidFill>
                            <a:schemeClr val="tx1"/>
                          </a:solidFill>
                        </a:rPr>
                        <a:t>Black</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13.5%</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9079">
                <a:tc vMerge="1">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dirty="0" smtClean="0">
                          <a:solidFill>
                            <a:schemeClr val="tx1"/>
                          </a:solidFill>
                        </a:rPr>
                        <a:t>White</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69.5%</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800">
                <a:tc vMerge="1">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dirty="0" smtClean="0">
                          <a:solidFill>
                            <a:schemeClr val="tx1"/>
                          </a:solidFill>
                        </a:rPr>
                        <a:t>Other race</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2.3%</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9560">
                <a:tc rowSpan="2">
                  <a:txBody>
                    <a:bodyPr/>
                    <a:lstStyle/>
                    <a:p>
                      <a:pPr algn="ctr"/>
                      <a:r>
                        <a:rPr lang="en-US" sz="1400" b="1" dirty="0" smtClean="0">
                          <a:solidFill>
                            <a:schemeClr val="tx1"/>
                          </a:solidFill>
                        </a:rPr>
                        <a:t>Sexual violence</a:t>
                      </a:r>
                      <a:endParaRPr lang="en-US" sz="14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2DAF1"/>
                    </a:solidFill>
                  </a:tcPr>
                </a:tc>
                <a:tc>
                  <a:txBody>
                    <a:bodyPr/>
                    <a:lstStyle/>
                    <a:p>
                      <a:r>
                        <a:rPr lang="en-US" sz="1400" dirty="0" smtClean="0">
                          <a:solidFill>
                            <a:schemeClr val="tx1"/>
                          </a:solidFill>
                        </a:rPr>
                        <a:t>Ever raped</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2DAF1"/>
                    </a:solidFill>
                  </a:tcPr>
                </a:tc>
                <a:tc>
                  <a:txBody>
                    <a:bodyPr/>
                    <a:lstStyle/>
                    <a:p>
                      <a:pPr algn="ctr"/>
                      <a:r>
                        <a:rPr lang="en-US" sz="1400" dirty="0" smtClean="0">
                          <a:solidFill>
                            <a:schemeClr val="tx1"/>
                          </a:solidFill>
                        </a:rPr>
                        <a:t>14.8%</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2DAF1"/>
                    </a:solidFill>
                  </a:tcPr>
                </a:tc>
              </a:tr>
              <a:tr h="518160">
                <a:tc vMerge="1">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dirty="0" smtClean="0">
                          <a:solidFill>
                            <a:schemeClr val="tx1"/>
                          </a:solidFill>
                        </a:rPr>
                        <a:t>Raped in past 20 years</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2DAF1"/>
                    </a:solidFill>
                  </a:tcPr>
                </a:tc>
                <a:tc>
                  <a:txBody>
                    <a:bodyPr/>
                    <a:lstStyle/>
                    <a:p>
                      <a:pPr algn="ctr"/>
                      <a:r>
                        <a:rPr lang="en-US" sz="1400" dirty="0" smtClean="0">
                          <a:solidFill>
                            <a:schemeClr val="tx1"/>
                          </a:solidFill>
                        </a:rPr>
                        <a:t>5.7%</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2DAF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47852571"/>
              </p:ext>
            </p:extLst>
          </p:nvPr>
        </p:nvGraphicFramePr>
        <p:xfrm>
          <a:off x="152400" y="2286001"/>
          <a:ext cx="3124201" cy="1447798"/>
        </p:xfrm>
        <a:graphic>
          <a:graphicData uri="http://schemas.openxmlformats.org/drawingml/2006/table">
            <a:tbl>
              <a:tblPr firstRow="1" bandRow="1">
                <a:tableStyleId>{5C22544A-7EE6-4342-B048-85BDC9FD1C3A}</a:tableStyleId>
              </a:tblPr>
              <a:tblGrid>
                <a:gridCol w="1447801"/>
                <a:gridCol w="838200"/>
                <a:gridCol w="838200"/>
              </a:tblGrid>
              <a:tr h="304799">
                <a:tc>
                  <a:txBody>
                    <a:bodyPr/>
                    <a:lstStyle/>
                    <a:p>
                      <a:r>
                        <a:rPr lang="en-US" sz="1400" dirty="0" smtClean="0">
                          <a:solidFill>
                            <a:schemeClr val="tx1"/>
                          </a:solidFill>
                        </a:rPr>
                        <a:t>Characteristic</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4DAED"/>
                    </a:solidFill>
                  </a:tcPr>
                </a:tc>
                <a:tc>
                  <a:txBody>
                    <a:bodyPr/>
                    <a:lstStyle/>
                    <a:p>
                      <a:pPr algn="ctr"/>
                      <a:r>
                        <a:rPr lang="en-US" sz="1400" dirty="0" smtClean="0">
                          <a:solidFill>
                            <a:schemeClr val="tx1"/>
                          </a:solidFill>
                        </a:rPr>
                        <a:t>Mean</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4DAED"/>
                    </a:solidFill>
                  </a:tcPr>
                </a:tc>
                <a:tc>
                  <a:txBody>
                    <a:bodyPr/>
                    <a:lstStyle/>
                    <a:p>
                      <a:pPr algn="ctr"/>
                      <a:r>
                        <a:rPr lang="en-US" sz="1400" dirty="0" smtClean="0">
                          <a:solidFill>
                            <a:schemeClr val="tx1"/>
                          </a:solidFill>
                        </a:rPr>
                        <a:t>SE</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4DAED"/>
                    </a:solidFill>
                  </a:tcPr>
                </a:tc>
              </a:tr>
              <a:tr h="304800">
                <a:tc>
                  <a:txBody>
                    <a:bodyPr/>
                    <a:lstStyle/>
                    <a:p>
                      <a:r>
                        <a:rPr lang="en-US" sz="1400" dirty="0" smtClean="0">
                          <a:solidFill>
                            <a:schemeClr val="tx1"/>
                          </a:solidFill>
                        </a:rPr>
                        <a:t>Age</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41.6</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0.5</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800">
                <a:tc>
                  <a:txBody>
                    <a:bodyPr/>
                    <a:lstStyle/>
                    <a:p>
                      <a:r>
                        <a:rPr lang="en-US" sz="1400" dirty="0" smtClean="0">
                          <a:solidFill>
                            <a:schemeClr val="tx1"/>
                          </a:solidFill>
                        </a:rPr>
                        <a:t>Education</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3DAEF"/>
                    </a:solidFill>
                  </a:tcPr>
                </a:tc>
                <a:tc>
                  <a:txBody>
                    <a:bodyPr/>
                    <a:lstStyle/>
                    <a:p>
                      <a:pPr algn="ctr"/>
                      <a:r>
                        <a:rPr lang="en-US" sz="1400" dirty="0" smtClean="0">
                          <a:solidFill>
                            <a:schemeClr val="tx1"/>
                          </a:solidFill>
                        </a:rPr>
                        <a:t>13.1</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3DAEF"/>
                    </a:solidFill>
                  </a:tcPr>
                </a:tc>
                <a:tc>
                  <a:txBody>
                    <a:bodyPr/>
                    <a:lstStyle/>
                    <a:p>
                      <a:pPr algn="ctr"/>
                      <a:r>
                        <a:rPr lang="en-US" sz="1400" dirty="0" smtClean="0">
                          <a:solidFill>
                            <a:schemeClr val="tx1"/>
                          </a:solidFill>
                        </a:rPr>
                        <a:t>0.1</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3DAEF"/>
                    </a:solidFill>
                  </a:tcPr>
                </a:tc>
              </a:tr>
              <a:tr h="533399">
                <a:tc>
                  <a:txBody>
                    <a:bodyPr/>
                    <a:lstStyle/>
                    <a:p>
                      <a:r>
                        <a:rPr lang="en-US" sz="1400" dirty="0" smtClean="0">
                          <a:solidFill>
                            <a:schemeClr val="tx1"/>
                          </a:solidFill>
                        </a:rPr>
                        <a:t>Household income</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$54,136</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400" dirty="0" smtClean="0">
                          <a:solidFill>
                            <a:schemeClr val="tx1"/>
                          </a:solidFill>
                        </a:rPr>
                        <a:t>$1,272</a:t>
                      </a:r>
                      <a:endParaRPr lang="en-US" sz="14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7" name="TextBox 6"/>
          <p:cNvSpPr txBox="1"/>
          <p:nvPr/>
        </p:nvSpPr>
        <p:spPr>
          <a:xfrm>
            <a:off x="0" y="2343"/>
            <a:ext cx="2133600" cy="338554"/>
          </a:xfrm>
          <a:prstGeom prst="rect">
            <a:avLst/>
          </a:prstGeom>
          <a:noFill/>
        </p:spPr>
        <p:txBody>
          <a:bodyPr wrap="square" rtlCol="0">
            <a:spAutoFit/>
          </a:bodyPr>
          <a:lstStyle/>
          <a:p>
            <a:pPr algn="l"/>
            <a:r>
              <a:rPr lang="en-US" sz="1600" cap="small" dirty="0" smtClean="0"/>
              <a:t>Quantitative study</a:t>
            </a:r>
            <a:endParaRPr lang="en-US" sz="1600" dirty="0"/>
          </a:p>
        </p:txBody>
      </p:sp>
    </p:spTree>
    <p:extLst>
      <p:ext uri="{BB962C8B-B14F-4D97-AF65-F5344CB8AC3E}">
        <p14:creationId xmlns:p14="http://schemas.microsoft.com/office/powerpoint/2010/main" val="17407515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Major Findings</a:t>
            </a:r>
            <a:endParaRPr lang="en-US" cap="small" dirty="0"/>
          </a:p>
        </p:txBody>
      </p:sp>
      <p:sp>
        <p:nvSpPr>
          <p:cNvPr id="3" name="Content Placeholder 2"/>
          <p:cNvSpPr>
            <a:spLocks noGrp="1"/>
          </p:cNvSpPr>
          <p:nvPr>
            <p:ph idx="1"/>
          </p:nvPr>
        </p:nvSpPr>
        <p:spPr>
          <a:xfrm>
            <a:off x="381000" y="3429000"/>
            <a:ext cx="6019800" cy="838200"/>
          </a:xfrm>
        </p:spPr>
        <p:txBody>
          <a:bodyPr/>
          <a:lstStyle/>
          <a:p>
            <a:pPr>
              <a:buFont typeface="Arial"/>
              <a:buChar char="•"/>
            </a:pPr>
            <a:r>
              <a:rPr lang="en-US" b="1" dirty="0" smtClean="0">
                <a:latin typeface="Gill Sans"/>
              </a:rPr>
              <a:t>Open question</a:t>
            </a:r>
            <a:r>
              <a:rPr lang="en-US" dirty="0" smtClean="0">
                <a:latin typeface="Gill Sans"/>
              </a:rPr>
              <a:t>: </a:t>
            </a:r>
          </a:p>
          <a:p>
            <a:pPr marL="293210" lvl="2" indent="0">
              <a:spcBef>
                <a:spcPts val="0"/>
              </a:spcBef>
              <a:buNone/>
            </a:pPr>
            <a:r>
              <a:rPr lang="en-US" dirty="0" smtClean="0">
                <a:latin typeface="Gill Sans"/>
              </a:rPr>
              <a:t>Why &amp; how does rape affect survivors’ earnings or economic wellbeing?</a:t>
            </a:r>
          </a:p>
        </p:txBody>
      </p:sp>
      <p:sp>
        <p:nvSpPr>
          <p:cNvPr id="4" name="Slide Number Placeholder 3"/>
          <p:cNvSpPr>
            <a:spLocks noGrp="1"/>
          </p:cNvSpPr>
          <p:nvPr>
            <p:ph type="sldNum" sz="quarter" idx="10"/>
          </p:nvPr>
        </p:nvSpPr>
        <p:spPr/>
        <p:txBody>
          <a:bodyPr/>
          <a:lstStyle/>
          <a:p>
            <a:fld id="{5C4CF090-4499-DD46-8DF9-4916CBD01D6C}" type="slidenum">
              <a:rPr lang="en-US" smtClean="0"/>
              <a:pPr/>
              <a:t>9</a:t>
            </a:fld>
            <a:endParaRPr lang="en-US" dirty="0"/>
          </a:p>
        </p:txBody>
      </p:sp>
      <p:sp>
        <p:nvSpPr>
          <p:cNvPr id="6" name="TextBox 5"/>
          <p:cNvSpPr txBox="1"/>
          <p:nvPr/>
        </p:nvSpPr>
        <p:spPr>
          <a:xfrm>
            <a:off x="3733800" y="990600"/>
            <a:ext cx="2667000" cy="830997"/>
          </a:xfrm>
          <a:prstGeom prst="rect">
            <a:avLst/>
          </a:prstGeom>
          <a:noFill/>
          <a:ln w="25400">
            <a:solidFill>
              <a:schemeClr val="tx1"/>
            </a:solidFill>
          </a:ln>
        </p:spPr>
        <p:txBody>
          <a:bodyPr wrap="square" rtlCol="0">
            <a:spAutoFit/>
          </a:bodyPr>
          <a:lstStyle/>
          <a:p>
            <a:r>
              <a:rPr lang="en-US" sz="1600" dirty="0" smtClean="0"/>
              <a:t>Lower annual household income </a:t>
            </a:r>
          </a:p>
          <a:p>
            <a:r>
              <a:rPr lang="en-US" sz="1600" dirty="0" smtClean="0"/>
              <a:t>(-$5,041)</a:t>
            </a:r>
            <a:endParaRPr lang="en-US" sz="1600" dirty="0"/>
          </a:p>
        </p:txBody>
      </p:sp>
      <p:sp>
        <p:nvSpPr>
          <p:cNvPr id="7" name="Rounded Rectangle 6"/>
          <p:cNvSpPr/>
          <p:nvPr/>
        </p:nvSpPr>
        <p:spPr bwMode="auto">
          <a:xfrm>
            <a:off x="228600" y="990600"/>
            <a:ext cx="1828800" cy="76200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Rape within 20 years</a:t>
            </a:r>
            <a:endParaRPr kumimoji="0" lang="en-US" sz="20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8" name="Right Arrow 7"/>
          <p:cNvSpPr/>
          <p:nvPr/>
        </p:nvSpPr>
        <p:spPr bwMode="auto">
          <a:xfrm>
            <a:off x="2133600" y="1219200"/>
            <a:ext cx="1524000" cy="381000"/>
          </a:xfrm>
          <a:prstGeom prst="rightArrow">
            <a:avLst/>
          </a:prstGeom>
          <a:solidFill>
            <a:srgbClr val="D4DAED"/>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1" i="0" u="none" strike="noStrike" normalizeH="0" baseline="0">
              <a:ln w="18000">
                <a:solidFill>
                  <a:schemeClr val="accent2">
                    <a:satMod val="140000"/>
                  </a:schemeClr>
                </a:solidFill>
                <a:prstDash val="solid"/>
                <a:miter lim="800000"/>
              </a:ln>
              <a:noFill/>
              <a:effectLst>
                <a:outerShdw blurRad="25500" dist="23000" dir="7020000" algn="tl">
                  <a:srgbClr val="000000">
                    <a:alpha val="50000"/>
                  </a:srgbClr>
                </a:outerShdw>
              </a:effectLst>
              <a:latin typeface="Gill Sans" charset="0"/>
              <a:ea typeface="ヒラギノ角ゴ ProN W3" charset="-128"/>
              <a:cs typeface="ヒラギノ角ゴ ProN W3" charset="-128"/>
              <a:sym typeface="Gill Sans" charset="0"/>
            </a:endParaRPr>
          </a:p>
        </p:txBody>
      </p:sp>
      <p:sp>
        <p:nvSpPr>
          <p:cNvPr id="9" name="TextBox 8"/>
          <p:cNvSpPr txBox="1"/>
          <p:nvPr/>
        </p:nvSpPr>
        <p:spPr>
          <a:xfrm>
            <a:off x="3733800" y="2209800"/>
            <a:ext cx="2667000" cy="830997"/>
          </a:xfrm>
          <a:prstGeom prst="rect">
            <a:avLst/>
          </a:prstGeom>
          <a:noFill/>
          <a:ln w="25400">
            <a:solidFill>
              <a:schemeClr val="tx1"/>
            </a:solidFill>
          </a:ln>
        </p:spPr>
        <p:txBody>
          <a:bodyPr wrap="square" rtlCol="0">
            <a:spAutoFit/>
          </a:bodyPr>
          <a:lstStyle/>
          <a:p>
            <a:r>
              <a:rPr lang="en-US" sz="1600" dirty="0" smtClean="0"/>
              <a:t>Greater likelihood of using welfare in adulthood</a:t>
            </a:r>
          </a:p>
          <a:p>
            <a:r>
              <a:rPr lang="en-US" sz="1600" dirty="0" smtClean="0"/>
              <a:t>(OR= 2.01)</a:t>
            </a:r>
            <a:endParaRPr lang="en-US" sz="1600" dirty="0"/>
          </a:p>
        </p:txBody>
      </p:sp>
      <p:sp>
        <p:nvSpPr>
          <p:cNvPr id="10" name="Rounded Rectangle 9"/>
          <p:cNvSpPr/>
          <p:nvPr/>
        </p:nvSpPr>
        <p:spPr bwMode="auto">
          <a:xfrm>
            <a:off x="228600" y="2209800"/>
            <a:ext cx="1828800" cy="762000"/>
          </a:xfrm>
          <a:prstGeom prst="roundRect">
            <a:avLst/>
          </a:prstGeom>
          <a:solidFill>
            <a:schemeClr val="bg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Gill Sans" charset="0"/>
                <a:ea typeface="ヒラギノ角ゴ ProN W3" charset="-128"/>
                <a:cs typeface="ヒラギノ角ゴ ProN W3" charset="-128"/>
                <a:sym typeface="Gill Sans" charset="0"/>
              </a:rPr>
              <a:t>Rape in lifetime</a:t>
            </a:r>
            <a:endParaRPr kumimoji="0" lang="en-US" sz="20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1" name="Right Arrow 10"/>
          <p:cNvSpPr/>
          <p:nvPr/>
        </p:nvSpPr>
        <p:spPr bwMode="auto">
          <a:xfrm>
            <a:off x="2133600" y="2438400"/>
            <a:ext cx="1524000" cy="381000"/>
          </a:xfrm>
          <a:prstGeom prst="rightArrow">
            <a:avLst/>
          </a:prstGeom>
          <a:solidFill>
            <a:srgbClr val="D4DAED"/>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1" i="0" u="none" strike="noStrike" normalizeH="0" baseline="0">
              <a:ln w="18000">
                <a:solidFill>
                  <a:schemeClr val="accent2">
                    <a:satMod val="140000"/>
                  </a:schemeClr>
                </a:solidFill>
                <a:prstDash val="solid"/>
                <a:miter lim="800000"/>
              </a:ln>
              <a:noFill/>
              <a:effectLst>
                <a:outerShdw blurRad="25500" dist="23000" dir="7020000" algn="tl">
                  <a:srgbClr val="000000">
                    <a:alpha val="50000"/>
                  </a:srgbClr>
                </a:outerShdw>
              </a:effectLst>
              <a:latin typeface="Gill Sans" charset="0"/>
              <a:ea typeface="ヒラギノ角ゴ ProN W3" charset="-128"/>
              <a:cs typeface="ヒラギノ角ゴ ProN W3" charset="-128"/>
              <a:sym typeface="Gill Sans" charset="0"/>
            </a:endParaRPr>
          </a:p>
        </p:txBody>
      </p:sp>
      <p:sp>
        <p:nvSpPr>
          <p:cNvPr id="12" name="TextBox 11"/>
          <p:cNvSpPr txBox="1"/>
          <p:nvPr/>
        </p:nvSpPr>
        <p:spPr>
          <a:xfrm>
            <a:off x="0" y="2343"/>
            <a:ext cx="2133600" cy="338554"/>
          </a:xfrm>
          <a:prstGeom prst="rect">
            <a:avLst/>
          </a:prstGeom>
          <a:noFill/>
        </p:spPr>
        <p:txBody>
          <a:bodyPr wrap="square" rtlCol="0">
            <a:spAutoFit/>
          </a:bodyPr>
          <a:lstStyle/>
          <a:p>
            <a:pPr algn="l"/>
            <a:r>
              <a:rPr lang="en-US" sz="1600" cap="small" dirty="0" smtClean="0"/>
              <a:t>Quantitative study</a:t>
            </a:r>
            <a:endParaRPr lang="en-US" sz="16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7.xml.rels><?xml version="1.0" encoding="UTF-8" standalone="yes"?>
<Relationships xmlns="http://schemas.openxmlformats.org/package/2006/relationships"><Relationship Id="rId1" Type="http://schemas.openxmlformats.org/officeDocument/2006/relationships/image" Target="../media/image1.jpeg"/></Relationships>
</file>

<file path=ppt/theme/_rels/theme18.xml.rels><?xml version="1.0" encoding="UTF-8" standalone="yes"?>
<Relationships xmlns="http://schemas.openxmlformats.org/package/2006/relationships"><Relationship Id="rId1" Type="http://schemas.openxmlformats.org/officeDocument/2006/relationships/image" Target="../media/image1.jpeg"/></Relationships>
</file>

<file path=ppt/theme/_rels/theme19.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20.xml.rels><?xml version="1.0" encoding="UTF-8" standalone="yes"?>
<Relationships xmlns="http://schemas.openxmlformats.org/package/2006/relationships"><Relationship Id="rId1" Type="http://schemas.openxmlformats.org/officeDocument/2006/relationships/image" Target="../media/image1.jpeg"/></Relationships>
</file>

<file path=ppt/theme/_rels/theme21.xml.rels><?xml version="1.0" encoding="UTF-8" standalone="yes"?>
<Relationships xmlns="http://schemas.openxmlformats.org/package/2006/relationships"><Relationship Id="rId1" Type="http://schemas.openxmlformats.org/officeDocument/2006/relationships/image" Target="../media/image1.jpeg"/></Relationships>
</file>

<file path=ppt/theme/_rels/theme22.xml.rels><?xml version="1.0" encoding="UTF-8" standalone="yes"?>
<Relationships xmlns="http://schemas.openxmlformats.org/package/2006/relationships"><Relationship Id="rId1" Type="http://schemas.openxmlformats.org/officeDocument/2006/relationships/image" Target="../media/image1.jpeg"/></Relationships>
</file>

<file path=ppt/theme/_rels/theme23.xml.rels><?xml version="1.0" encoding="UTF-8" standalone="yes"?>
<Relationships xmlns="http://schemas.openxmlformats.org/package/2006/relationships"><Relationship Id="rId1" Type="http://schemas.openxmlformats.org/officeDocument/2006/relationships/image" Target="../media/image1.jpeg"/></Relationships>
</file>

<file path=ppt/theme/_rels/theme24.xml.rels><?xml version="1.0" encoding="UTF-8" standalone="yes"?>
<Relationships xmlns="http://schemas.openxmlformats.org/package/2006/relationships"><Relationship Id="rId1" Type="http://schemas.openxmlformats.org/officeDocument/2006/relationships/image" Target="../media/image1.jpeg"/></Relationships>
</file>

<file path=ppt/theme/_rels/theme25.xml.rels><?xml version="1.0" encoding="UTF-8" standalone="yes"?>
<Relationships xmlns="http://schemas.openxmlformats.org/package/2006/relationships"><Relationship Id="rId1" Type="http://schemas.openxmlformats.org/officeDocument/2006/relationships/image" Target="../media/image1.jpeg"/></Relationships>
</file>

<file path=ppt/theme/_rels/theme26.xml.rels><?xml version="1.0" encoding="UTF-8" standalone="yes"?>
<Relationships xmlns="http://schemas.openxmlformats.org/package/2006/relationships"><Relationship Id="rId1" Type="http://schemas.openxmlformats.org/officeDocument/2006/relationships/image" Target="../media/image1.jpeg"/></Relationships>
</file>

<file path=ppt/theme/_rels/theme27.xml.rels><?xml version="1.0" encoding="UTF-8" standalone="yes"?>
<Relationships xmlns="http://schemas.openxmlformats.org/package/2006/relationships"><Relationship Id="rId1" Type="http://schemas.openxmlformats.org/officeDocument/2006/relationships/image" Target="../media/image1.jpeg"/></Relationships>
</file>

<file path=ppt/theme/_rels/theme28.xml.rels><?xml version="1.0" encoding="UTF-8" standalone="yes"?>
<Relationships xmlns="http://schemas.openxmlformats.org/package/2006/relationships"><Relationship Id="rId1" Type="http://schemas.openxmlformats.org/officeDocument/2006/relationships/image" Target="../media/image1.jpeg"/></Relationships>
</file>

<file path=ppt/theme/_rels/theme29.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ean">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Title &amp; Bullets - 2 Colum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itle &amp; Bullets - 2 Column">
      <a:majorFont>
        <a:latin typeface="Century Gothic"/>
        <a:ea typeface="ヒラギノ明朝 ProN W3"/>
        <a:cs typeface="ヒラギノ明朝 ProN W3"/>
      </a:majorFont>
      <a:minorFont>
        <a:latin typeface="Century Gothic"/>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_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Defense">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_Clean">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_Title &amp; Bullets">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a:majorFont>
        <a:latin typeface="Century Gothic"/>
        <a:ea typeface="ヒラギノ明朝 ProN W3"/>
        <a:cs typeface="ヒラギノ明朝 ProN W3"/>
      </a:majorFont>
      <a:minorFont>
        <a:latin typeface="Century Gothic"/>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_Title - Center">
  <a:themeElements>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2_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Century Gothic"/>
        <a:ea typeface="ヒラギノ明朝 ProN W3"/>
        <a:cs typeface="ヒラギノ明朝 ProN W3"/>
      </a:majorFont>
      <a:minorFont>
        <a:latin typeface="Century Gothic"/>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itle &amp; Bullets">
      <a:majorFont>
        <a:latin typeface="Century Gothic"/>
        <a:ea typeface="ヒラギノ明朝 ProN W3"/>
        <a:cs typeface="ヒラギノ明朝 ProN W3"/>
      </a:majorFont>
      <a:minorFont>
        <a:latin typeface="Century Gothic"/>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2_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2_Photo - Horizontal Reflection">
  <a:themeElements>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2_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2_Photo - Vertical Reflection">
  <a:themeElements>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2_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6.xml><?xml version="1.0" encoding="utf-8"?>
<a:theme xmlns:a="http://schemas.openxmlformats.org/drawingml/2006/main" name="2_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2_Title &amp; Bullets - 2 Colum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itle &amp; Bullets - 2 Column">
      <a:majorFont>
        <a:latin typeface="Century Gothic"/>
        <a:ea typeface="ヒラギノ明朝 ProN W3"/>
        <a:cs typeface="ヒラギノ明朝 ProN W3"/>
      </a:majorFont>
      <a:minorFont>
        <a:latin typeface="Century Gothic"/>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8.xml><?xml version="1.0" encoding="utf-8"?>
<a:theme xmlns:a="http://schemas.openxmlformats.org/drawingml/2006/main" name="2_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2_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Center">
  <a:themeElements>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itle &amp; Subtitl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itle &amp; Subtitle">
      <a:majorFont>
        <a:latin typeface="Century Gothic"/>
        <a:ea typeface="ヒラギノ明朝 ProN W3"/>
        <a:cs typeface="ヒラギノ明朝 ProN W3"/>
      </a:majorFont>
      <a:minorFont>
        <a:latin typeface="Century Gothic"/>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Photo - Horizontal Reflection">
  <a:themeElements>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Photo - Vertical Reflection">
  <a:themeElements>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18064</TotalTime>
  <Pages>0</Pages>
  <Words>7845</Words>
  <Characters>0</Characters>
  <Application>Microsoft Macintosh PowerPoint</Application>
  <PresentationFormat>Custom</PresentationFormat>
  <Lines>0</Lines>
  <Paragraphs>965</Paragraphs>
  <Slides>51</Slides>
  <Notes>50</Notes>
  <HiddenSlides>0</HiddenSlides>
  <MMClips>0</MMClips>
  <ScaleCrop>false</ScaleCrop>
  <HeadingPairs>
    <vt:vector size="4" baseType="variant">
      <vt:variant>
        <vt:lpstr>Theme</vt:lpstr>
      </vt:variant>
      <vt:variant>
        <vt:i4>29</vt:i4>
      </vt:variant>
      <vt:variant>
        <vt:lpstr>Slide Titles</vt:lpstr>
      </vt:variant>
      <vt:variant>
        <vt:i4>51</vt:i4>
      </vt:variant>
    </vt:vector>
  </HeadingPairs>
  <TitlesOfParts>
    <vt:vector size="80" baseType="lpstr">
      <vt:lpstr>Clean</vt:lpstr>
      <vt:lpstr>Title &amp; Bullets</vt:lpstr>
      <vt:lpstr>Title - Center</vt:lpstr>
      <vt:lpstr>1_Title &amp; Subtitle</vt:lpstr>
      <vt:lpstr>1_Photo - Horizontal</vt:lpstr>
      <vt:lpstr>1_Photo - Horizontal Reflection</vt:lpstr>
      <vt:lpstr>1_Photo - Vertical</vt:lpstr>
      <vt:lpstr>1_Photo - Vertical Reflection</vt:lpstr>
      <vt:lpstr>1_Bullets</vt:lpstr>
      <vt:lpstr>1_Blank</vt:lpstr>
      <vt:lpstr>1_Title &amp; Bullets - Left</vt:lpstr>
      <vt:lpstr>1_Title &amp; Bullets - 2 Column</vt:lpstr>
      <vt:lpstr>1_Title &amp; Bullets - Right</vt:lpstr>
      <vt:lpstr>1_Title, Bullets &amp; Photo</vt:lpstr>
      <vt:lpstr>Defense</vt:lpstr>
      <vt:lpstr>1_Clean</vt:lpstr>
      <vt:lpstr>1_Title &amp; Bullets</vt:lpstr>
      <vt:lpstr>1_Title - Center</vt:lpstr>
      <vt:lpstr>2_Title &amp; Subtitle</vt:lpstr>
      <vt:lpstr>2_Photo - Horizontal</vt:lpstr>
      <vt:lpstr>2_Photo - Horizontal Reflection</vt:lpstr>
      <vt:lpstr>2_Photo - Vertical</vt:lpstr>
      <vt:lpstr>2_Photo - Vertical Reflection</vt:lpstr>
      <vt:lpstr>2_Bullets</vt:lpstr>
      <vt:lpstr>2_Blank</vt:lpstr>
      <vt:lpstr>2_Title &amp; Bullets - Left</vt:lpstr>
      <vt:lpstr>2_Title &amp; Bullets - 2 Column</vt:lpstr>
      <vt:lpstr>2_Title &amp; Bullets - Right</vt:lpstr>
      <vt:lpstr>2_Title, Bullets &amp; Photo</vt:lpstr>
      <vt:lpstr>The Economic Impact of Sexual Violence:  Implications for Public Policy</vt:lpstr>
      <vt:lpstr>Overview</vt:lpstr>
      <vt:lpstr>Introduction</vt:lpstr>
      <vt:lpstr>BACKGROUND</vt:lpstr>
      <vt:lpstr>Related Research</vt:lpstr>
      <vt:lpstr>Guiding Question</vt:lpstr>
      <vt:lpstr>Method of Analysis</vt:lpstr>
      <vt:lpstr>Data &amp; Sample</vt:lpstr>
      <vt:lpstr>Major Findings</vt:lpstr>
      <vt:lpstr>Interview Participants</vt:lpstr>
      <vt:lpstr>Expenses Arising from Sexual Violence</vt:lpstr>
      <vt:lpstr>Economic Consequences</vt:lpstr>
      <vt:lpstr>Lee’s story</vt:lpstr>
      <vt:lpstr>PowerPoint Presentation</vt:lpstr>
      <vt:lpstr>Model of Economic Consequences</vt:lpstr>
      <vt:lpstr>Low-Income Survivors Are Vulnerable</vt:lpstr>
      <vt:lpstr>Policies Can Help Survivors Recover</vt:lpstr>
      <vt:lpstr>Policy Implications:  Victim Compensation (VC)</vt:lpstr>
      <vt:lpstr>Policy Implications:  Victim Compensation (VC)</vt:lpstr>
      <vt:lpstr>Policy Implications:  TANF Family Violence Option</vt:lpstr>
      <vt:lpstr>Policy Implications:  Employment Protections</vt:lpstr>
      <vt:lpstr>Policy Implications:  Housing Protections</vt:lpstr>
      <vt:lpstr>Policy Implications</vt:lpstr>
      <vt:lpstr>Questions?</vt:lpstr>
      <vt:lpstr>Extra Slides</vt:lpstr>
      <vt:lpstr>Related Research</vt:lpstr>
      <vt:lpstr>Method of Analysis</vt:lpstr>
      <vt:lpstr>Findings</vt:lpstr>
      <vt:lpstr>Rape within 20 Years Is Associated with Lower income among women overall</vt:lpstr>
      <vt:lpstr>Mental Health Outcomes Explain Part of the Income Difference </vt:lpstr>
      <vt:lpstr>Income Effect Persists for White Subsample  after controlling for child poverty</vt:lpstr>
      <vt:lpstr>Rape Is Associated with Higher Welfare Receipt among women overall</vt:lpstr>
      <vt:lpstr>Rape Is Associated with Greater Welfare Receipt  for  White &amp; Black Women</vt:lpstr>
      <vt:lpstr>Rape Is Associated with Greater Welfare Receipt  for  White &amp; Black Women</vt:lpstr>
      <vt:lpstr>Policy Implications:  Housing Protections</vt:lpstr>
      <vt:lpstr>Key Variables</vt:lpstr>
      <vt:lpstr>Qualitative Sample</vt:lpstr>
      <vt:lpstr>Low-Income Survivors Are Vulnerable</vt:lpstr>
      <vt:lpstr>Brooke’s story</vt:lpstr>
      <vt:lpstr>Why Do SV Survivors Need to Move? </vt:lpstr>
      <vt:lpstr>Public assistance</vt:lpstr>
      <vt:lpstr>Study Limitations &amp; Strengths</vt:lpstr>
      <vt:lpstr>Services Aid with Economic Recovery</vt:lpstr>
      <vt:lpstr>Policies Aid with Economic Recovery</vt:lpstr>
      <vt:lpstr>Poverty &amp; Welfare Use by Race</vt:lpstr>
      <vt:lpstr>PowerPoint Presentation</vt:lpstr>
      <vt:lpstr>Control Variables</vt:lpstr>
      <vt:lpstr>Barriers Faced by Survivors of Color</vt:lpstr>
      <vt:lpstr>PowerPoint Presentation</vt:lpstr>
      <vt:lpstr>State Policy Implications</vt:lpstr>
      <vt:lpstr>Policy Implications: Victim Compensation (VC)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Relationship Between Work environment and Quality of Care: Implications for the Alcohol and Other Drug Treatment Workforce</dc:title>
  <dc:creator>HellerStudentService</dc:creator>
  <cp:lastModifiedBy>Rebecca Bradburd</cp:lastModifiedBy>
  <cp:revision>702</cp:revision>
  <cp:lastPrinted>2013-03-07T17:09:33Z</cp:lastPrinted>
  <dcterms:created xsi:type="dcterms:W3CDTF">2012-11-27T16:36:44Z</dcterms:created>
  <dcterms:modified xsi:type="dcterms:W3CDTF">2013-09-17T04:20:15Z</dcterms:modified>
</cp:coreProperties>
</file>