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bin" ContentType="application/vnd.openxmlformats-officedocument.presentationml.printerSettings"/>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56" r:id="rId3"/>
    <p:sldId id="284" r:id="rId4"/>
    <p:sldId id="276" r:id="rId5"/>
    <p:sldId id="283" r:id="rId6"/>
    <p:sldId id="277" r:id="rId7"/>
    <p:sldId id="279" r:id="rId8"/>
    <p:sldId id="280" r:id="rId9"/>
    <p:sldId id="281" r:id="rId10"/>
    <p:sldId id="282" r:id="rId11"/>
    <p:sldId id="285" r:id="rId12"/>
    <p:sldId id="286"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58" d="100"/>
          <a:sy n="58" d="100"/>
        </p:scale>
        <p:origin x="-1512" y="-78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4" Type="http://schemas.openxmlformats.org/officeDocument/2006/relationships/notesMaster" Target="notesMasters/notesMaster1.xml"/><Relationship Id="rId20" Type="http://schemas.openxmlformats.org/officeDocument/2006/relationships/tableStyles" Target="tableStyles.xml"/><Relationship Id="rId4" Type="http://schemas.openxmlformats.org/officeDocument/2006/relationships/slide" Target="slides/slide2.xml"/><Relationship Id="rId7" Type="http://schemas.openxmlformats.org/officeDocument/2006/relationships/slide" Target="slides/slide5.xml"/><Relationship Id="rId11"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 Target="slides/slide4.xml"/><Relationship Id="rId16" Type="http://schemas.openxmlformats.org/officeDocument/2006/relationships/printerSettings" Target="printerSettings/printerSettings1.bin"/><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5" Type="http://schemas.openxmlformats.org/officeDocument/2006/relationships/slide" Target="slides/slide3.xml"/><Relationship Id="rId15" Type="http://schemas.openxmlformats.org/officeDocument/2006/relationships/handoutMaster" Target="handoutMasters/handoutMaster1.xml"/><Relationship Id="rId12" Type="http://schemas.openxmlformats.org/officeDocument/2006/relationships/slide" Target="slides/slide10.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Master" Target="slideMasters/slideMaster1.xml"/><Relationship Id="rId9" Type="http://schemas.openxmlformats.org/officeDocument/2006/relationships/slide" Target="slides/slide7.xml"/><Relationship Id="rId3" Type="http://schemas.openxmlformats.org/officeDocument/2006/relationships/slide" Target="slides/slide1.xml"/><Relationship Id="rId1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9/17/13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9/17/13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9/17/13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9/17/13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9/17/13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9/17/13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a:t>9/17/13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81DC1F7-A9E9-4D8B-8C97-C74523B2CF2A}" type="datetimeFigureOut">
              <a:rPr lang="en-US"/>
              <a:t>9/17/13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81DC1F7-A9E9-4D8B-8C97-C74523B2CF2A}" type="datetimeFigureOut">
              <a:rPr lang="en-US"/>
              <a:t>9/17/13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81DC1F7-A9E9-4D8B-8C97-C74523B2CF2A}" type="datetimeFigureOut">
              <a:rPr lang="en-US"/>
              <a:t>9/17/13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a:t>9/17/13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9/17/13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9/17/13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9/17/13</a:t>
            </a:fld>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sayra\Desktop\HarborCOV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0995" y="1828800"/>
            <a:ext cx="375189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133600"/>
            <a:ext cx="9601200" cy="1143000"/>
          </a:xfrm>
        </p:spPr>
        <p:txBody>
          <a:bodyPr/>
          <a:lstStyle/>
          <a:p>
            <a:pPr algn="ctr"/>
            <a:r>
              <a:rPr lang="en-US" dirty="0" smtClean="0"/>
              <a:t>Q &amp; A</a:t>
            </a:r>
            <a:endParaRPr lang="es-HN" dirty="0"/>
          </a:p>
        </p:txBody>
      </p:sp>
    </p:spTree>
    <p:extLst>
      <p:ext uri="{BB962C8B-B14F-4D97-AF65-F5344CB8AC3E}">
        <p14:creationId xmlns:p14="http://schemas.microsoft.com/office/powerpoint/2010/main" val="24840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5991176" y="3429000"/>
            <a:ext cx="3505200" cy="2159566"/>
          </a:xfrm>
          <a:prstGeom prst="rect">
            <a:avLst/>
          </a:prstGeom>
          <a:noFill/>
        </p:spPr>
        <p:txBody>
          <a:bodyPr wrap="square" rtlCol="0">
            <a:spAutoFit/>
          </a:bodyPr>
          <a:lstStyle/>
          <a:p>
            <a:pPr marL="0" indent="0">
              <a:buNone/>
            </a:pPr>
            <a:r>
              <a:rPr lang="en-US" sz="1800" dirty="0" smtClean="0"/>
              <a:t>P.O. Box 505754</a:t>
            </a:r>
          </a:p>
          <a:p>
            <a:pPr marL="0" indent="0">
              <a:buNone/>
            </a:pPr>
            <a:r>
              <a:rPr lang="en-US" sz="1800" dirty="0" smtClean="0"/>
              <a:t>Chelsea, MA 02150</a:t>
            </a:r>
            <a:endParaRPr lang="en-US" sz="1800" dirty="0"/>
          </a:p>
          <a:p>
            <a:pPr marL="0" indent="0">
              <a:buNone/>
            </a:pPr>
            <a:r>
              <a:rPr lang="en-US" sz="1800" dirty="0" smtClean="0"/>
              <a:t>Office: 617.884.9799</a:t>
            </a:r>
          </a:p>
          <a:p>
            <a:pPr marL="0" indent="0">
              <a:buNone/>
            </a:pPr>
            <a:r>
              <a:rPr lang="en-US" sz="1800" dirty="0" smtClean="0"/>
              <a:t>Hotline: 617.884.9099</a:t>
            </a:r>
            <a:endParaRPr lang="en-US" sz="1800" dirty="0"/>
          </a:p>
          <a:p>
            <a:pPr marL="0" indent="0">
              <a:buNone/>
            </a:pPr>
            <a:r>
              <a:rPr lang="en-US" sz="1800" dirty="0" smtClean="0"/>
              <a:t>www.harborcov.org</a:t>
            </a:r>
            <a:endParaRPr lang="es-HN" sz="1800" dirty="0"/>
          </a:p>
        </p:txBody>
      </p:sp>
      <p:pic>
        <p:nvPicPr>
          <p:cNvPr id="5" name="Picture 4" descr="C:\Documents and Settings\sayra\Desktop\HarborCOV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747" y="1143000"/>
            <a:ext cx="302236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40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s-HN" dirty="0"/>
          </a:p>
        </p:txBody>
      </p:sp>
      <p:sp>
        <p:nvSpPr>
          <p:cNvPr id="3" name="Content Placeholder 2"/>
          <p:cNvSpPr>
            <a:spLocks noGrp="1"/>
          </p:cNvSpPr>
          <p:nvPr>
            <p:ph idx="1"/>
          </p:nvPr>
        </p:nvSpPr>
        <p:spPr/>
        <p:txBody>
          <a:bodyPr/>
          <a:lstStyle/>
          <a:p>
            <a:r>
              <a:rPr lang="en-US" dirty="0" smtClean="0"/>
              <a:t>To understand the connection between the international and domestic conditions of women survivors</a:t>
            </a:r>
          </a:p>
          <a:p>
            <a:r>
              <a:rPr lang="en-US" dirty="0" smtClean="0"/>
              <a:t>To de-</a:t>
            </a:r>
            <a:r>
              <a:rPr lang="en-US" dirty="0" err="1" smtClean="0"/>
              <a:t>mistify</a:t>
            </a:r>
            <a:r>
              <a:rPr lang="en-US" dirty="0" smtClean="0"/>
              <a:t> the use of case management and data in the work of supporting survivors</a:t>
            </a:r>
          </a:p>
          <a:p>
            <a:r>
              <a:rPr lang="en-US" dirty="0" smtClean="0"/>
              <a:t>To build an understanding of the necessity of intensive individual follow up and group </a:t>
            </a:r>
            <a:r>
              <a:rPr lang="en-US" smtClean="0"/>
              <a:t>learning opportunities</a:t>
            </a:r>
            <a:endParaRPr lang="en-US" dirty="0" smtClean="0"/>
          </a:p>
          <a:p>
            <a:r>
              <a:rPr lang="en-US" dirty="0" smtClean="0"/>
              <a:t>To encourage the embrace of collaboration in order to maximize and creatively use resources</a:t>
            </a:r>
            <a:endParaRPr lang="es-HN" dirty="0"/>
          </a:p>
        </p:txBody>
      </p:sp>
    </p:spTree>
    <p:extLst>
      <p:ext uri="{BB962C8B-B14F-4D97-AF65-F5344CB8AC3E}">
        <p14:creationId xmlns:p14="http://schemas.microsoft.com/office/powerpoint/2010/main" val="348654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 OF EXPERIENCE IN RURAL ENVIRONMENTS</a:t>
            </a:r>
            <a:endParaRPr lang="es-HN" dirty="0"/>
          </a:p>
        </p:txBody>
      </p:sp>
      <p:sp>
        <p:nvSpPr>
          <p:cNvPr id="3" name="Content Placeholder 2"/>
          <p:cNvSpPr>
            <a:spLocks noGrp="1"/>
          </p:cNvSpPr>
          <p:nvPr>
            <p:ph idx="1"/>
          </p:nvPr>
        </p:nvSpPr>
        <p:spPr/>
        <p:txBody>
          <a:bodyPr>
            <a:normAutofit fontScale="92500" lnSpcReduction="10000"/>
          </a:bodyPr>
          <a:lstStyle/>
          <a:p>
            <a:r>
              <a:rPr lang="en-US" dirty="0" smtClean="0"/>
              <a:t>Sense of Isolation</a:t>
            </a:r>
          </a:p>
          <a:p>
            <a:r>
              <a:rPr lang="en-US" dirty="0" smtClean="0"/>
              <a:t>Lack of Transportation</a:t>
            </a:r>
          </a:p>
          <a:p>
            <a:r>
              <a:rPr lang="en-US" dirty="0" smtClean="0"/>
              <a:t>Lack of Access to Jobs</a:t>
            </a:r>
          </a:p>
          <a:p>
            <a:r>
              <a:rPr lang="en-US" dirty="0" smtClean="0"/>
              <a:t>Lack of Access to Relevant Programming</a:t>
            </a:r>
          </a:p>
          <a:p>
            <a:r>
              <a:rPr lang="en-US" dirty="0" smtClean="0"/>
              <a:t>Language Barriers</a:t>
            </a:r>
          </a:p>
          <a:p>
            <a:r>
              <a:rPr lang="en-US" dirty="0" smtClean="0"/>
              <a:t>Limited child care and after school options</a:t>
            </a:r>
          </a:p>
          <a:p>
            <a:r>
              <a:rPr lang="en-US" dirty="0" smtClean="0"/>
              <a:t>Low performing public schools</a:t>
            </a:r>
          </a:p>
          <a:p>
            <a:r>
              <a:rPr lang="en-US" dirty="0" smtClean="0"/>
              <a:t>Stigma of DV</a:t>
            </a:r>
          </a:p>
          <a:p>
            <a:r>
              <a:rPr lang="en-US" dirty="0" smtClean="0"/>
              <a:t>Unresponsive Systems</a:t>
            </a:r>
          </a:p>
          <a:p>
            <a:endParaRPr lang="es-HN" dirty="0"/>
          </a:p>
        </p:txBody>
      </p:sp>
    </p:spTree>
    <p:extLst>
      <p:ext uri="{BB962C8B-B14F-4D97-AF65-F5344CB8AC3E}">
        <p14:creationId xmlns:p14="http://schemas.microsoft.com/office/powerpoint/2010/main" val="342736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10134600" cy="1143000"/>
          </a:xfrm>
        </p:spPr>
        <p:txBody>
          <a:bodyPr/>
          <a:lstStyle/>
          <a:p>
            <a:r>
              <a:rPr lang="en-US" dirty="0" smtClean="0"/>
              <a:t>THE EFFECTS OF INTERSECTIONAL OPPRESSION</a:t>
            </a:r>
            <a:endParaRPr lang="es-HN" dirty="0"/>
          </a:p>
        </p:txBody>
      </p:sp>
      <p:sp>
        <p:nvSpPr>
          <p:cNvPr id="3" name="Content Placeholder 2"/>
          <p:cNvSpPr>
            <a:spLocks noGrp="1"/>
          </p:cNvSpPr>
          <p:nvPr>
            <p:ph idx="1"/>
          </p:nvPr>
        </p:nvSpPr>
        <p:spPr/>
        <p:txBody>
          <a:bodyPr/>
          <a:lstStyle/>
          <a:p>
            <a:pPr marL="0" indent="0">
              <a:buNone/>
            </a:pPr>
            <a:r>
              <a:rPr lang="en-US" dirty="0" smtClean="0"/>
              <a:t>By intersectional oppression we mean the compounded impacts of DV, class, race, gender, and the politics of sexuality on people’s lives.  We understand that this compounded effect can create barriers to personal and family well being and success that challenge the idea that effort creates predictable outcomes.  For our clients, efforts do not necessarily lead to desired outcomes.  Therefore, in order to best meet the needs of our clients, we:</a:t>
            </a:r>
          </a:p>
          <a:p>
            <a:r>
              <a:rPr lang="en-US" dirty="0" smtClean="0"/>
              <a:t>Need to build on very basic cognitive skills</a:t>
            </a:r>
          </a:p>
          <a:p>
            <a:r>
              <a:rPr lang="en-US" dirty="0" smtClean="0"/>
              <a:t>Need to be trauma-responsive</a:t>
            </a:r>
          </a:p>
          <a:p>
            <a:r>
              <a:rPr lang="en-US" dirty="0" smtClean="0"/>
              <a:t>Need to be culturally responsive</a:t>
            </a:r>
          </a:p>
          <a:p>
            <a:endParaRPr lang="es-HN" dirty="0"/>
          </a:p>
        </p:txBody>
      </p:sp>
    </p:spTree>
    <p:extLst>
      <p:ext uri="{BB962C8B-B14F-4D97-AF65-F5344CB8AC3E}">
        <p14:creationId xmlns:p14="http://schemas.microsoft.com/office/powerpoint/2010/main" val="3344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HARBORCOV JOURNEY</a:t>
            </a:r>
            <a:endParaRPr lang="es-HN" dirty="0"/>
          </a:p>
        </p:txBody>
      </p:sp>
      <p:sp>
        <p:nvSpPr>
          <p:cNvPr id="10" name="Right Arrow 9"/>
          <p:cNvSpPr/>
          <p:nvPr/>
        </p:nvSpPr>
        <p:spPr>
          <a:xfrm>
            <a:off x="4265612" y="1371600"/>
            <a:ext cx="4419600" cy="2514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CASE MANAGEMENT</a:t>
            </a:r>
            <a:endParaRPr lang="es-HN" dirty="0"/>
          </a:p>
        </p:txBody>
      </p:sp>
      <p:sp>
        <p:nvSpPr>
          <p:cNvPr id="11" name="Right Arrow 10"/>
          <p:cNvSpPr/>
          <p:nvPr/>
        </p:nvSpPr>
        <p:spPr>
          <a:xfrm>
            <a:off x="1446212" y="4114800"/>
            <a:ext cx="4419600" cy="228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COMMUNITY HOUSING INITIATIVE</a:t>
            </a:r>
          </a:p>
          <a:p>
            <a:pPr marL="628650" lvl="1" indent="-171450">
              <a:buFont typeface="Arial" pitchFamily="34" charset="0"/>
              <a:buChar char="•"/>
            </a:pPr>
            <a:r>
              <a:rPr lang="en-US" sz="1200" dirty="0" smtClean="0"/>
              <a:t>Emergency Housing</a:t>
            </a:r>
          </a:p>
          <a:p>
            <a:pPr marL="628650" lvl="1" indent="-171450">
              <a:buFont typeface="Arial" pitchFamily="34" charset="0"/>
              <a:buChar char="•"/>
            </a:pPr>
            <a:r>
              <a:rPr lang="en-US" sz="1200" dirty="0" smtClean="0"/>
              <a:t>Transitional Housing</a:t>
            </a:r>
          </a:p>
          <a:p>
            <a:pPr marL="628650" lvl="1" indent="-171450">
              <a:buFont typeface="Arial" pitchFamily="34" charset="0"/>
              <a:buChar char="•"/>
            </a:pPr>
            <a:r>
              <a:rPr lang="en-US" sz="1200" dirty="0" smtClean="0"/>
              <a:t>Permanent Housing</a:t>
            </a:r>
            <a:endParaRPr lang="es-HN" sz="1200" dirty="0"/>
          </a:p>
        </p:txBody>
      </p:sp>
      <p:sp>
        <p:nvSpPr>
          <p:cNvPr id="12" name="Right Arrow 11"/>
          <p:cNvSpPr/>
          <p:nvPr/>
        </p:nvSpPr>
        <p:spPr>
          <a:xfrm>
            <a:off x="6780212" y="4114800"/>
            <a:ext cx="4419600" cy="228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SPECIALIZED SERVICES</a:t>
            </a:r>
          </a:p>
          <a:p>
            <a:pPr marL="628650" lvl="1" indent="-171450">
              <a:buFont typeface="Arial" pitchFamily="34" charset="0"/>
              <a:buChar char="•"/>
            </a:pPr>
            <a:r>
              <a:rPr lang="en-US" sz="1200" dirty="0" smtClean="0"/>
              <a:t>Legal Advocacy</a:t>
            </a:r>
          </a:p>
          <a:p>
            <a:pPr marL="628650" lvl="1" indent="-171450">
              <a:buFont typeface="Arial" pitchFamily="34" charset="0"/>
              <a:buChar char="•"/>
            </a:pPr>
            <a:r>
              <a:rPr lang="en-US" sz="1200" dirty="0" smtClean="0"/>
              <a:t>Economic Development</a:t>
            </a:r>
          </a:p>
          <a:p>
            <a:pPr marL="628650" lvl="1" indent="-171450">
              <a:buFont typeface="Arial" pitchFamily="34" charset="0"/>
              <a:buChar char="•"/>
            </a:pPr>
            <a:r>
              <a:rPr lang="en-US" sz="1200" dirty="0" smtClean="0"/>
              <a:t>Public Education</a:t>
            </a:r>
          </a:p>
          <a:p>
            <a:pPr marL="628650" lvl="1" indent="-171450">
              <a:buFont typeface="Arial" pitchFamily="34" charset="0"/>
              <a:buChar char="•"/>
            </a:pPr>
            <a:r>
              <a:rPr lang="en-US" sz="1200" dirty="0" smtClean="0"/>
              <a:t>Youth Services</a:t>
            </a:r>
            <a:endParaRPr lang="es-HN" sz="1200" dirty="0"/>
          </a:p>
        </p:txBody>
      </p:sp>
      <p:cxnSp>
        <p:nvCxnSpPr>
          <p:cNvPr id="14" name="Straight Arrow Connector 13"/>
          <p:cNvCxnSpPr/>
          <p:nvPr/>
        </p:nvCxnSpPr>
        <p:spPr>
          <a:xfrm flipH="1">
            <a:off x="2970212" y="3276600"/>
            <a:ext cx="3048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18212" y="3276600"/>
            <a:ext cx="24384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85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Emergency planning</a:t>
            </a:r>
          </a:p>
          <a:p>
            <a:r>
              <a:rPr lang="en-US" dirty="0" smtClean="0"/>
              <a:t>Personal development planning (school, work, self care, housing)</a:t>
            </a:r>
          </a:p>
          <a:p>
            <a:r>
              <a:rPr lang="en-US" dirty="0" smtClean="0"/>
              <a:t>One on one attention</a:t>
            </a:r>
          </a:p>
          <a:p>
            <a:r>
              <a:rPr lang="en-US" dirty="0" smtClean="0"/>
              <a:t>Ongoing problem solving around multiple areas of challenge</a:t>
            </a:r>
          </a:p>
          <a:p>
            <a:r>
              <a:rPr lang="en-US" dirty="0" smtClean="0"/>
              <a:t>Organizational team-based approach to case management</a:t>
            </a:r>
            <a:endParaRPr lang="es-HN" dirty="0"/>
          </a:p>
        </p:txBody>
      </p:sp>
      <p:sp>
        <p:nvSpPr>
          <p:cNvPr id="4" name="Title 3"/>
          <p:cNvSpPr>
            <a:spLocks noGrp="1"/>
          </p:cNvSpPr>
          <p:nvPr>
            <p:ph type="title"/>
          </p:nvPr>
        </p:nvSpPr>
        <p:spPr>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dirty="0" smtClean="0"/>
              <a:t>CASE MANAGEMENT</a:t>
            </a:r>
            <a:endParaRPr lang="es-HN" dirty="0"/>
          </a:p>
        </p:txBody>
      </p:sp>
    </p:spTree>
    <p:extLst>
      <p:ext uri="{BB962C8B-B14F-4D97-AF65-F5344CB8AC3E}">
        <p14:creationId xmlns:p14="http://schemas.microsoft.com/office/powerpoint/2010/main" val="287256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412" y="457200"/>
            <a:ext cx="9601200" cy="381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2000" dirty="0" smtClean="0"/>
              <a:t>COMMUNITY HOUSING INITIATIVE</a:t>
            </a:r>
          </a:p>
          <a:p>
            <a:pPr marL="628650" lvl="1" indent="-171450">
              <a:buFont typeface="Arial" pitchFamily="34" charset="0"/>
              <a:buChar char="•"/>
            </a:pPr>
            <a:r>
              <a:rPr lang="en-US" sz="2000" dirty="0" smtClean="0"/>
              <a:t>Emergency Housing</a:t>
            </a:r>
          </a:p>
          <a:p>
            <a:pPr marL="628650" lvl="1" indent="-171450">
              <a:buFont typeface="Arial" pitchFamily="34" charset="0"/>
              <a:buChar char="•"/>
            </a:pPr>
            <a:r>
              <a:rPr lang="en-US" sz="2000" dirty="0" smtClean="0"/>
              <a:t>Transitional Housing</a:t>
            </a:r>
          </a:p>
          <a:p>
            <a:pPr marL="628650" lvl="1" indent="-171450">
              <a:buFont typeface="Arial" pitchFamily="34" charset="0"/>
              <a:buChar char="•"/>
            </a:pPr>
            <a:r>
              <a:rPr lang="en-US" sz="2000" dirty="0" smtClean="0"/>
              <a:t>Permanent Housing</a:t>
            </a:r>
            <a:endParaRPr lang="es-HN" sz="2000" dirty="0"/>
          </a:p>
        </p:txBody>
      </p:sp>
      <p:sp>
        <p:nvSpPr>
          <p:cNvPr id="4" name="TextBox 3"/>
          <p:cNvSpPr txBox="1"/>
          <p:nvPr/>
        </p:nvSpPr>
        <p:spPr>
          <a:xfrm>
            <a:off x="4646612" y="3810000"/>
            <a:ext cx="3810000" cy="1200329"/>
          </a:xfrm>
          <a:prstGeom prst="rect">
            <a:avLst/>
          </a:prstGeom>
          <a:noFill/>
        </p:spPr>
        <p:txBody>
          <a:bodyPr wrap="square" rtlCol="0">
            <a:spAutoFit/>
          </a:bodyPr>
          <a:lstStyle/>
          <a:p>
            <a:pPr marL="285750" indent="-285750">
              <a:buFont typeface="Arial" pitchFamily="34" charset="0"/>
              <a:buChar char="•"/>
            </a:pPr>
            <a:r>
              <a:rPr lang="en-US" dirty="0" smtClean="0"/>
              <a:t>14-day shelter</a:t>
            </a:r>
          </a:p>
          <a:p>
            <a:pPr marL="285750" indent="-285750">
              <a:buFont typeface="Arial" pitchFamily="34" charset="0"/>
              <a:buChar char="•"/>
            </a:pPr>
            <a:r>
              <a:rPr lang="en-US" dirty="0" smtClean="0"/>
              <a:t>23 transitional housing units</a:t>
            </a:r>
          </a:p>
          <a:p>
            <a:pPr marL="285750" indent="-285750">
              <a:buFont typeface="Arial" pitchFamily="34" charset="0"/>
              <a:buChar char="•"/>
            </a:pPr>
            <a:r>
              <a:rPr lang="en-US" dirty="0" smtClean="0"/>
              <a:t>6 permanent housing units</a:t>
            </a:r>
          </a:p>
          <a:p>
            <a:pPr marL="285750" indent="-285750">
              <a:buFont typeface="Arial" pitchFamily="34" charset="0"/>
              <a:buChar char="•"/>
            </a:pPr>
            <a:r>
              <a:rPr lang="en-US" dirty="0" smtClean="0"/>
              <a:t>3 buildings</a:t>
            </a:r>
            <a:endParaRPr lang="es-HN" dirty="0"/>
          </a:p>
        </p:txBody>
      </p:sp>
    </p:spTree>
    <p:extLst>
      <p:ext uri="{BB962C8B-B14F-4D97-AF65-F5344CB8AC3E}">
        <p14:creationId xmlns:p14="http://schemas.microsoft.com/office/powerpoint/2010/main" val="62163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79018871"/>
              </p:ext>
            </p:extLst>
          </p:nvPr>
        </p:nvGraphicFramePr>
        <p:xfrm>
          <a:off x="1065212" y="1600200"/>
          <a:ext cx="9296400" cy="4688794"/>
        </p:xfrm>
        <a:graphic>
          <a:graphicData uri="http://schemas.openxmlformats.org/drawingml/2006/table">
            <a:tbl>
              <a:tblPr firstRow="1" bandRow="1">
                <a:tableStyleId>{5C22544A-7EE6-4342-B048-85BDC9FD1C3A}</a:tableStyleId>
              </a:tblPr>
              <a:tblGrid>
                <a:gridCol w="1981200"/>
                <a:gridCol w="3429000"/>
                <a:gridCol w="1789268"/>
                <a:gridCol w="2096932"/>
              </a:tblGrid>
              <a:tr h="521864">
                <a:tc>
                  <a:txBody>
                    <a:bodyPr/>
                    <a:lstStyle/>
                    <a:p>
                      <a:r>
                        <a:rPr lang="en-US" sz="1600" dirty="0" smtClean="0"/>
                        <a:t>Legal Advocacy</a:t>
                      </a:r>
                      <a:endParaRPr lang="es-HN" sz="1600" dirty="0"/>
                    </a:p>
                  </a:txBody>
                  <a:tcPr/>
                </a:tc>
                <a:tc>
                  <a:txBody>
                    <a:bodyPr/>
                    <a:lstStyle/>
                    <a:p>
                      <a:r>
                        <a:rPr lang="en-US" sz="1600" dirty="0" smtClean="0"/>
                        <a:t>Economic Development</a:t>
                      </a:r>
                      <a:endParaRPr lang="es-HN" sz="1600" dirty="0"/>
                    </a:p>
                  </a:txBody>
                  <a:tcPr/>
                </a:tc>
                <a:tc>
                  <a:txBody>
                    <a:bodyPr/>
                    <a:lstStyle/>
                    <a:p>
                      <a:r>
                        <a:rPr lang="en-US" sz="1600" dirty="0" smtClean="0"/>
                        <a:t>Public Education</a:t>
                      </a:r>
                      <a:endParaRPr lang="es-HN" sz="1600" dirty="0"/>
                    </a:p>
                  </a:txBody>
                  <a:tcPr/>
                </a:tc>
                <a:tc>
                  <a:txBody>
                    <a:bodyPr/>
                    <a:lstStyle/>
                    <a:p>
                      <a:r>
                        <a:rPr lang="en-US" sz="1600" dirty="0" smtClean="0"/>
                        <a:t>Youth Services</a:t>
                      </a:r>
                      <a:endParaRPr lang="es-HN" sz="1600" dirty="0"/>
                    </a:p>
                  </a:txBody>
                  <a:tcPr/>
                </a:tc>
              </a:tr>
              <a:tr h="416693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Immigration and family law</a:t>
                      </a:r>
                      <a:r>
                        <a:rPr lang="es-HN" sz="1600" dirty="0" smtClean="0"/>
                        <a:t> </a:t>
                      </a:r>
                      <a:r>
                        <a:rPr lang="es-HN" sz="1600" dirty="0" err="1" smtClean="0"/>
                        <a:t>processes</a:t>
                      </a:r>
                      <a:r>
                        <a:rPr lang="es-HN" sz="1600" dirty="0" smtClean="0"/>
                        <a:t> and </a:t>
                      </a:r>
                      <a:r>
                        <a:rPr lang="es-HN" sz="1600" dirty="0" err="1" smtClean="0"/>
                        <a:t>follow</a:t>
                      </a:r>
                      <a:r>
                        <a:rPr lang="es-HN" sz="1600" dirty="0" smtClean="0"/>
                        <a:t> up</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Coordination with</a:t>
                      </a:r>
                      <a:r>
                        <a:rPr lang="en-US" sz="1600" baseline="0" dirty="0" smtClean="0"/>
                        <a:t> appropriate partners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Referrals</a:t>
                      </a:r>
                      <a:endParaRPr lang="es-HN" sz="1600" dirty="0" smtClean="0"/>
                    </a:p>
                    <a:p>
                      <a:endParaRPr lang="es-HN" sz="16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Custom-built group based learning about the worlds of work, school, and personal leadership</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Customized ongoing intensive follow up to encourage participation in work, school, and in ongoing personal improvement planning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Circles process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Coordination</a:t>
                      </a:r>
                      <a:r>
                        <a:rPr lang="en-US" sz="1600" baseline="0" dirty="0" smtClean="0"/>
                        <a:t> </a:t>
                      </a:r>
                      <a:r>
                        <a:rPr lang="en-US" sz="1600" dirty="0" smtClean="0"/>
                        <a:t>of BHCC partnership</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Multimedia</a:t>
                      </a:r>
                      <a:r>
                        <a:rPr lang="en-US" sz="1600" baseline="0" dirty="0" smtClean="0"/>
                        <a:t> labs</a:t>
                      </a:r>
                      <a:endParaRPr lang="es-HN" sz="1600" baseline="0" dirty="0" smtClean="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Partnerships with appropriate partners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Referrals</a:t>
                      </a:r>
                      <a:endParaRPr lang="en-US" sz="16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DV education sessions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Legislative advocacy</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Partnerships</a:t>
                      </a:r>
                      <a:r>
                        <a:rPr lang="en-US" sz="1600" baseline="0" dirty="0" smtClean="0"/>
                        <a:t> with appropriate partners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Referrals</a:t>
                      </a:r>
                      <a:endParaRPr lang="en-US" sz="1600" dirty="0" smtClean="0"/>
                    </a:p>
                    <a:p>
                      <a:pPr marL="285750" indent="-285750">
                        <a:buFont typeface="Arial" pitchFamily="34" charset="0"/>
                        <a:buChar char="•"/>
                      </a:pPr>
                      <a:endParaRPr lang="es-HN" sz="16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On-site child care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Customized child and youth development support for families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Partnerships with appropriate</a:t>
                      </a:r>
                      <a:r>
                        <a:rPr lang="en-US" sz="1600" baseline="0" dirty="0" smtClean="0"/>
                        <a:t> partners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Referrals</a:t>
                      </a:r>
                      <a:endParaRPr lang="en-US" sz="1600" dirty="0" smtClean="0"/>
                    </a:p>
                    <a:p>
                      <a:pPr marL="285750" indent="-285750">
                        <a:buFont typeface="Arial" pitchFamily="34" charset="0"/>
                        <a:buChar char="•"/>
                      </a:pPr>
                      <a:endParaRPr lang="es-HN" sz="1600" dirty="0"/>
                    </a:p>
                  </a:txBody>
                  <a:tcPr/>
                </a:tc>
              </a:tr>
            </a:tbl>
          </a:graphicData>
        </a:graphic>
      </p:graphicFrame>
      <p:sp>
        <p:nvSpPr>
          <p:cNvPr id="7" name="Title 3"/>
          <p:cNvSpPr>
            <a:spLocks noGrp="1"/>
          </p:cNvSpPr>
          <p:nvPr>
            <p:ph type="title"/>
          </p:nvPr>
        </p:nvSpPr>
        <p:spPr>
          <a:xfrm>
            <a:off x="684212" y="609600"/>
            <a:ext cx="106680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dirty="0" smtClean="0"/>
              <a:t>CASE MANAGEMENT</a:t>
            </a:r>
            <a:endParaRPr lang="es-HN" dirty="0"/>
          </a:p>
        </p:txBody>
      </p:sp>
    </p:spTree>
    <p:extLst>
      <p:ext uri="{BB962C8B-B14F-4D97-AF65-F5344CB8AC3E}">
        <p14:creationId xmlns:p14="http://schemas.microsoft.com/office/powerpoint/2010/main" val="22335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TO PARTNERSHIPS</a:t>
            </a:r>
            <a:endParaRPr lang="es-HN" dirty="0"/>
          </a:p>
        </p:txBody>
      </p:sp>
      <p:sp>
        <p:nvSpPr>
          <p:cNvPr id="3" name="Content Placeholder 2"/>
          <p:cNvSpPr>
            <a:spLocks noGrp="1"/>
          </p:cNvSpPr>
          <p:nvPr>
            <p:ph idx="1"/>
          </p:nvPr>
        </p:nvSpPr>
        <p:spPr>
          <a:xfrm>
            <a:off x="1293814" y="1905000"/>
            <a:ext cx="9601200" cy="4267200"/>
          </a:xfrm>
        </p:spPr>
        <p:txBody>
          <a:bodyPr/>
          <a:lstStyle/>
          <a:p>
            <a:r>
              <a:rPr lang="en-US" dirty="0" smtClean="0"/>
              <a:t>Focus on partnerships with organizations that will further support our clients and leverage systemic change</a:t>
            </a:r>
          </a:p>
          <a:p>
            <a:r>
              <a:rPr lang="en-US" dirty="0" smtClean="0"/>
              <a:t>Current partnerships being explored/developed: CWU,  FII, UFE</a:t>
            </a:r>
          </a:p>
          <a:p>
            <a:r>
              <a:rPr lang="en-US" dirty="0" smtClean="0"/>
              <a:t>BHCC: support during threshold points of contact; biweekly gatherings in circle; ongoing intensive individual follow up;  funding for courses, books, and supplies; engagement with BHCC personnel to explore ways to improve their existing enrollment and classroom management approaches.</a:t>
            </a:r>
            <a:endParaRPr lang="es-HN" dirty="0"/>
          </a:p>
        </p:txBody>
      </p:sp>
    </p:spTree>
    <p:extLst>
      <p:ext uri="{BB962C8B-B14F-4D97-AF65-F5344CB8AC3E}">
        <p14:creationId xmlns:p14="http://schemas.microsoft.com/office/powerpoint/2010/main" val="45292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S102801115">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TS102801115</Template>
  <TotalTime>0</TotalTime>
  <Words>493</Words>
  <Application>Microsoft Macintosh PowerPoint</Application>
  <PresentationFormat>Custom</PresentationFormat>
  <Paragraphs>78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TS102801115</vt:lpstr>
      <vt:lpstr>PowerPoint Presentation</vt:lpstr>
      <vt:lpstr>Learning Objectives</vt:lpstr>
      <vt:lpstr>SIMILARITY OF EXPERIENCE IN RURAL ENVIRONMENTS</vt:lpstr>
      <vt:lpstr>THE EFFECTS OF INTERSECTIONAL OPPRESSION</vt:lpstr>
      <vt:lpstr>THE HARBORCOV JOURNEY</vt:lpstr>
      <vt:lpstr>CASE MANAGEMENT</vt:lpstr>
      <vt:lpstr>COMMUNITY HOUSING INITIATIVE Emergency Housing Transitional Housing Permanent Housing</vt:lpstr>
      <vt:lpstr>CASE MANAGEMENT</vt:lpstr>
      <vt:lpstr>OUR APPROACH TO PARTNERSHIPS</vt:lpstr>
      <vt:lpstr>Q &amp; A</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2013-09-10T13:20:12Z</dcterms:created>
  <dcterms:modified xsi:type="dcterms:W3CDTF">2013-09-17T04:15:18Z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