
<file path=[Content_Types].xml><?xml version="1.0" encoding="utf-8"?>
<Types xmlns="http://schemas.openxmlformats.org/package/2006/content-types">
  <Default Extension="rels" ContentType="application/vnd.openxmlformats-package.relationships+xml"/>
  <Default Extension="xls" ContentType="application/vnd.ms-excel"/>
  <Default Extension="xml" ContentType="application/xml"/>
  <Default Extension="jpeg" ContentType="image/jpeg"/>
  <Default Extension="vml" ContentType="application/vnd.openxmlformats-officedocument.vmlDrawing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300" r:id="rId2"/>
    <p:sldId id="304" r:id="rId3"/>
    <p:sldId id="305" r:id="rId4"/>
    <p:sldId id="302" r:id="rId5"/>
    <p:sldId id="290" r:id="rId6"/>
    <p:sldId id="303" r:id="rId7"/>
    <p:sldId id="297" r:id="rId8"/>
    <p:sldId id="299" r:id="rId9"/>
    <p:sldId id="284" r:id="rId10"/>
    <p:sldId id="287" r:id="rId11"/>
    <p:sldId id="275" r:id="rId12"/>
  </p:sldIdLst>
  <p:sldSz cx="9144000" cy="6858000" type="screen4x3"/>
  <p:notesSz cx="7102475" cy="938847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3D69B"/>
    <a:srgbClr val="DFE8F9"/>
    <a:srgbClr val="76C9EE"/>
    <a:srgbClr val="009999"/>
    <a:srgbClr val="FFCC99"/>
    <a:srgbClr val="FF9966"/>
    <a:srgbClr val="77933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144" y="-80"/>
      </p:cViewPr>
      <p:guideLst>
        <p:guide orient="horz" pos="1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90DCDE-B4B0-4EE6-9F98-002C0377BE03}" type="doc">
      <dgm:prSet loTypeId="urn:microsoft.com/office/officeart/2005/8/layout/cycle6" loCatId="relationship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E1101506-7DFD-48E6-A83C-9326B19D31A4}">
      <dgm:prSet phldrT="[Text]" custT="1"/>
      <dgm:spPr>
        <a:solidFill>
          <a:srgbClr val="009999">
            <a:alpha val="50000"/>
          </a:srgbClr>
        </a:solidFill>
      </dgm:spPr>
      <dgm:t>
        <a:bodyPr/>
        <a:lstStyle/>
        <a:p>
          <a:r>
            <a:rPr lang="en-US" sz="1600" dirty="0" smtClean="0">
              <a:latin typeface=""/>
            </a:rPr>
            <a:t>Family</a:t>
          </a:r>
          <a:endParaRPr lang="en-US" sz="1600" dirty="0">
            <a:latin typeface=""/>
          </a:endParaRPr>
        </a:p>
      </dgm:t>
    </dgm:pt>
    <dgm:pt modelId="{82EA21B7-98D5-4741-961C-F51F39302BE2}" type="parTrans" cxnId="{5AEC6996-0DCB-4B3E-B53A-68A1741BA6FC}">
      <dgm:prSet/>
      <dgm:spPr/>
      <dgm:t>
        <a:bodyPr/>
        <a:lstStyle/>
        <a:p>
          <a:endParaRPr lang="en-US"/>
        </a:p>
      </dgm:t>
    </dgm:pt>
    <dgm:pt modelId="{9556C509-7626-4D0D-80BB-1A00025D0E17}" type="sibTrans" cxnId="{5AEC6996-0DCB-4B3E-B53A-68A1741BA6FC}">
      <dgm:prSet/>
      <dgm:spPr/>
      <dgm:t>
        <a:bodyPr/>
        <a:lstStyle/>
        <a:p>
          <a:endParaRPr lang="en-US"/>
        </a:p>
      </dgm:t>
    </dgm:pt>
    <dgm:pt modelId="{1BA865CC-E8F1-4DAA-84C7-1D3F7CA2FF63}">
      <dgm:prSet phldrT="[Text]" custT="1"/>
      <dgm:spPr>
        <a:solidFill>
          <a:srgbClr val="009999">
            <a:alpha val="50000"/>
          </a:srgbClr>
        </a:solidFill>
      </dgm:spPr>
      <dgm:t>
        <a:bodyPr/>
        <a:lstStyle/>
        <a:p>
          <a:r>
            <a:rPr lang="en-US" sz="1600" dirty="0" smtClean="0">
              <a:latin typeface=""/>
              <a:cs typeface="Arial"/>
            </a:rPr>
            <a:t>Family</a:t>
          </a:r>
          <a:endParaRPr lang="en-US" sz="1600" dirty="0">
            <a:latin typeface=""/>
            <a:cs typeface="Arial"/>
          </a:endParaRPr>
        </a:p>
      </dgm:t>
    </dgm:pt>
    <dgm:pt modelId="{B2AD97B6-1D17-447C-9DC2-AA2C067C329B}" type="parTrans" cxnId="{0CF23228-B610-4ADD-80C9-FFE4BD36863E}">
      <dgm:prSet/>
      <dgm:spPr/>
      <dgm:t>
        <a:bodyPr/>
        <a:lstStyle/>
        <a:p>
          <a:endParaRPr lang="en-US"/>
        </a:p>
      </dgm:t>
    </dgm:pt>
    <dgm:pt modelId="{80D69471-544B-4DF7-8BD3-2EA7202389A1}" type="sibTrans" cxnId="{0CF23228-B610-4ADD-80C9-FFE4BD36863E}">
      <dgm:prSet/>
      <dgm:spPr/>
      <dgm:t>
        <a:bodyPr/>
        <a:lstStyle/>
        <a:p>
          <a:endParaRPr lang="en-US"/>
        </a:p>
      </dgm:t>
    </dgm:pt>
    <dgm:pt modelId="{AAE87D96-1369-44C2-AB96-FD129E4D730D}">
      <dgm:prSet phldrT="[Text]" custT="1"/>
      <dgm:spPr>
        <a:solidFill>
          <a:srgbClr val="009999">
            <a:alpha val="50000"/>
          </a:srgbClr>
        </a:solidFill>
      </dgm:spPr>
      <dgm:t>
        <a:bodyPr/>
        <a:lstStyle/>
        <a:p>
          <a:r>
            <a:rPr lang="en-US" sz="1600" dirty="0" smtClean="0">
              <a:latin typeface=""/>
            </a:rPr>
            <a:t>Family</a:t>
          </a:r>
          <a:endParaRPr lang="en-US" sz="1600" dirty="0">
            <a:latin typeface=""/>
          </a:endParaRPr>
        </a:p>
      </dgm:t>
    </dgm:pt>
    <dgm:pt modelId="{82F94DED-6F96-45DF-9247-DF90E56FD2BF}" type="parTrans" cxnId="{A1E01FF2-2AB6-4D18-A16B-A1A30544D679}">
      <dgm:prSet/>
      <dgm:spPr/>
      <dgm:t>
        <a:bodyPr/>
        <a:lstStyle/>
        <a:p>
          <a:endParaRPr lang="en-US"/>
        </a:p>
      </dgm:t>
    </dgm:pt>
    <dgm:pt modelId="{9AF5B351-8B6F-45F5-97A1-EBC0467B7068}" type="sibTrans" cxnId="{A1E01FF2-2AB6-4D18-A16B-A1A30544D679}">
      <dgm:prSet/>
      <dgm:spPr/>
      <dgm:t>
        <a:bodyPr/>
        <a:lstStyle/>
        <a:p>
          <a:endParaRPr lang="en-US"/>
        </a:p>
      </dgm:t>
    </dgm:pt>
    <dgm:pt modelId="{AE6C5CDB-06ED-40DC-BACD-0075C44D96B2}">
      <dgm:prSet phldrT="[Text]" custT="1"/>
      <dgm:spPr>
        <a:solidFill>
          <a:srgbClr val="009999">
            <a:alpha val="50000"/>
          </a:srgbClr>
        </a:solidFill>
      </dgm:spPr>
      <dgm:t>
        <a:bodyPr/>
        <a:lstStyle/>
        <a:p>
          <a:r>
            <a:rPr lang="en-US" sz="1600" dirty="0" smtClean="0">
              <a:latin typeface=""/>
            </a:rPr>
            <a:t>Family</a:t>
          </a:r>
          <a:endParaRPr lang="en-US" sz="1600" dirty="0">
            <a:latin typeface=""/>
          </a:endParaRPr>
        </a:p>
      </dgm:t>
    </dgm:pt>
    <dgm:pt modelId="{A94E10A4-900C-43BA-A85B-0AF56A12D037}" type="parTrans" cxnId="{5809D455-0D21-4232-858C-7B310D70E541}">
      <dgm:prSet/>
      <dgm:spPr/>
      <dgm:t>
        <a:bodyPr/>
        <a:lstStyle/>
        <a:p>
          <a:endParaRPr lang="en-US"/>
        </a:p>
      </dgm:t>
    </dgm:pt>
    <dgm:pt modelId="{9AC05497-5916-4569-ACBA-4C242B20855A}" type="sibTrans" cxnId="{5809D455-0D21-4232-858C-7B310D70E541}">
      <dgm:prSet/>
      <dgm:spPr/>
      <dgm:t>
        <a:bodyPr/>
        <a:lstStyle/>
        <a:p>
          <a:endParaRPr lang="en-US"/>
        </a:p>
      </dgm:t>
    </dgm:pt>
    <dgm:pt modelId="{81FA4461-2A8D-4368-9ABE-C17417D7C330}">
      <dgm:prSet phldrT="[Text]" custT="1"/>
      <dgm:spPr>
        <a:solidFill>
          <a:srgbClr val="009999">
            <a:alpha val="50000"/>
          </a:srgbClr>
        </a:solidFill>
      </dgm:spPr>
      <dgm:t>
        <a:bodyPr/>
        <a:lstStyle/>
        <a:p>
          <a:r>
            <a:rPr lang="en-US" sz="1600" dirty="0" smtClean="0">
              <a:latin typeface=""/>
            </a:rPr>
            <a:t>Family</a:t>
          </a:r>
          <a:endParaRPr lang="en-US" sz="1600" dirty="0">
            <a:latin typeface=""/>
          </a:endParaRPr>
        </a:p>
      </dgm:t>
    </dgm:pt>
    <dgm:pt modelId="{83262497-96BB-412F-8055-B9088C9431F1}" type="parTrans" cxnId="{E4CA14F4-3BCA-470F-B722-2E1A3AFAA52E}">
      <dgm:prSet/>
      <dgm:spPr/>
      <dgm:t>
        <a:bodyPr/>
        <a:lstStyle/>
        <a:p>
          <a:endParaRPr lang="en-US"/>
        </a:p>
      </dgm:t>
    </dgm:pt>
    <dgm:pt modelId="{4677D3F1-18FB-47FD-9407-8A3509235A41}" type="sibTrans" cxnId="{E4CA14F4-3BCA-470F-B722-2E1A3AFAA52E}">
      <dgm:prSet/>
      <dgm:spPr/>
      <dgm:t>
        <a:bodyPr/>
        <a:lstStyle/>
        <a:p>
          <a:endParaRPr lang="en-US"/>
        </a:p>
      </dgm:t>
    </dgm:pt>
    <dgm:pt modelId="{9DA16B5C-2305-47D1-9544-5DA1B47D56BB}" type="pres">
      <dgm:prSet presAssocID="{7C90DCDE-B4B0-4EE6-9F98-002C0377BE0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AFFCA3-9655-4DC0-B390-7B8AE92CA96A}" type="pres">
      <dgm:prSet presAssocID="{E1101506-7DFD-48E6-A83C-9326B19D31A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857289-7C50-4744-9C47-DF9CC0B3714B}" type="pres">
      <dgm:prSet presAssocID="{E1101506-7DFD-48E6-A83C-9326B19D31A4}" presName="spNode" presStyleCnt="0"/>
      <dgm:spPr/>
      <dgm:t>
        <a:bodyPr/>
        <a:lstStyle/>
        <a:p>
          <a:endParaRPr lang="en-US"/>
        </a:p>
      </dgm:t>
    </dgm:pt>
    <dgm:pt modelId="{33487E8E-DFF1-413E-A20B-6EB49E5527DD}" type="pres">
      <dgm:prSet presAssocID="{9556C509-7626-4D0D-80BB-1A00025D0E17}" presName="sibTrans" presStyleLbl="sibTrans1D1" presStyleIdx="0" presStyleCnt="5"/>
      <dgm:spPr/>
      <dgm:t>
        <a:bodyPr/>
        <a:lstStyle/>
        <a:p>
          <a:endParaRPr lang="en-US"/>
        </a:p>
      </dgm:t>
    </dgm:pt>
    <dgm:pt modelId="{9CE34ADA-2A12-4ED1-9DFF-14B8ACC0413C}" type="pres">
      <dgm:prSet presAssocID="{1BA865CC-E8F1-4DAA-84C7-1D3F7CA2FF6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9DDA40-3CD8-44E8-A41F-E3871FA7584A}" type="pres">
      <dgm:prSet presAssocID="{1BA865CC-E8F1-4DAA-84C7-1D3F7CA2FF63}" presName="spNode" presStyleCnt="0"/>
      <dgm:spPr/>
      <dgm:t>
        <a:bodyPr/>
        <a:lstStyle/>
        <a:p>
          <a:endParaRPr lang="en-US"/>
        </a:p>
      </dgm:t>
    </dgm:pt>
    <dgm:pt modelId="{E8C6776F-0B5B-49CB-902F-B7E95165F447}" type="pres">
      <dgm:prSet presAssocID="{80D69471-544B-4DF7-8BD3-2EA7202389A1}" presName="sibTrans" presStyleLbl="sibTrans1D1" presStyleIdx="1" presStyleCnt="5"/>
      <dgm:spPr/>
      <dgm:t>
        <a:bodyPr/>
        <a:lstStyle/>
        <a:p>
          <a:endParaRPr lang="en-US"/>
        </a:p>
      </dgm:t>
    </dgm:pt>
    <dgm:pt modelId="{CA4706E9-0BB4-4456-95BD-24A7819DD230}" type="pres">
      <dgm:prSet presAssocID="{AAE87D96-1369-44C2-AB96-FD129E4D730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01307-FB87-4796-BD7A-45CE098A7AF3}" type="pres">
      <dgm:prSet presAssocID="{AAE87D96-1369-44C2-AB96-FD129E4D730D}" presName="spNode" presStyleCnt="0"/>
      <dgm:spPr/>
      <dgm:t>
        <a:bodyPr/>
        <a:lstStyle/>
        <a:p>
          <a:endParaRPr lang="en-US"/>
        </a:p>
      </dgm:t>
    </dgm:pt>
    <dgm:pt modelId="{DB6C411F-5361-40F1-A16E-6642630FA000}" type="pres">
      <dgm:prSet presAssocID="{9AF5B351-8B6F-45F5-97A1-EBC0467B706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A4FE4FAA-F7F3-498D-BEFF-50DCCFDA1D71}" type="pres">
      <dgm:prSet presAssocID="{AE6C5CDB-06ED-40DC-BACD-0075C44D96B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66721-89C5-46C7-AF51-B00A0DE89FE9}" type="pres">
      <dgm:prSet presAssocID="{AE6C5CDB-06ED-40DC-BACD-0075C44D96B2}" presName="spNode" presStyleCnt="0"/>
      <dgm:spPr/>
      <dgm:t>
        <a:bodyPr/>
        <a:lstStyle/>
        <a:p>
          <a:endParaRPr lang="en-US"/>
        </a:p>
      </dgm:t>
    </dgm:pt>
    <dgm:pt modelId="{0154349E-3180-4C84-9E28-FAE5551127BA}" type="pres">
      <dgm:prSet presAssocID="{9AC05497-5916-4569-ACBA-4C242B20855A}" presName="sibTrans" presStyleLbl="sibTrans1D1" presStyleIdx="3" presStyleCnt="5"/>
      <dgm:spPr/>
      <dgm:t>
        <a:bodyPr/>
        <a:lstStyle/>
        <a:p>
          <a:endParaRPr lang="en-US"/>
        </a:p>
      </dgm:t>
    </dgm:pt>
    <dgm:pt modelId="{F5B21477-5262-4C34-B0F1-E6E6978DB4F6}" type="pres">
      <dgm:prSet presAssocID="{81FA4461-2A8D-4368-9ABE-C17417D7C33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ACCB8-1AFB-434C-9615-2BAD13B0B615}" type="pres">
      <dgm:prSet presAssocID="{81FA4461-2A8D-4368-9ABE-C17417D7C330}" presName="spNode" presStyleCnt="0"/>
      <dgm:spPr/>
      <dgm:t>
        <a:bodyPr/>
        <a:lstStyle/>
        <a:p>
          <a:endParaRPr lang="en-US"/>
        </a:p>
      </dgm:t>
    </dgm:pt>
    <dgm:pt modelId="{10DAF461-86B5-49E5-A28C-B6515B726E45}" type="pres">
      <dgm:prSet presAssocID="{4677D3F1-18FB-47FD-9407-8A3509235A41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B39FD895-7175-284E-BAD0-4E468C64AABB}" type="presOf" srcId="{9AF5B351-8B6F-45F5-97A1-EBC0467B7068}" destId="{DB6C411F-5361-40F1-A16E-6642630FA000}" srcOrd="0" destOrd="0" presId="urn:microsoft.com/office/officeart/2005/8/layout/cycle6"/>
    <dgm:cxn modelId="{D58CE37E-B81E-C542-8B82-98EB994AA448}" type="presOf" srcId="{4677D3F1-18FB-47FD-9407-8A3509235A41}" destId="{10DAF461-86B5-49E5-A28C-B6515B726E45}" srcOrd="0" destOrd="0" presId="urn:microsoft.com/office/officeart/2005/8/layout/cycle6"/>
    <dgm:cxn modelId="{0CF23228-B610-4ADD-80C9-FFE4BD36863E}" srcId="{7C90DCDE-B4B0-4EE6-9F98-002C0377BE03}" destId="{1BA865CC-E8F1-4DAA-84C7-1D3F7CA2FF63}" srcOrd="1" destOrd="0" parTransId="{B2AD97B6-1D17-447C-9DC2-AA2C067C329B}" sibTransId="{80D69471-544B-4DF7-8BD3-2EA7202389A1}"/>
    <dgm:cxn modelId="{A1E01FF2-2AB6-4D18-A16B-A1A30544D679}" srcId="{7C90DCDE-B4B0-4EE6-9F98-002C0377BE03}" destId="{AAE87D96-1369-44C2-AB96-FD129E4D730D}" srcOrd="2" destOrd="0" parTransId="{82F94DED-6F96-45DF-9247-DF90E56FD2BF}" sibTransId="{9AF5B351-8B6F-45F5-97A1-EBC0467B7068}"/>
    <dgm:cxn modelId="{0B3421F7-5CCE-F445-9AE5-00C6B30DDC76}" type="presOf" srcId="{AE6C5CDB-06ED-40DC-BACD-0075C44D96B2}" destId="{A4FE4FAA-F7F3-498D-BEFF-50DCCFDA1D71}" srcOrd="0" destOrd="0" presId="urn:microsoft.com/office/officeart/2005/8/layout/cycle6"/>
    <dgm:cxn modelId="{3AB7E2CB-75A0-934B-84D7-39D018968B08}" type="presOf" srcId="{7C90DCDE-B4B0-4EE6-9F98-002C0377BE03}" destId="{9DA16B5C-2305-47D1-9544-5DA1B47D56BB}" srcOrd="0" destOrd="0" presId="urn:microsoft.com/office/officeart/2005/8/layout/cycle6"/>
    <dgm:cxn modelId="{7B199B4B-522B-3342-A9BB-B06C4DE7D9F9}" type="presOf" srcId="{9556C509-7626-4D0D-80BB-1A00025D0E17}" destId="{33487E8E-DFF1-413E-A20B-6EB49E5527DD}" srcOrd="0" destOrd="0" presId="urn:microsoft.com/office/officeart/2005/8/layout/cycle6"/>
    <dgm:cxn modelId="{46544454-0A5F-2D41-A53B-C86E4CC03A49}" type="presOf" srcId="{AAE87D96-1369-44C2-AB96-FD129E4D730D}" destId="{CA4706E9-0BB4-4456-95BD-24A7819DD230}" srcOrd="0" destOrd="0" presId="urn:microsoft.com/office/officeart/2005/8/layout/cycle6"/>
    <dgm:cxn modelId="{B628FE00-4725-A24E-BE9C-C3FC345AF475}" type="presOf" srcId="{E1101506-7DFD-48E6-A83C-9326B19D31A4}" destId="{96AFFCA3-9655-4DC0-B390-7B8AE92CA96A}" srcOrd="0" destOrd="0" presId="urn:microsoft.com/office/officeart/2005/8/layout/cycle6"/>
    <dgm:cxn modelId="{16C2FFA3-16DA-4E4F-9B63-70CE16A0C73B}" type="presOf" srcId="{1BA865CC-E8F1-4DAA-84C7-1D3F7CA2FF63}" destId="{9CE34ADA-2A12-4ED1-9DFF-14B8ACC0413C}" srcOrd="0" destOrd="0" presId="urn:microsoft.com/office/officeart/2005/8/layout/cycle6"/>
    <dgm:cxn modelId="{E505663E-42E7-E642-8A53-5055BC75ABF2}" type="presOf" srcId="{81FA4461-2A8D-4368-9ABE-C17417D7C330}" destId="{F5B21477-5262-4C34-B0F1-E6E6978DB4F6}" srcOrd="0" destOrd="0" presId="urn:microsoft.com/office/officeart/2005/8/layout/cycle6"/>
    <dgm:cxn modelId="{76525D0D-676B-894C-BB32-BD3B6F023ABF}" type="presOf" srcId="{80D69471-544B-4DF7-8BD3-2EA7202389A1}" destId="{E8C6776F-0B5B-49CB-902F-B7E95165F447}" srcOrd="0" destOrd="0" presId="urn:microsoft.com/office/officeart/2005/8/layout/cycle6"/>
    <dgm:cxn modelId="{5AEC6996-0DCB-4B3E-B53A-68A1741BA6FC}" srcId="{7C90DCDE-B4B0-4EE6-9F98-002C0377BE03}" destId="{E1101506-7DFD-48E6-A83C-9326B19D31A4}" srcOrd="0" destOrd="0" parTransId="{82EA21B7-98D5-4741-961C-F51F39302BE2}" sibTransId="{9556C509-7626-4D0D-80BB-1A00025D0E17}"/>
    <dgm:cxn modelId="{A29B289B-46E6-3F4E-9FFF-2B747BE84064}" type="presOf" srcId="{9AC05497-5916-4569-ACBA-4C242B20855A}" destId="{0154349E-3180-4C84-9E28-FAE5551127BA}" srcOrd="0" destOrd="0" presId="urn:microsoft.com/office/officeart/2005/8/layout/cycle6"/>
    <dgm:cxn modelId="{E4CA14F4-3BCA-470F-B722-2E1A3AFAA52E}" srcId="{7C90DCDE-B4B0-4EE6-9F98-002C0377BE03}" destId="{81FA4461-2A8D-4368-9ABE-C17417D7C330}" srcOrd="4" destOrd="0" parTransId="{83262497-96BB-412F-8055-B9088C9431F1}" sibTransId="{4677D3F1-18FB-47FD-9407-8A3509235A41}"/>
    <dgm:cxn modelId="{5809D455-0D21-4232-858C-7B310D70E541}" srcId="{7C90DCDE-B4B0-4EE6-9F98-002C0377BE03}" destId="{AE6C5CDB-06ED-40DC-BACD-0075C44D96B2}" srcOrd="3" destOrd="0" parTransId="{A94E10A4-900C-43BA-A85B-0AF56A12D037}" sibTransId="{9AC05497-5916-4569-ACBA-4C242B20855A}"/>
    <dgm:cxn modelId="{CE5C6E39-65D5-A74C-9B38-32BB4BFD5B34}" type="presParOf" srcId="{9DA16B5C-2305-47D1-9544-5DA1B47D56BB}" destId="{96AFFCA3-9655-4DC0-B390-7B8AE92CA96A}" srcOrd="0" destOrd="0" presId="urn:microsoft.com/office/officeart/2005/8/layout/cycle6"/>
    <dgm:cxn modelId="{E638E3B2-0DA0-4745-BD8E-B875FAD937E2}" type="presParOf" srcId="{9DA16B5C-2305-47D1-9544-5DA1B47D56BB}" destId="{5D857289-7C50-4744-9C47-DF9CC0B3714B}" srcOrd="1" destOrd="0" presId="urn:microsoft.com/office/officeart/2005/8/layout/cycle6"/>
    <dgm:cxn modelId="{90ED106D-A4A6-0848-BF39-4924CBE7A9A3}" type="presParOf" srcId="{9DA16B5C-2305-47D1-9544-5DA1B47D56BB}" destId="{33487E8E-DFF1-413E-A20B-6EB49E5527DD}" srcOrd="2" destOrd="0" presId="urn:microsoft.com/office/officeart/2005/8/layout/cycle6"/>
    <dgm:cxn modelId="{791F6021-215D-244B-A9E8-ECDD5F6476B9}" type="presParOf" srcId="{9DA16B5C-2305-47D1-9544-5DA1B47D56BB}" destId="{9CE34ADA-2A12-4ED1-9DFF-14B8ACC0413C}" srcOrd="3" destOrd="0" presId="urn:microsoft.com/office/officeart/2005/8/layout/cycle6"/>
    <dgm:cxn modelId="{673585EC-C274-B542-84C8-F9FB1E2ADCF8}" type="presParOf" srcId="{9DA16B5C-2305-47D1-9544-5DA1B47D56BB}" destId="{0A9DDA40-3CD8-44E8-A41F-E3871FA7584A}" srcOrd="4" destOrd="0" presId="urn:microsoft.com/office/officeart/2005/8/layout/cycle6"/>
    <dgm:cxn modelId="{4D92B76E-1502-4D4D-8FB0-3DABCD356757}" type="presParOf" srcId="{9DA16B5C-2305-47D1-9544-5DA1B47D56BB}" destId="{E8C6776F-0B5B-49CB-902F-B7E95165F447}" srcOrd="5" destOrd="0" presId="urn:microsoft.com/office/officeart/2005/8/layout/cycle6"/>
    <dgm:cxn modelId="{E556D9DA-4888-ED46-A87A-5CD1732C661F}" type="presParOf" srcId="{9DA16B5C-2305-47D1-9544-5DA1B47D56BB}" destId="{CA4706E9-0BB4-4456-95BD-24A7819DD230}" srcOrd="6" destOrd="0" presId="urn:microsoft.com/office/officeart/2005/8/layout/cycle6"/>
    <dgm:cxn modelId="{FC264F7B-1F70-F642-81E4-7BD8A83D59B1}" type="presParOf" srcId="{9DA16B5C-2305-47D1-9544-5DA1B47D56BB}" destId="{A5D01307-FB87-4796-BD7A-45CE098A7AF3}" srcOrd="7" destOrd="0" presId="urn:microsoft.com/office/officeart/2005/8/layout/cycle6"/>
    <dgm:cxn modelId="{4828FE9A-BA0C-AF4D-97E0-A8543EB53C70}" type="presParOf" srcId="{9DA16B5C-2305-47D1-9544-5DA1B47D56BB}" destId="{DB6C411F-5361-40F1-A16E-6642630FA000}" srcOrd="8" destOrd="0" presId="urn:microsoft.com/office/officeart/2005/8/layout/cycle6"/>
    <dgm:cxn modelId="{705C4CFB-B6C6-6842-B786-7C02F5F48B22}" type="presParOf" srcId="{9DA16B5C-2305-47D1-9544-5DA1B47D56BB}" destId="{A4FE4FAA-F7F3-498D-BEFF-50DCCFDA1D71}" srcOrd="9" destOrd="0" presId="urn:microsoft.com/office/officeart/2005/8/layout/cycle6"/>
    <dgm:cxn modelId="{7E55FDAC-55C3-8742-88D1-52F39AC2A262}" type="presParOf" srcId="{9DA16B5C-2305-47D1-9544-5DA1B47D56BB}" destId="{55866721-89C5-46C7-AF51-B00A0DE89FE9}" srcOrd="10" destOrd="0" presId="urn:microsoft.com/office/officeart/2005/8/layout/cycle6"/>
    <dgm:cxn modelId="{2B5B325A-BD9B-8242-8D26-1D0FE86D27C2}" type="presParOf" srcId="{9DA16B5C-2305-47D1-9544-5DA1B47D56BB}" destId="{0154349E-3180-4C84-9E28-FAE5551127BA}" srcOrd="11" destOrd="0" presId="urn:microsoft.com/office/officeart/2005/8/layout/cycle6"/>
    <dgm:cxn modelId="{632AB8BD-FD16-4B45-A870-4D39C14FADF4}" type="presParOf" srcId="{9DA16B5C-2305-47D1-9544-5DA1B47D56BB}" destId="{F5B21477-5262-4C34-B0F1-E6E6978DB4F6}" srcOrd="12" destOrd="0" presId="urn:microsoft.com/office/officeart/2005/8/layout/cycle6"/>
    <dgm:cxn modelId="{D2105C5E-B5EE-5642-8D94-045B1739C4FF}" type="presParOf" srcId="{9DA16B5C-2305-47D1-9544-5DA1B47D56BB}" destId="{4F7ACCB8-1AFB-434C-9615-2BAD13B0B615}" srcOrd="13" destOrd="0" presId="urn:microsoft.com/office/officeart/2005/8/layout/cycle6"/>
    <dgm:cxn modelId="{3DCDA2C4-9F15-D647-BAE9-ADE1F22A2A6E}" type="presParOf" srcId="{9DA16B5C-2305-47D1-9544-5DA1B47D56BB}" destId="{10DAF461-86B5-49E5-A28C-B6515B726E4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AFFCA3-9655-4DC0-B390-7B8AE92CA96A}">
      <dsp:nvSpPr>
        <dsp:cNvPr id="0" name=""/>
        <dsp:cNvSpPr/>
      </dsp:nvSpPr>
      <dsp:spPr>
        <a:xfrm>
          <a:off x="1098463" y="610"/>
          <a:ext cx="774873" cy="503667"/>
        </a:xfrm>
        <a:prstGeom prst="round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"/>
            </a:rPr>
            <a:t>Family</a:t>
          </a:r>
          <a:endParaRPr lang="en-US" sz="1600" kern="1200" dirty="0">
            <a:latin typeface=""/>
          </a:endParaRPr>
        </a:p>
      </dsp:txBody>
      <dsp:txXfrm>
        <a:off x="1123050" y="25197"/>
        <a:ext cx="725699" cy="454493"/>
      </dsp:txXfrm>
    </dsp:sp>
    <dsp:sp modelId="{33487E8E-DFF1-413E-A20B-6EB49E5527DD}">
      <dsp:nvSpPr>
        <dsp:cNvPr id="0" name=""/>
        <dsp:cNvSpPr/>
      </dsp:nvSpPr>
      <dsp:spPr>
        <a:xfrm>
          <a:off x="477820" y="252444"/>
          <a:ext cx="2016159" cy="2016159"/>
        </a:xfrm>
        <a:custGeom>
          <a:avLst/>
          <a:gdLst/>
          <a:ahLst/>
          <a:cxnLst/>
          <a:rect l="0" t="0" r="0" b="0"/>
          <a:pathLst>
            <a:path>
              <a:moveTo>
                <a:pt x="1400862" y="79668"/>
              </a:moveTo>
              <a:arcTo wR="1008079" hR="1008079" stAng="17575905" swAng="196581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E34ADA-2A12-4ED1-9DFF-14B8ACC0413C}">
      <dsp:nvSpPr>
        <dsp:cNvPr id="0" name=""/>
        <dsp:cNvSpPr/>
      </dsp:nvSpPr>
      <dsp:spPr>
        <a:xfrm>
          <a:off x="2057204" y="697176"/>
          <a:ext cx="774873" cy="503667"/>
        </a:xfrm>
        <a:prstGeom prst="round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"/>
              <a:cs typeface="Arial"/>
            </a:rPr>
            <a:t>Family</a:t>
          </a:r>
          <a:endParaRPr lang="en-US" sz="1600" kern="1200" dirty="0">
            <a:latin typeface=""/>
            <a:cs typeface="Arial"/>
          </a:endParaRPr>
        </a:p>
      </dsp:txBody>
      <dsp:txXfrm>
        <a:off x="2081791" y="721763"/>
        <a:ext cx="725699" cy="454493"/>
      </dsp:txXfrm>
    </dsp:sp>
    <dsp:sp modelId="{E8C6776F-0B5B-49CB-902F-B7E95165F447}">
      <dsp:nvSpPr>
        <dsp:cNvPr id="0" name=""/>
        <dsp:cNvSpPr/>
      </dsp:nvSpPr>
      <dsp:spPr>
        <a:xfrm>
          <a:off x="477820" y="252444"/>
          <a:ext cx="2016159" cy="2016159"/>
        </a:xfrm>
        <a:custGeom>
          <a:avLst/>
          <a:gdLst/>
          <a:ahLst/>
          <a:cxnLst/>
          <a:rect l="0" t="0" r="0" b="0"/>
          <a:pathLst>
            <a:path>
              <a:moveTo>
                <a:pt x="2014753" y="954853"/>
              </a:moveTo>
              <a:arcTo wR="1008079" hR="1008079" stAng="21418402" swAng="219959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706E9-0BB4-4456-95BD-24A7819DD230}">
      <dsp:nvSpPr>
        <dsp:cNvPr id="0" name=""/>
        <dsp:cNvSpPr/>
      </dsp:nvSpPr>
      <dsp:spPr>
        <a:xfrm>
          <a:off x="1690997" y="1824244"/>
          <a:ext cx="774873" cy="503667"/>
        </a:xfrm>
        <a:prstGeom prst="round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"/>
            </a:rPr>
            <a:t>Family</a:t>
          </a:r>
          <a:endParaRPr lang="en-US" sz="1600" kern="1200" dirty="0">
            <a:latin typeface=""/>
          </a:endParaRPr>
        </a:p>
      </dsp:txBody>
      <dsp:txXfrm>
        <a:off x="1715584" y="1848831"/>
        <a:ext cx="725699" cy="454493"/>
      </dsp:txXfrm>
    </dsp:sp>
    <dsp:sp modelId="{DB6C411F-5361-40F1-A16E-6642630FA000}">
      <dsp:nvSpPr>
        <dsp:cNvPr id="0" name=""/>
        <dsp:cNvSpPr/>
      </dsp:nvSpPr>
      <dsp:spPr>
        <a:xfrm>
          <a:off x="477820" y="252444"/>
          <a:ext cx="2016159" cy="2016159"/>
        </a:xfrm>
        <a:custGeom>
          <a:avLst/>
          <a:gdLst/>
          <a:ahLst/>
          <a:cxnLst/>
          <a:rect l="0" t="0" r="0" b="0"/>
          <a:pathLst>
            <a:path>
              <a:moveTo>
                <a:pt x="1209159" y="1995901"/>
              </a:moveTo>
              <a:arcTo wR="1008079" hR="1008079" stAng="4709648" swAng="1380703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FE4FAA-F7F3-498D-BEFF-50DCCFDA1D71}">
      <dsp:nvSpPr>
        <dsp:cNvPr id="0" name=""/>
        <dsp:cNvSpPr/>
      </dsp:nvSpPr>
      <dsp:spPr>
        <a:xfrm>
          <a:off x="505928" y="1824244"/>
          <a:ext cx="774873" cy="503667"/>
        </a:xfrm>
        <a:prstGeom prst="round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"/>
            </a:rPr>
            <a:t>Family</a:t>
          </a:r>
          <a:endParaRPr lang="en-US" sz="1600" kern="1200" dirty="0">
            <a:latin typeface=""/>
          </a:endParaRPr>
        </a:p>
      </dsp:txBody>
      <dsp:txXfrm>
        <a:off x="530515" y="1848831"/>
        <a:ext cx="725699" cy="454493"/>
      </dsp:txXfrm>
    </dsp:sp>
    <dsp:sp modelId="{0154349E-3180-4C84-9E28-FAE5551127BA}">
      <dsp:nvSpPr>
        <dsp:cNvPr id="0" name=""/>
        <dsp:cNvSpPr/>
      </dsp:nvSpPr>
      <dsp:spPr>
        <a:xfrm>
          <a:off x="477820" y="252444"/>
          <a:ext cx="2016159" cy="2016159"/>
        </a:xfrm>
        <a:custGeom>
          <a:avLst/>
          <a:gdLst/>
          <a:ahLst/>
          <a:cxnLst/>
          <a:rect l="0" t="0" r="0" b="0"/>
          <a:pathLst>
            <a:path>
              <a:moveTo>
                <a:pt x="168752" y="1566430"/>
              </a:moveTo>
              <a:arcTo wR="1008079" hR="1008079" stAng="8782005" swAng="2199594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B21477-5262-4C34-B0F1-E6E6978DB4F6}">
      <dsp:nvSpPr>
        <dsp:cNvPr id="0" name=""/>
        <dsp:cNvSpPr/>
      </dsp:nvSpPr>
      <dsp:spPr>
        <a:xfrm>
          <a:off x="139722" y="697176"/>
          <a:ext cx="774873" cy="503667"/>
        </a:xfrm>
        <a:prstGeom prst="roundRect">
          <a:avLst/>
        </a:prstGeom>
        <a:solidFill>
          <a:srgbClr val="009999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latin typeface=""/>
            </a:rPr>
            <a:t>Family</a:t>
          </a:r>
          <a:endParaRPr lang="en-US" sz="1600" kern="1200" dirty="0">
            <a:latin typeface=""/>
          </a:endParaRPr>
        </a:p>
      </dsp:txBody>
      <dsp:txXfrm>
        <a:off x="164309" y="721763"/>
        <a:ext cx="725699" cy="454493"/>
      </dsp:txXfrm>
    </dsp:sp>
    <dsp:sp modelId="{10DAF461-86B5-49E5-A28C-B6515B726E45}">
      <dsp:nvSpPr>
        <dsp:cNvPr id="0" name=""/>
        <dsp:cNvSpPr/>
      </dsp:nvSpPr>
      <dsp:spPr>
        <a:xfrm>
          <a:off x="477820" y="252444"/>
          <a:ext cx="2016159" cy="2016159"/>
        </a:xfrm>
        <a:custGeom>
          <a:avLst/>
          <a:gdLst/>
          <a:ahLst/>
          <a:cxnLst/>
          <a:rect l="0" t="0" r="0" b="0"/>
          <a:pathLst>
            <a:path>
              <a:moveTo>
                <a:pt x="175352" y="439933"/>
              </a:moveTo>
              <a:arcTo wR="1008079" hR="1008079" stAng="12858276" swAng="1965819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4" Type="http://schemas.openxmlformats.org/officeDocument/2006/relationships/image" Target="../media/image26.png"/><Relationship Id="rId1" Type="http://schemas.openxmlformats.org/officeDocument/2006/relationships/image" Target="../media/image23.png"/><Relationship Id="rId2" Type="http://schemas.openxmlformats.org/officeDocument/2006/relationships/image" Target="../media/image24.png"/><Relationship Id="rId3" Type="http://schemas.openxmlformats.org/officeDocument/2006/relationships/image" Target="../media/image2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5F60C14-06EB-AD46-A257-470639B86721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4850"/>
            <a:ext cx="46926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459288"/>
            <a:ext cx="5683250" cy="4224337"/>
          </a:xfrm>
          <a:prstGeom prst="rect">
            <a:avLst/>
          </a:prstGeom>
        </p:spPr>
        <p:txBody>
          <a:bodyPr vert="horz" lIns="94229" tIns="47114" rIns="94229" bIns="471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6988"/>
            <a:ext cx="3078163" cy="469900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8916988"/>
            <a:ext cx="3078163" cy="469900"/>
          </a:xfrm>
          <a:prstGeom prst="rect">
            <a:avLst/>
          </a:prstGeom>
        </p:spPr>
        <p:txBody>
          <a:bodyPr vert="horz" wrap="square" lIns="94229" tIns="47114" rIns="94229" bIns="471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90FDE82-EECD-F44F-820B-34ABE41DA2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891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7F7A482-1F34-6544-8D2A-AD5942BFD8C3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5A610EA-E752-4E49-8BC2-EC6E92E92674}" type="slidenum">
              <a:rPr lang="en-US" sz="1200">
                <a:cs typeface="Arial" charset="0"/>
              </a:rPr>
              <a:pPr eaLnBrk="1" hangingPunct="1"/>
              <a:t>4</a:t>
            </a:fld>
            <a:endParaRPr lang="en-US" sz="120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z="10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3D563A0-B247-F14E-8C3E-FEE1D24A460B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E390BB-AEE7-6341-921C-82C0700EEE3D}" type="slidenum">
              <a:rPr lang="en-US" sz="1200"/>
              <a:pPr eaLnBrk="1" hangingPunct="1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71B2039-E2B1-A842-905A-1B766838FDF7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048F1B-E230-CB4F-9F9B-C895CB87E625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42E6-84AD-104A-908E-8A0709C1670E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91A95-7BC7-F64C-8B36-3606D24B6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21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E720D-AC23-3F49-9599-967A880575F2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54E60-04C8-0E43-A70A-44260D2973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6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EDD7E-26CA-7E44-9A29-591449F45F5C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E5FB5-622A-D04B-921D-0BBB069ED1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259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008DA-6640-0940-9900-A41E4162EA2E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0BBD6F-DF63-4F44-966F-72869A2428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9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2012-AC7C-AA47-822F-5DE224424356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F64F3-B413-3247-AF7F-559A8B326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90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B40DC-1091-8948-9F7B-AF5BB1A30E30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0E7F7-B7EE-B247-ACBA-BD13A3B4F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5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79CEC-168D-B64D-A442-0A9F379A5E6A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C45170-F1E4-FF4F-93DF-1033EEC7C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EA7F9-8227-7E4D-9F14-0A11846ABF98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0A045-3BC8-DD42-8A08-DA277BD90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96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295DD1-5ECC-3D42-B2B1-7985A10F5AC2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ECC35-8F99-0D47-885A-8361869FC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54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6BECB-D448-5040-8A46-FF48DB1DA080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A2391-A8C3-5343-A549-D39253253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0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E8DB4-B065-B445-8293-18383C2049B8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28718-8AB6-E643-AC12-F64CF0B0B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28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72C8AF2-33F3-F84D-8242-526F00F929F5}" type="datetime1">
              <a:rPr lang="en-US"/>
              <a:pPr>
                <a:defRPr/>
              </a:pPr>
              <a:t>10/9/13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3E35E8B-8841-3F4C-BD60-18346D282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4.emf"/><Relationship Id="rId20" Type="http://schemas.openxmlformats.org/officeDocument/2006/relationships/image" Target="../media/image20.emf"/><Relationship Id="rId4" Type="http://schemas.openxmlformats.org/officeDocument/2006/relationships/image" Target="../media/image4.emf"/><Relationship Id="rId21" Type="http://schemas.openxmlformats.org/officeDocument/2006/relationships/image" Target="../media/image21.emf"/><Relationship Id="rId22" Type="http://schemas.openxmlformats.org/officeDocument/2006/relationships/image" Target="../media/image22.emf"/><Relationship Id="rId7" Type="http://schemas.openxmlformats.org/officeDocument/2006/relationships/image" Target="../media/image7.emf"/><Relationship Id="rId11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16" Type="http://schemas.openxmlformats.org/officeDocument/2006/relationships/image" Target="../media/image16.emf"/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10" Type="http://schemas.openxmlformats.org/officeDocument/2006/relationships/image" Target="../media/image10.emf"/><Relationship Id="rId5" Type="http://schemas.openxmlformats.org/officeDocument/2006/relationships/image" Target="../media/image5.emf"/><Relationship Id="rId15" Type="http://schemas.openxmlformats.org/officeDocument/2006/relationships/image" Target="../media/image15.emf"/><Relationship Id="rId12" Type="http://schemas.openxmlformats.org/officeDocument/2006/relationships/image" Target="../media/image12.emf"/><Relationship Id="rId17" Type="http://schemas.openxmlformats.org/officeDocument/2006/relationships/image" Target="../media/image17.emf"/><Relationship Id="rId19" Type="http://schemas.openxmlformats.org/officeDocument/2006/relationships/image" Target="../media/image19.emf"/><Relationship Id="rId2" Type="http://schemas.openxmlformats.org/officeDocument/2006/relationships/image" Target="../media/image2.jpeg"/><Relationship Id="rId9" Type="http://schemas.openxmlformats.org/officeDocument/2006/relationships/image" Target="../media/image9.emf"/><Relationship Id="rId3" Type="http://schemas.openxmlformats.org/officeDocument/2006/relationships/image" Target="../media/image3.emf"/><Relationship Id="rId18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diagramData" Target="../diagrams/data1.xml"/><Relationship Id="rId6" Type="http://schemas.openxmlformats.org/officeDocument/2006/relationships/diagramColors" Target="../diagrams/colors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-_2004_Worksheet1.xls"/><Relationship Id="rId4" Type="http://schemas.openxmlformats.org/officeDocument/2006/relationships/oleObject" Target="../embeddings/oleObject1.bin"/><Relationship Id="rId10" Type="http://schemas.openxmlformats.org/officeDocument/2006/relationships/oleObject" Target="../embeddings/oleObject3.bin"/><Relationship Id="rId5" Type="http://schemas.openxmlformats.org/officeDocument/2006/relationships/image" Target="../media/image23.png"/><Relationship Id="rId7" Type="http://schemas.openxmlformats.org/officeDocument/2006/relationships/image" Target="../media/image24.png"/><Relationship Id="rId11" Type="http://schemas.openxmlformats.org/officeDocument/2006/relationships/image" Target="../media/image2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Relationship Id="rId9" Type="http://schemas.openxmlformats.org/officeDocument/2006/relationships/image" Target="../media/image25.emf"/><Relationship Id="rId3" Type="http://schemas.openxmlformats.org/officeDocument/2006/relationships/notesSlide" Target="../notesSlides/notesSlide4.xml"/><Relationship Id="rId6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5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818063" y="5572125"/>
            <a:ext cx="3806825" cy="110490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4578" name="TextBox 19"/>
          <p:cNvSpPr txBox="1">
            <a:spLocks noChangeArrowheads="1"/>
          </p:cNvSpPr>
          <p:nvPr/>
        </p:nvSpPr>
        <p:spPr bwMode="auto">
          <a:xfrm>
            <a:off x="4818063" y="5567363"/>
            <a:ext cx="3806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Myriad Pro Semibold" charset="0"/>
              </a:rPr>
              <a:t>Dependency</a:t>
            </a:r>
          </a:p>
          <a:p>
            <a:pPr eaLnBrk="1" hangingPunct="1"/>
            <a:r>
              <a:rPr lang="en-US" sz="1600"/>
              <a:t>Program is positioned as primary support of family inadvertently reducing the importance of peers and community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4818063" y="450850"/>
            <a:ext cx="3806825" cy="6143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4818063" y="500063"/>
            <a:ext cx="3806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Myriad Pro Semibold" charset="0"/>
              </a:rPr>
              <a:t>Safety net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832350" y="4168775"/>
            <a:ext cx="3806825" cy="110648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4778375" y="2838450"/>
            <a:ext cx="3806825" cy="1106488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4900613" y="4135438"/>
            <a:ext cx="380682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Myriad Pro Semibold" charset="0"/>
              </a:rPr>
              <a:t>Prescribed path</a:t>
            </a:r>
          </a:p>
          <a:p>
            <a:pPr eaLnBrk="1" hangingPunct="1"/>
            <a:r>
              <a:rPr lang="en-US" sz="1600"/>
              <a:t>Family directed by case managers or follows a process determined by a program</a:t>
            </a:r>
          </a:p>
        </p:txBody>
      </p:sp>
      <p:sp>
        <p:nvSpPr>
          <p:cNvPr id="24584" name="TextBox 15"/>
          <p:cNvSpPr txBox="1">
            <a:spLocks noChangeArrowheads="1"/>
          </p:cNvSpPr>
          <p:nvPr/>
        </p:nvSpPr>
        <p:spPr bwMode="auto">
          <a:xfrm>
            <a:off x="4846638" y="2867025"/>
            <a:ext cx="3806825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Myriad Pro Semibold" charset="0"/>
              </a:rPr>
              <a:t>Penalize progress</a:t>
            </a:r>
          </a:p>
          <a:p>
            <a:pPr eaLnBrk="1" hangingPunct="1">
              <a:spcBef>
                <a:spcPts val="600"/>
              </a:spcBef>
            </a:pPr>
            <a:r>
              <a:rPr lang="en-US" sz="1600"/>
              <a:t>Access to benefits are reduced if the family makes progress (needs-based)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818063" y="1481138"/>
            <a:ext cx="3806825" cy="1106487"/>
          </a:xfrm>
          <a:prstGeom prst="roundRect">
            <a:avLst/>
          </a:prstGeom>
          <a:solidFill>
            <a:schemeClr val="accent6">
              <a:lumMod val="60000"/>
              <a:lumOff val="40000"/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4586" name="TextBox 17"/>
          <p:cNvSpPr txBox="1">
            <a:spLocks noChangeArrowheads="1"/>
          </p:cNvSpPr>
          <p:nvPr/>
        </p:nvSpPr>
        <p:spPr bwMode="auto">
          <a:xfrm>
            <a:off x="4938713" y="1470025"/>
            <a:ext cx="3738562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Myriad Pro Semibold" charset="0"/>
              </a:rPr>
              <a:t>Families are needy</a:t>
            </a:r>
          </a:p>
          <a:p>
            <a:pPr algn="ctr" eaLnBrk="1" hangingPunct="1"/>
            <a:r>
              <a:rPr lang="en-US" sz="1600"/>
              <a:t>Families viewed as in crisis and in need of outside help to make progress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90538" y="342900"/>
            <a:ext cx="3808412" cy="830263"/>
          </a:xfrm>
          <a:prstGeom prst="roundRect">
            <a:avLst/>
          </a:prstGeom>
          <a:solidFill>
            <a:srgbClr val="009999">
              <a:alpha val="5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4588" name="TextBox 3"/>
          <p:cNvSpPr txBox="1">
            <a:spLocks noChangeArrowheads="1"/>
          </p:cNvSpPr>
          <p:nvPr/>
        </p:nvSpPr>
        <p:spPr bwMode="auto">
          <a:xfrm>
            <a:off x="504825" y="342900"/>
            <a:ext cx="3808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Myriad Pro Semibold" charset="0"/>
              </a:rPr>
              <a:t>Innovation: </a:t>
            </a:r>
          </a:p>
          <a:p>
            <a:pPr algn="ctr" eaLnBrk="1" hangingPunct="1"/>
            <a:r>
              <a:rPr lang="en-US">
                <a:latin typeface="Myriad Pro Semibold" charset="0"/>
              </a:rPr>
              <a:t>New Assumptions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04825" y="4168775"/>
            <a:ext cx="3808413" cy="1106488"/>
          </a:xfrm>
          <a:prstGeom prst="roundRect">
            <a:avLst/>
          </a:prstGeom>
          <a:solidFill>
            <a:srgbClr val="009999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6" name="Rounded Rectangle 15"/>
          <p:cNvSpPr/>
          <p:nvPr/>
        </p:nvSpPr>
        <p:spPr>
          <a:xfrm>
            <a:off x="504825" y="2838450"/>
            <a:ext cx="3808413" cy="1106488"/>
          </a:xfrm>
          <a:prstGeom prst="roundRect">
            <a:avLst/>
          </a:prstGeom>
          <a:solidFill>
            <a:srgbClr val="009999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7" name="Rounded Rectangle 16"/>
          <p:cNvSpPr/>
          <p:nvPr/>
        </p:nvSpPr>
        <p:spPr>
          <a:xfrm>
            <a:off x="490538" y="5575300"/>
            <a:ext cx="3808412" cy="1104900"/>
          </a:xfrm>
          <a:prstGeom prst="roundRect">
            <a:avLst/>
          </a:prstGeom>
          <a:solidFill>
            <a:srgbClr val="009999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4592" name="TextBox 14"/>
          <p:cNvSpPr txBox="1">
            <a:spLocks noChangeArrowheads="1"/>
          </p:cNvSpPr>
          <p:nvPr/>
        </p:nvSpPr>
        <p:spPr bwMode="auto">
          <a:xfrm>
            <a:off x="504825" y="4210050"/>
            <a:ext cx="38084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Myriad Pro Semibold" charset="0"/>
              </a:rPr>
              <a:t>Self-determined path</a:t>
            </a:r>
          </a:p>
          <a:p>
            <a:pPr eaLnBrk="1" hangingPunct="1">
              <a:spcBef>
                <a:spcPts val="600"/>
              </a:spcBef>
            </a:pPr>
            <a:r>
              <a:rPr lang="en-US" sz="1600"/>
              <a:t>Family acts on their own goals and determines steps for self advancement</a:t>
            </a:r>
          </a:p>
        </p:txBody>
      </p:sp>
      <p:sp>
        <p:nvSpPr>
          <p:cNvPr id="24593" name="TextBox 16"/>
          <p:cNvSpPr txBox="1">
            <a:spLocks noChangeArrowheads="1"/>
          </p:cNvSpPr>
          <p:nvPr/>
        </p:nvSpPr>
        <p:spPr bwMode="auto">
          <a:xfrm>
            <a:off x="504825" y="2867025"/>
            <a:ext cx="3808413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Myriad Pro Semibold" charset="0"/>
              </a:rPr>
              <a:t>Invest in initiative</a:t>
            </a:r>
          </a:p>
          <a:p>
            <a:pPr eaLnBrk="1" hangingPunct="1">
              <a:spcBef>
                <a:spcPts val="600"/>
              </a:spcBef>
            </a:pPr>
            <a:r>
              <a:rPr lang="en-US" sz="1600"/>
              <a:t>Positive actions keep, or even increase, eligibility for resources (strength-based)</a:t>
            </a:r>
          </a:p>
        </p:txBody>
      </p:sp>
      <p:sp>
        <p:nvSpPr>
          <p:cNvPr id="20" name="TextBox 20"/>
          <p:cNvSpPr txBox="1">
            <a:spLocks noChangeArrowheads="1"/>
          </p:cNvSpPr>
          <p:nvPr/>
        </p:nvSpPr>
        <p:spPr bwMode="auto">
          <a:xfrm>
            <a:off x="504825" y="5510213"/>
            <a:ext cx="3808413" cy="120015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Myriad Pro Semibold" charset="0"/>
                <a:ea typeface="Myriad Pro Semibold" charset="0"/>
                <a:cs typeface="Myriad Pro Semibold" charset="0"/>
              </a:rPr>
              <a:t>Mutuality</a:t>
            </a:r>
          </a:p>
          <a:p>
            <a:pPr algn="ctr">
              <a:defRPr/>
            </a:pPr>
            <a:r>
              <a:rPr lang="en-US" sz="16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Family is expected and encouraged to share resources/expertise and assist others in community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90538" y="1481138"/>
            <a:ext cx="3808412" cy="1106487"/>
          </a:xfrm>
          <a:prstGeom prst="roundRect">
            <a:avLst/>
          </a:prstGeom>
          <a:solidFill>
            <a:srgbClr val="009999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24596" name="TextBox 18"/>
          <p:cNvSpPr txBox="1">
            <a:spLocks noChangeArrowheads="1"/>
          </p:cNvSpPr>
          <p:nvPr/>
        </p:nvSpPr>
        <p:spPr bwMode="auto">
          <a:xfrm>
            <a:off x="584200" y="1481138"/>
            <a:ext cx="3808413" cy="93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Myriad Pro Semibold" charset="0"/>
              </a:rPr>
              <a:t>Families are capable</a:t>
            </a:r>
          </a:p>
          <a:p>
            <a:pPr eaLnBrk="1" hangingPunct="1">
              <a:spcBef>
                <a:spcPts val="600"/>
              </a:spcBef>
            </a:pPr>
            <a:r>
              <a:rPr lang="en-US" sz="1600"/>
              <a:t>Families exercise control and choice, utilizing their strengths to act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505075" y="1092200"/>
            <a:ext cx="2590800" cy="584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095875" y="1092200"/>
            <a:ext cx="4048125" cy="584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915" name="Rectangle 36"/>
          <p:cNvSpPr>
            <a:spLocks noChangeArrowheads="1"/>
          </p:cNvSpPr>
          <p:nvPr/>
        </p:nvSpPr>
        <p:spPr bwMode="auto">
          <a:xfrm>
            <a:off x="2505075" y="1092200"/>
            <a:ext cx="2590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>
                <a:solidFill>
                  <a:srgbClr val="77933C"/>
                </a:solidFill>
                <a:latin typeface="Myriad Pro" charset="0"/>
              </a:rPr>
              <a:t>HOUSEHOLD </a:t>
            </a:r>
            <a:br>
              <a:rPr lang="en-US" sz="1600">
                <a:solidFill>
                  <a:srgbClr val="77933C"/>
                </a:solidFill>
                <a:latin typeface="Myriad Pro" charset="0"/>
              </a:rPr>
            </a:br>
            <a:r>
              <a:rPr lang="en-US" sz="1600">
                <a:solidFill>
                  <a:srgbClr val="77933C"/>
                </a:solidFill>
                <a:latin typeface="Myriad Pro" charset="0"/>
              </a:rPr>
              <a:t>BALANCE SHEET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05075" y="1676400"/>
            <a:ext cx="2590800" cy="5181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Isosceles Triangle 40"/>
          <p:cNvSpPr/>
          <p:nvPr/>
        </p:nvSpPr>
        <p:spPr>
          <a:xfrm rot="10800000">
            <a:off x="4457700" y="1676400"/>
            <a:ext cx="400050" cy="168275"/>
          </a:xfrm>
          <a:prstGeom prst="triangl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0" y="1092200"/>
            <a:ext cx="2505075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1001">
            <a:schemeClr val="l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095875" y="1676400"/>
            <a:ext cx="4048125" cy="5181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1676400"/>
            <a:ext cx="2505075" cy="5181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921" name="Title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8229600" cy="533400"/>
          </a:xfrm>
        </p:spPr>
        <p:txBody>
          <a:bodyPr/>
          <a:lstStyle/>
          <a:p>
            <a:r>
              <a:rPr lang="en-US" sz="3200">
                <a:latin typeface="Myriad Pro Semibold" charset="0"/>
                <a:ea typeface="ＭＳ Ｐゴシック" charset="0"/>
                <a:cs typeface="Arial" charset="0"/>
              </a:rPr>
              <a:t>Sample of Data Collected Monthly</a:t>
            </a:r>
          </a:p>
        </p:txBody>
      </p:sp>
      <p:sp>
        <p:nvSpPr>
          <p:cNvPr id="38922" name="TextBox 13"/>
          <p:cNvSpPr txBox="1">
            <a:spLocks noChangeArrowheads="1"/>
          </p:cNvSpPr>
          <p:nvPr/>
        </p:nvSpPr>
        <p:spPr bwMode="auto">
          <a:xfrm>
            <a:off x="79375" y="1670050"/>
            <a:ext cx="24003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Income from Employment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Formal (W-2, 1099-INT)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Informal (Under the table)</a:t>
            </a:r>
          </a:p>
          <a:p>
            <a:pPr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Own Business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Formal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Informal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Type of business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Child Support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Other Income (Not FII)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Supplemental Security Income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Unemployment Income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Lump Sums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Food Stamps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Calworks/ DTA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WIC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Subsidized Portion of Housing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Other</a:t>
            </a:r>
          </a:p>
        </p:txBody>
      </p:sp>
      <p:sp>
        <p:nvSpPr>
          <p:cNvPr id="38923" name="Rectangle 22"/>
          <p:cNvSpPr>
            <a:spLocks noChangeArrowheads="1"/>
          </p:cNvSpPr>
          <p:nvPr/>
        </p:nvSpPr>
        <p:spPr bwMode="auto">
          <a:xfrm>
            <a:off x="5972175" y="1214438"/>
            <a:ext cx="2260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600">
                <a:solidFill>
                  <a:srgbClr val="376092"/>
                </a:solidFill>
                <a:latin typeface="Myriad Pro" charset="0"/>
              </a:rPr>
              <a:t>HOUSEHOLD ACTIVITIES</a:t>
            </a:r>
          </a:p>
        </p:txBody>
      </p:sp>
      <p:sp>
        <p:nvSpPr>
          <p:cNvPr id="38924" name="TextBox 31"/>
          <p:cNvSpPr txBox="1">
            <a:spLocks noChangeArrowheads="1"/>
          </p:cNvSpPr>
          <p:nvPr/>
        </p:nvSpPr>
        <p:spPr bwMode="auto">
          <a:xfrm>
            <a:off x="2600325" y="1701800"/>
            <a:ext cx="24003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Savings Account</a:t>
            </a:r>
            <a:endParaRPr lang="pt-BR" sz="110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Checking Account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Cash On Hand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Personal Loans Others Owe You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Credit Card Debt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Auto Loans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Education Loans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Personal Loans Owed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Real Estate Loan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Alimony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Child Support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Other Debt/Obligations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Credit Score</a:t>
            </a:r>
          </a:p>
          <a:p>
            <a:pPr eaLnBrk="1" hangingPunct="1">
              <a:spcAft>
                <a:spcPts val="600"/>
              </a:spcAft>
            </a:pPr>
            <a:endParaRPr lang="en-US" sz="110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38925" name="Rectangle 34"/>
          <p:cNvSpPr>
            <a:spLocks noChangeArrowheads="1"/>
          </p:cNvSpPr>
          <p:nvPr/>
        </p:nvSpPr>
        <p:spPr bwMode="auto">
          <a:xfrm>
            <a:off x="101600" y="1214438"/>
            <a:ext cx="24034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>
                <a:solidFill>
                  <a:srgbClr val="E46C0A"/>
                </a:solidFill>
                <a:latin typeface="Myriad Pro" charset="0"/>
              </a:rPr>
              <a:t>HOUSEHOLD INCOME</a:t>
            </a:r>
          </a:p>
        </p:txBody>
      </p:sp>
      <p:sp>
        <p:nvSpPr>
          <p:cNvPr id="39" name="Isosceles Triangle 38"/>
          <p:cNvSpPr/>
          <p:nvPr/>
        </p:nvSpPr>
        <p:spPr>
          <a:xfrm rot="10800000">
            <a:off x="1952625" y="1676400"/>
            <a:ext cx="400050" cy="168275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Isosceles Triangle 41"/>
          <p:cNvSpPr/>
          <p:nvPr/>
        </p:nvSpPr>
        <p:spPr>
          <a:xfrm rot="10800000">
            <a:off x="8582025" y="1676400"/>
            <a:ext cx="400050" cy="168275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928" name="TextBox 18"/>
          <p:cNvSpPr txBox="1">
            <a:spLocks noChangeArrowheads="1"/>
          </p:cNvSpPr>
          <p:nvPr/>
        </p:nvSpPr>
        <p:spPr bwMode="auto">
          <a:xfrm>
            <a:off x="5159375" y="1706563"/>
            <a:ext cx="1765300" cy="297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100" b="1" u="sng">
                <a:solidFill>
                  <a:srgbClr val="000000"/>
                </a:solidFill>
              </a:rPr>
              <a:t>Education &amp; Skills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Improved Grades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Improved Attendance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After School Programs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Graduation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Scholarships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Adult Classes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Workshops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Continuing Education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sz="110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</a:pPr>
            <a:endParaRPr lang="en-US" sz="110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38929" name="TextBox 19"/>
          <p:cNvSpPr txBox="1">
            <a:spLocks noChangeArrowheads="1"/>
          </p:cNvSpPr>
          <p:nvPr/>
        </p:nvSpPr>
        <p:spPr bwMode="auto">
          <a:xfrm>
            <a:off x="7099300" y="1693863"/>
            <a:ext cx="2120900" cy="44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100" b="1" u="sng">
                <a:solidFill>
                  <a:srgbClr val="000000"/>
                </a:solidFill>
              </a:rPr>
              <a:t>Health &amp; Housing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Insurance Coverage</a:t>
            </a:r>
          </a:p>
          <a:p>
            <a:pPr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Preventative Care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Checkups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Routine Test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Immunizations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Therapy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Mental Health</a:t>
            </a:r>
          </a:p>
          <a:p>
            <a:pPr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Health Improvement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Weight Loss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Join Gym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Blood Pressure</a:t>
            </a: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Cholesterol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Bought a Home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Moved (Reasons)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Improved Housing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sz="1100">
              <a:solidFill>
                <a:srgbClr val="000000"/>
              </a:solidFill>
            </a:endParaRPr>
          </a:p>
          <a:p>
            <a:pPr lvl="1" eaLnBrk="1" hangingPunct="1">
              <a:spcAft>
                <a:spcPts val="600"/>
              </a:spcAft>
              <a:buFont typeface="Arial" charset="0"/>
              <a:buChar char="•"/>
            </a:pPr>
            <a:endParaRPr lang="en-US" sz="110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sz="110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</a:pPr>
            <a:endParaRPr lang="en-US" sz="110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38930" name="TextBox 20"/>
          <p:cNvSpPr txBox="1">
            <a:spLocks noChangeArrowheads="1"/>
          </p:cNvSpPr>
          <p:nvPr/>
        </p:nvSpPr>
        <p:spPr bwMode="auto">
          <a:xfrm>
            <a:off x="7162800" y="4953000"/>
            <a:ext cx="20574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100" b="1" u="sng">
                <a:solidFill>
                  <a:srgbClr val="000000"/>
                </a:solidFill>
              </a:rPr>
              <a:t>Resourceful &amp; Leading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Attend Trainings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Shares Training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Involved/Lead Civic Activities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Attends Leadership Workshops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Leads FII Activities</a:t>
            </a:r>
          </a:p>
          <a:p>
            <a:pPr eaLnBrk="1" hangingPunct="1">
              <a:spcAft>
                <a:spcPts val="600"/>
              </a:spcAft>
            </a:pPr>
            <a:endParaRPr lang="en-US" sz="110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sz="1100">
              <a:solidFill>
                <a:srgbClr val="000000"/>
              </a:solidFill>
            </a:endParaRPr>
          </a:p>
        </p:txBody>
      </p:sp>
      <p:sp>
        <p:nvSpPr>
          <p:cNvPr id="38931" name="TextBox 21"/>
          <p:cNvSpPr txBox="1">
            <a:spLocks noChangeArrowheads="1"/>
          </p:cNvSpPr>
          <p:nvPr/>
        </p:nvSpPr>
        <p:spPr bwMode="auto">
          <a:xfrm>
            <a:off x="5194300" y="3962400"/>
            <a:ext cx="1739900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Aft>
                <a:spcPts val="600"/>
              </a:spcAft>
            </a:pPr>
            <a:r>
              <a:rPr lang="en-US" sz="1100" b="1" u="sng">
                <a:solidFill>
                  <a:srgbClr val="000000"/>
                </a:solidFill>
              </a:rPr>
              <a:t>Networking &amp; Helping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Refers Friend to a Job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Helps Other Start Business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Refers Other to Resource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Helps Others in Crisis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Expands Job Networks</a:t>
            </a: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r>
              <a:rPr lang="en-US" sz="1100">
                <a:solidFill>
                  <a:srgbClr val="000000"/>
                </a:solidFill>
              </a:rPr>
              <a:t> Recruits &amp; Orients New FII Families</a:t>
            </a:r>
          </a:p>
          <a:p>
            <a:pPr eaLnBrk="1" hangingPunct="1">
              <a:spcAft>
                <a:spcPts val="600"/>
              </a:spcAft>
            </a:pPr>
            <a:endParaRPr lang="en-US" sz="1100">
              <a:solidFill>
                <a:srgbClr val="000000"/>
              </a:solidFill>
            </a:endParaRPr>
          </a:p>
          <a:p>
            <a:pPr eaLnBrk="1" hangingPunct="1">
              <a:spcAft>
                <a:spcPts val="600"/>
              </a:spcAft>
              <a:buFont typeface="Arial" charset="0"/>
              <a:buChar char="•"/>
            </a:pPr>
            <a:endParaRPr lang="en-US" sz="11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uptogeth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454025"/>
            <a:ext cx="8610600" cy="640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8"/>
          <p:cNvSpPr txBox="1">
            <a:spLocks noChangeArrowheads="1"/>
          </p:cNvSpPr>
          <p:nvPr/>
        </p:nvSpPr>
        <p:spPr bwMode="auto">
          <a:xfrm>
            <a:off x="0" y="269875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Myriad Pro Semibold" charset="0"/>
              </a:rPr>
              <a:t>Innovation: Social Networking/Assistance Online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MS PGothic" charset="0"/>
                <a:cs typeface="MS PGothic" charset="0"/>
              </a:rPr>
              <a:t>Current System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494088" y="3419475"/>
            <a:ext cx="1654175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Clearface Gothic LT Std" pitchFamily="50" charset="0"/>
              </a:rPr>
              <a:t>Service Organizations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48063" y="1676400"/>
            <a:ext cx="16002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/>
                </a:solidFill>
                <a:latin typeface="Clearface Gothic LT Std" pitchFamily="50" charset="0"/>
              </a:rPr>
              <a:t>Funders &amp; Policymakers</a:t>
            </a:r>
          </a:p>
        </p:txBody>
      </p:sp>
      <p:sp>
        <p:nvSpPr>
          <p:cNvPr id="7" name="Curved Right Arrow 6"/>
          <p:cNvSpPr/>
          <p:nvPr/>
        </p:nvSpPr>
        <p:spPr>
          <a:xfrm>
            <a:off x="2732088" y="2057400"/>
            <a:ext cx="762000" cy="1752600"/>
          </a:xfrm>
          <a:prstGeom prst="curvedRightArrow">
            <a:avLst>
              <a:gd name="adj1" fmla="val 13275"/>
              <a:gd name="adj2" fmla="val 3352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>
          <a:xfrm flipH="1" flipV="1">
            <a:off x="5181600" y="1905000"/>
            <a:ext cx="762000" cy="1752600"/>
          </a:xfrm>
          <a:prstGeom prst="curvedRightArrow">
            <a:avLst>
              <a:gd name="adj1" fmla="val 13275"/>
              <a:gd name="adj2" fmla="val 3352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462338" y="5029200"/>
            <a:ext cx="1654175" cy="1066800"/>
          </a:xfrm>
          <a:prstGeom prst="ellipse">
            <a:avLst/>
          </a:prstGeom>
          <a:solidFill>
            <a:srgbClr val="3174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learface Gothic LT Std" pitchFamily="50" charset="0"/>
              </a:rPr>
              <a:t>FII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learface Gothic LT Std" pitchFamily="50" charset="0"/>
              </a:rPr>
              <a:t>Families</a:t>
            </a:r>
          </a:p>
        </p:txBody>
      </p:sp>
      <p:sp>
        <p:nvSpPr>
          <p:cNvPr id="11" name="Down Arrow 10"/>
          <p:cNvSpPr/>
          <p:nvPr/>
        </p:nvSpPr>
        <p:spPr>
          <a:xfrm>
            <a:off x="4200525" y="4137025"/>
            <a:ext cx="1524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>
              <a:defRPr/>
            </a:pPr>
            <a:r>
              <a:rPr lang="en-US" sz="4400" b="1" smtClean="0">
                <a:solidFill>
                  <a:srgbClr val="3174C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FII</a:t>
            </a:r>
            <a:r>
              <a:rPr lang="ja-JP" altLang="en-US" sz="4400" b="1" smtClean="0">
                <a:solidFill>
                  <a:srgbClr val="3174C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’</a:t>
            </a:r>
            <a:r>
              <a:rPr lang="en-US" sz="4400" b="1" smtClean="0">
                <a:solidFill>
                  <a:srgbClr val="3174C5"/>
                </a:solidFill>
                <a:effectLst>
                  <a:outerShdw blurRad="38100" dist="38100" dir="2700000" algn="tl">
                    <a:srgbClr val="DDDDDD"/>
                  </a:outerShdw>
                </a:effectLst>
                <a:cs typeface="Arial" charset="0"/>
              </a:rPr>
              <a:t>s Model</a:t>
            </a:r>
          </a:p>
        </p:txBody>
      </p:sp>
      <p:sp>
        <p:nvSpPr>
          <p:cNvPr id="16" name="Curved Right Arrow 15"/>
          <p:cNvSpPr/>
          <p:nvPr/>
        </p:nvSpPr>
        <p:spPr>
          <a:xfrm>
            <a:off x="2809875" y="2544763"/>
            <a:ext cx="685800" cy="1143000"/>
          </a:xfrm>
          <a:prstGeom prst="curvedRightArrow">
            <a:avLst>
              <a:gd name="adj1" fmla="val 13275"/>
              <a:gd name="adj2" fmla="val 3352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urved Right Arrow 16"/>
          <p:cNvSpPr/>
          <p:nvPr/>
        </p:nvSpPr>
        <p:spPr>
          <a:xfrm rot="10800000">
            <a:off x="5181600" y="2438400"/>
            <a:ext cx="685800" cy="1143000"/>
          </a:xfrm>
          <a:prstGeom prst="curvedRightArrow">
            <a:avLst>
              <a:gd name="adj1" fmla="val 13275"/>
              <a:gd name="adj2" fmla="val 3352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Oval 68"/>
          <p:cNvSpPr/>
          <p:nvPr/>
        </p:nvSpPr>
        <p:spPr>
          <a:xfrm>
            <a:off x="3509963" y="1138238"/>
            <a:ext cx="1685925" cy="1806575"/>
          </a:xfrm>
          <a:prstGeom prst="ellipse">
            <a:avLst/>
          </a:prstGeom>
          <a:solidFill>
            <a:schemeClr val="accent1">
              <a:alpha val="2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  <a:latin typeface="Clearface Gothic LT Std" charset="0"/>
                <a:ea typeface="ＭＳ Ｐゴシック" charset="0"/>
                <a:cs typeface="Arial" charset="0"/>
              </a:rPr>
              <a:t>More Families</a:t>
            </a:r>
          </a:p>
          <a:p>
            <a:pPr algn="ctr">
              <a:defRPr/>
            </a:pPr>
            <a:endParaRPr lang="en-US" sz="1600" b="1" dirty="0">
              <a:solidFill>
                <a:schemeClr val="tx1"/>
              </a:solidFill>
              <a:latin typeface="Clearface Gothic LT Std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endParaRPr lang="en-US" sz="1600" dirty="0">
              <a:solidFill>
                <a:srgbClr val="FFFFFF"/>
              </a:solidFill>
              <a:latin typeface="Clearface Gothic LT Std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endParaRPr lang="en-US" sz="1600" dirty="0">
              <a:solidFill>
                <a:srgbClr val="FFFFFF"/>
              </a:solidFill>
              <a:latin typeface="Clearface Gothic LT Std" charset="0"/>
              <a:ea typeface="ＭＳ Ｐゴシック" charset="0"/>
              <a:cs typeface="Arial" charset="0"/>
            </a:endParaRPr>
          </a:p>
          <a:p>
            <a:pPr algn="ctr">
              <a:defRPr/>
            </a:pPr>
            <a:endParaRPr lang="en-US" sz="1600" dirty="0">
              <a:solidFill>
                <a:srgbClr val="FFFFFF"/>
              </a:solidFill>
              <a:latin typeface="Clearface Gothic LT Std" charset="0"/>
              <a:ea typeface="ＭＳ Ｐゴシック" charset="0"/>
              <a:cs typeface="Arial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083175" y="3810000"/>
            <a:ext cx="1393825" cy="158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87"/>
          <p:cNvGrpSpPr>
            <a:grpSpLocks/>
          </p:cNvGrpSpPr>
          <p:nvPr/>
        </p:nvGrpSpPr>
        <p:grpSpPr bwMode="auto">
          <a:xfrm>
            <a:off x="2949575" y="4191000"/>
            <a:ext cx="2536825" cy="1600200"/>
            <a:chOff x="2917634" y="4201098"/>
            <a:chExt cx="2514600" cy="1600200"/>
          </a:xfrm>
        </p:grpSpPr>
        <p:sp>
          <p:nvSpPr>
            <p:cNvPr id="82" name="Rectangle 81"/>
            <p:cNvSpPr/>
            <p:nvPr/>
          </p:nvSpPr>
          <p:spPr>
            <a:xfrm>
              <a:off x="4236304" y="4201098"/>
              <a:ext cx="62944" cy="15621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3" name="Left-Right Arrow 82"/>
            <p:cNvSpPr/>
            <p:nvPr/>
          </p:nvSpPr>
          <p:spPr>
            <a:xfrm>
              <a:off x="2917634" y="5672711"/>
              <a:ext cx="2514600" cy="128587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84" name="Bent Arrow 83"/>
          <p:cNvSpPr/>
          <p:nvPr/>
        </p:nvSpPr>
        <p:spPr>
          <a:xfrm flipH="1">
            <a:off x="5181600" y="2001838"/>
            <a:ext cx="1295400" cy="3200400"/>
          </a:xfrm>
          <a:prstGeom prst="bentArrow">
            <a:avLst>
              <a:gd name="adj1" fmla="val 5947"/>
              <a:gd name="adj2" fmla="val 9897"/>
              <a:gd name="adj3" fmla="val 19231"/>
              <a:gd name="adj4" fmla="val 4375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Bent Arrow 84"/>
          <p:cNvSpPr/>
          <p:nvPr/>
        </p:nvSpPr>
        <p:spPr>
          <a:xfrm>
            <a:off x="2057400" y="2001838"/>
            <a:ext cx="1371600" cy="3200400"/>
          </a:xfrm>
          <a:prstGeom prst="bentArrow">
            <a:avLst>
              <a:gd name="adj1" fmla="val 5947"/>
              <a:gd name="adj2" fmla="val 9897"/>
              <a:gd name="adj3" fmla="val 19231"/>
              <a:gd name="adj4" fmla="val 43750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3174C5"/>
                </a:solidFill>
                <a:latin typeface="Arial" pitchFamily="34" charset="0"/>
                <a:ea typeface="+mj-ea"/>
                <a:cs typeface="Arial" pitchFamily="34" charset="0"/>
              </a:rPr>
              <a:t>Consumer Driven Demand</a:t>
            </a:r>
          </a:p>
        </p:txBody>
      </p: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598863" y="3101975"/>
            <a:ext cx="1447800" cy="1038225"/>
            <a:chOff x="3581400" y="3152001"/>
            <a:chExt cx="1447800" cy="1038999"/>
          </a:xfrm>
        </p:grpSpPr>
        <p:sp>
          <p:nvSpPr>
            <p:cNvPr id="15" name="Rounded Rectangle 14"/>
            <p:cNvSpPr/>
            <p:nvPr/>
          </p:nvSpPr>
          <p:spPr>
            <a:xfrm>
              <a:off x="3581400" y="3428432"/>
              <a:ext cx="1447800" cy="762568"/>
            </a:xfrm>
            <a:prstGeom prst="roundRect">
              <a:avLst/>
            </a:pr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600" dirty="0">
                <a:solidFill>
                  <a:schemeClr val="tx1"/>
                </a:solidFill>
                <a:latin typeface="Clearface Gothic LT Std" pitchFamily="50" charset="0"/>
              </a:endParaRPr>
            </a:p>
          </p:txBody>
        </p:sp>
        <p:pic>
          <p:nvPicPr>
            <p:cNvPr id="26656" name="Picture 4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25" y="3429000"/>
              <a:ext cx="1015862" cy="708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57" name="TextBox 45"/>
            <p:cNvSpPr txBox="1">
              <a:spLocks noChangeArrowheads="1"/>
            </p:cNvSpPr>
            <p:nvPr/>
          </p:nvSpPr>
          <p:spPr bwMode="auto">
            <a:xfrm>
              <a:off x="3899785" y="3152001"/>
              <a:ext cx="91440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200">
                  <a:ea typeface="MS PGothic" charset="0"/>
                  <a:cs typeface="MS PGothic" charset="0"/>
                </a:rPr>
                <a:t>Feedback</a:t>
              </a:r>
            </a:p>
          </p:txBody>
        </p:sp>
      </p:grpSp>
      <p:grpSp>
        <p:nvGrpSpPr>
          <p:cNvPr id="52" name="Group 51"/>
          <p:cNvGrpSpPr>
            <a:grpSpLocks/>
          </p:cNvGrpSpPr>
          <p:nvPr/>
        </p:nvGrpSpPr>
        <p:grpSpPr bwMode="auto">
          <a:xfrm>
            <a:off x="6565900" y="2565400"/>
            <a:ext cx="2501900" cy="1778000"/>
            <a:chOff x="6019800" y="2565400"/>
            <a:chExt cx="2501900" cy="1778000"/>
          </a:xfrm>
        </p:grpSpPr>
        <p:grpSp>
          <p:nvGrpSpPr>
            <p:cNvPr id="26643" name="Group 13"/>
            <p:cNvGrpSpPr>
              <a:grpSpLocks/>
            </p:cNvGrpSpPr>
            <p:nvPr/>
          </p:nvGrpSpPr>
          <p:grpSpPr bwMode="auto">
            <a:xfrm>
              <a:off x="6019800" y="2895600"/>
              <a:ext cx="2501900" cy="1447800"/>
              <a:chOff x="5960077" y="1828800"/>
              <a:chExt cx="2446654" cy="1905138"/>
            </a:xfrm>
          </p:grpSpPr>
          <p:grpSp>
            <p:nvGrpSpPr>
              <p:cNvPr id="26645" name="Group 66"/>
              <p:cNvGrpSpPr>
                <a:grpSpLocks/>
              </p:cNvGrpSpPr>
              <p:nvPr/>
            </p:nvGrpSpPr>
            <p:grpSpPr bwMode="auto">
              <a:xfrm>
                <a:off x="6096000" y="1828800"/>
                <a:ext cx="2310728" cy="1905138"/>
                <a:chOff x="5118341" y="3048000"/>
                <a:chExt cx="2310728" cy="1905138"/>
              </a:xfrm>
            </p:grpSpPr>
            <p:sp>
              <p:nvSpPr>
                <p:cNvPr id="62" name="5-Point Star 61"/>
                <p:cNvSpPr/>
                <p:nvPr/>
              </p:nvSpPr>
              <p:spPr bwMode="auto">
                <a:xfrm>
                  <a:off x="5205970" y="3352989"/>
                  <a:ext cx="228210" cy="227698"/>
                </a:xfrm>
                <a:prstGeom prst="star5">
                  <a:avLst/>
                </a:prstGeom>
                <a:solidFill>
                  <a:srgbClr val="FFFF00"/>
                </a:solidFill>
                <a:ln w="19050" cmpd="sng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3" name="5-Point Star 62"/>
                <p:cNvSpPr/>
                <p:nvPr/>
              </p:nvSpPr>
              <p:spPr bwMode="auto">
                <a:xfrm>
                  <a:off x="5434180" y="3352989"/>
                  <a:ext cx="228209" cy="227698"/>
                </a:xfrm>
                <a:prstGeom prst="star5">
                  <a:avLst/>
                </a:prstGeom>
                <a:solidFill>
                  <a:srgbClr val="FFFF00"/>
                </a:solidFill>
                <a:ln w="19050" cmpd="sng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4" name="5-Point Star 63"/>
                <p:cNvSpPr/>
                <p:nvPr/>
              </p:nvSpPr>
              <p:spPr bwMode="auto">
                <a:xfrm>
                  <a:off x="5662389" y="3352989"/>
                  <a:ext cx="229762" cy="227698"/>
                </a:xfrm>
                <a:prstGeom prst="star5">
                  <a:avLst/>
                </a:prstGeom>
                <a:solidFill>
                  <a:srgbClr val="FFFF00"/>
                </a:solidFill>
                <a:ln w="19050" cmpd="sng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5" name="5-Point Star 64"/>
                <p:cNvSpPr/>
                <p:nvPr/>
              </p:nvSpPr>
              <p:spPr bwMode="auto">
                <a:xfrm>
                  <a:off x="5892151" y="3352989"/>
                  <a:ext cx="226657" cy="227698"/>
                </a:xfrm>
                <a:prstGeom prst="star5">
                  <a:avLst/>
                </a:prstGeom>
                <a:solidFill>
                  <a:srgbClr val="FFFF00"/>
                </a:solidFill>
                <a:ln w="19050" cmpd="sng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66" name="5-Point Star 65"/>
                <p:cNvSpPr/>
                <p:nvPr/>
              </p:nvSpPr>
              <p:spPr bwMode="auto">
                <a:xfrm>
                  <a:off x="6118808" y="3352989"/>
                  <a:ext cx="229762" cy="227698"/>
                </a:xfrm>
                <a:prstGeom prst="star5">
                  <a:avLst/>
                </a:prstGeom>
                <a:noFill/>
                <a:ln w="19050" cmpd="sng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dirty="0"/>
                </a:p>
              </p:txBody>
            </p:sp>
            <p:sp>
              <p:nvSpPr>
                <p:cNvPr id="26652" name="TextBox 12"/>
                <p:cNvSpPr txBox="1">
                  <a:spLocks noChangeArrowheads="1"/>
                </p:cNvSpPr>
                <p:nvPr/>
              </p:nvSpPr>
              <p:spPr bwMode="auto">
                <a:xfrm>
                  <a:off x="5128439" y="3048000"/>
                  <a:ext cx="2193742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200" b="1">
                      <a:ea typeface="MS PGothic" charset="0"/>
                      <a:cs typeface="MS PGothic" charset="0"/>
                    </a:rPr>
                    <a:t>Name of Service Organization</a:t>
                  </a:r>
                </a:p>
              </p:txBody>
            </p:sp>
            <p:sp>
              <p:nvSpPr>
                <p:cNvPr id="26653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5118341" y="3603434"/>
                  <a:ext cx="1362874" cy="26161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100">
                      <a:latin typeface="Clearface Gothic LT Std" charset="0"/>
                      <a:ea typeface="MS PGothic" charset="0"/>
                      <a:cs typeface="MS PGothic" charset="0"/>
                    </a:rPr>
                    <a:t>Based on 100 reviews</a:t>
                  </a:r>
                </a:p>
              </p:txBody>
            </p:sp>
            <p:sp>
              <p:nvSpPr>
                <p:cNvPr id="26654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128439" y="3845142"/>
                  <a:ext cx="2300630" cy="110799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eaLnBrk="1" hangingPunct="1"/>
                  <a:r>
                    <a:rPr lang="en-US" sz="1000" b="1">
                      <a:ea typeface="MS PGothic" charset="0"/>
                      <a:cs typeface="MS PGothic" charset="0"/>
                    </a:rPr>
                    <a:t>Comments:</a:t>
                  </a:r>
                </a:p>
                <a:p>
                  <a:pPr eaLnBrk="1" hangingPunct="1"/>
                  <a:r>
                    <a:rPr lang="en-US" sz="1000">
                      <a:ea typeface="MS PGothic" charset="0"/>
                      <a:cs typeface="MS PGothic" charset="0"/>
                    </a:rPr>
                    <a:t>-  </a:t>
                  </a:r>
                  <a:r>
                    <a:rPr lang="ja-JP" altLang="en-US" sz="1000">
                      <a:ea typeface="MS PGothic" charset="0"/>
                      <a:cs typeface="MS PGothic" charset="0"/>
                    </a:rPr>
                    <a:t>‘</a:t>
                  </a:r>
                  <a:r>
                    <a:rPr lang="en-US" altLang="ja-JP" sz="1000">
                      <a:ea typeface="MS PGothic" charset="0"/>
                      <a:cs typeface="MS PGothic" charset="0"/>
                    </a:rPr>
                    <a:t>Good agency but poor staff …..</a:t>
                  </a:r>
                  <a:r>
                    <a:rPr lang="ja-JP" altLang="en-US" sz="1000">
                      <a:ea typeface="MS PGothic" charset="0"/>
                      <a:cs typeface="MS PGothic" charset="0"/>
                    </a:rPr>
                    <a:t>’</a:t>
                  </a:r>
                  <a:endParaRPr lang="en-US" altLang="ja-JP" sz="1000">
                    <a:ea typeface="MS PGothic" charset="0"/>
                    <a:cs typeface="MS PGothic" charset="0"/>
                  </a:endParaRPr>
                </a:p>
                <a:p>
                  <a:pPr eaLnBrk="1" hangingPunct="1">
                    <a:buFontTx/>
                    <a:buChar char="-"/>
                  </a:pPr>
                  <a:r>
                    <a:rPr lang="en-US" sz="1000">
                      <a:ea typeface="MS PGothic" charset="0"/>
                      <a:cs typeface="MS PGothic" charset="0"/>
                    </a:rPr>
                    <a:t>  </a:t>
                  </a:r>
                  <a:r>
                    <a:rPr lang="ja-JP" altLang="en-US" sz="1000">
                      <a:ea typeface="MS PGothic" charset="0"/>
                      <a:cs typeface="MS PGothic" charset="0"/>
                    </a:rPr>
                    <a:t>‘</a:t>
                  </a:r>
                  <a:r>
                    <a:rPr lang="en-US" altLang="ja-JP" sz="1000">
                      <a:ea typeface="MS PGothic" charset="0"/>
                      <a:cs typeface="MS PGothic" charset="0"/>
                    </a:rPr>
                    <a:t>Don</a:t>
                  </a:r>
                  <a:r>
                    <a:rPr lang="ja-JP" altLang="en-US" sz="1000">
                      <a:ea typeface="MS PGothic" charset="0"/>
                      <a:cs typeface="MS PGothic" charset="0"/>
                    </a:rPr>
                    <a:t>’</a:t>
                  </a:r>
                  <a:r>
                    <a:rPr lang="en-US" altLang="ja-JP" sz="1000">
                      <a:ea typeface="MS PGothic" charset="0"/>
                      <a:cs typeface="MS PGothic" charset="0"/>
                    </a:rPr>
                    <a:t>t go there, go to ____</a:t>
                  </a:r>
                  <a:r>
                    <a:rPr lang="ja-JP" altLang="en-US" sz="1000">
                      <a:ea typeface="MS PGothic" charset="0"/>
                      <a:cs typeface="MS PGothic" charset="0"/>
                    </a:rPr>
                    <a:t>’</a:t>
                  </a:r>
                  <a:endParaRPr lang="en-US" altLang="ja-JP" sz="1000">
                    <a:ea typeface="MS PGothic" charset="0"/>
                    <a:cs typeface="MS PGothic" charset="0"/>
                  </a:endParaRPr>
                </a:p>
                <a:p>
                  <a:pPr eaLnBrk="1" hangingPunct="1"/>
                  <a:r>
                    <a:rPr lang="en-US" sz="1000">
                      <a:ea typeface="MS PGothic" charset="0"/>
                      <a:cs typeface="MS PGothic" charset="0"/>
                    </a:rPr>
                    <a:t>-  </a:t>
                  </a:r>
                  <a:r>
                    <a:rPr lang="ja-JP" altLang="en-US" sz="1000">
                      <a:ea typeface="MS PGothic" charset="0"/>
                      <a:cs typeface="MS PGothic" charset="0"/>
                    </a:rPr>
                    <a:t>‘</a:t>
                  </a:r>
                  <a:r>
                    <a:rPr lang="en-US" altLang="ja-JP" sz="1000">
                      <a:ea typeface="MS PGothic" charset="0"/>
                      <a:cs typeface="MS PGothic" charset="0"/>
                    </a:rPr>
                    <a:t>Email me and I can help you….</a:t>
                  </a:r>
                  <a:r>
                    <a:rPr lang="ja-JP" altLang="en-US" sz="1000">
                      <a:ea typeface="MS PGothic" charset="0"/>
                      <a:cs typeface="MS PGothic" charset="0"/>
                    </a:rPr>
                    <a:t>’</a:t>
                  </a:r>
                  <a:endParaRPr lang="en-US" altLang="ja-JP" sz="1000">
                    <a:ea typeface="MS PGothic" charset="0"/>
                    <a:cs typeface="MS PGothic" charset="0"/>
                  </a:endParaRPr>
                </a:p>
              </p:txBody>
            </p:sp>
          </p:grpSp>
          <p:sp>
            <p:nvSpPr>
              <p:cNvPr id="61" name="Rectangle 60"/>
              <p:cNvSpPr/>
              <p:nvPr/>
            </p:nvSpPr>
            <p:spPr>
              <a:xfrm>
                <a:off x="5960077" y="1828800"/>
                <a:ext cx="2446654" cy="168161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</p:grpSp>
        <p:sp>
          <p:nvSpPr>
            <p:cNvPr id="26644" name="TextBox 14"/>
            <p:cNvSpPr txBox="1">
              <a:spLocks noChangeArrowheads="1"/>
            </p:cNvSpPr>
            <p:nvPr/>
          </p:nvSpPr>
          <p:spPr bwMode="auto">
            <a:xfrm>
              <a:off x="6203950" y="2565400"/>
              <a:ext cx="22098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 b="1">
                  <a:ea typeface="MS PGothic" charset="0"/>
                  <a:cs typeface="MS PGothic" charset="0"/>
                </a:rPr>
                <a:t>The </a:t>
              </a:r>
              <a:r>
                <a:rPr lang="ja-JP" altLang="en-US" sz="1600" b="1">
                  <a:ea typeface="MS PGothic" charset="0"/>
                  <a:cs typeface="MS PGothic" charset="0"/>
                </a:rPr>
                <a:t>“</a:t>
              </a:r>
              <a:r>
                <a:rPr lang="en-US" altLang="ja-JP" sz="1600" b="1">
                  <a:ea typeface="MS PGothic" charset="0"/>
                  <a:cs typeface="MS PGothic" charset="0"/>
                </a:rPr>
                <a:t>Peoples Yelp</a:t>
              </a:r>
              <a:r>
                <a:rPr lang="ja-JP" altLang="en-US" sz="1600" b="1">
                  <a:ea typeface="MS PGothic" charset="0"/>
                  <a:cs typeface="MS PGothic" charset="0"/>
                </a:rPr>
                <a:t>”</a:t>
              </a:r>
              <a:endParaRPr lang="en-US" altLang="ja-JP" sz="1600">
                <a:ea typeface="MS PGothic" charset="0"/>
                <a:cs typeface="MS PGothic" charset="0"/>
              </a:endParaRPr>
            </a:p>
            <a:p>
              <a:pPr eaLnBrk="1" hangingPunct="1">
                <a:buFontTx/>
                <a:buChar char="-"/>
              </a:pPr>
              <a:endParaRPr lang="en-US" sz="1100">
                <a:ea typeface="MS PGothic" charset="0"/>
                <a:cs typeface="MS PGothic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607 -0.02198 -0.01215 -0.04395 -0.04583 -0.01758 C -0.07951 0.00879 -0.16788 0.07055 -0.20243 0.15891 C -0.23698 0.24728 -0.24757 0.45292 -0.25295 0.51214 C -0.25833 0.57136 -0.2467 0.54244 -0.23489 0.51376 " pathEditMode="relative" ptsTypes="aaaaA">
                                      <p:cBhvr>
                                        <p:cTn id="4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46 0.00462 C -0.01753 -0.02545 0.00156 -0.05552 0.03212 -0.04696 C 0.06268 -0.0384 0.11945 -0.0007 0.1467 0.05598 C 0.17396 0.11265 0.18438 0.25792 0.19601 0.29354 C 0.20764 0.32917 0.21198 0.29933 0.21649 0.26949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0" y="13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00261 -0.4516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22593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4" grpId="0"/>
      <p:bldP spid="14" grpId="1"/>
      <p:bldP spid="16" grpId="0" animBg="1"/>
      <p:bldP spid="17" grpId="0" animBg="1"/>
      <p:bldP spid="17" grpId="1" animBg="1"/>
      <p:bldP spid="69" grpId="0" build="allAtOnce" animBg="1"/>
      <p:bldP spid="8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76475" y="3168650"/>
            <a:ext cx="3695700" cy="3149600"/>
          </a:xfrm>
          <a:prstGeom prst="rect">
            <a:avLst/>
          </a:prstGeom>
          <a:gradFill rotWithShape="1">
            <a:gsLst>
              <a:gs pos="0">
                <a:srgbClr val="3F80CD">
                  <a:alpha val="14000"/>
                </a:srgbClr>
              </a:gs>
              <a:gs pos="100000">
                <a:srgbClr val="9BC1FF">
                  <a:alpha val="14000"/>
                </a:srgbClr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0650"/>
            <a:ext cx="7888288" cy="95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1325563"/>
            <a:ext cx="1949450" cy="69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75" y="3276600"/>
            <a:ext cx="5588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1467">
            <a:off x="969962" y="3695701"/>
            <a:ext cx="14509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038350"/>
            <a:ext cx="1676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1560513"/>
            <a:ext cx="1727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75" y="4121150"/>
            <a:ext cx="939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2209800"/>
            <a:ext cx="3746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3276600"/>
            <a:ext cx="762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475" y="4425950"/>
            <a:ext cx="647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688" y="4222750"/>
            <a:ext cx="6223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6175" y="4006850"/>
            <a:ext cx="609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988" y="4619625"/>
            <a:ext cx="1716087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188" y="5503863"/>
            <a:ext cx="609600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13" y="5937250"/>
            <a:ext cx="14351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2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668588" y="3487738"/>
            <a:ext cx="9255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3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4881563"/>
            <a:ext cx="15240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3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4935538"/>
            <a:ext cx="17319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3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475" y="3722688"/>
            <a:ext cx="17097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3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4984750"/>
            <a:ext cx="8191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3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5" y="5384800"/>
            <a:ext cx="13843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2914">
            <a:off x="5753100" y="3387725"/>
            <a:ext cx="17145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2" name="Picture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23872">
            <a:off x="2119313" y="1739900"/>
            <a:ext cx="8937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84913" y="1751013"/>
            <a:ext cx="2316162" cy="101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latin typeface="Arial" pitchFamily="34" charset="0"/>
                <a:ea typeface="MS PGothic" pitchFamily="34" charset="-128"/>
                <a:cs typeface="+mn-cs"/>
              </a:rPr>
              <a:t>FII, FUNDERS, POLICY &amp; NONPROFITS  GET TO SEE WHAT FAMILIES WANT, DO AND HOW THEY RATE SERVICES WE DEVELOP</a:t>
            </a:r>
          </a:p>
        </p:txBody>
      </p:sp>
      <p:sp>
        <p:nvSpPr>
          <p:cNvPr id="27674" name="TextBox 24"/>
          <p:cNvSpPr txBox="1">
            <a:spLocks noChangeArrowheads="1"/>
          </p:cNvSpPr>
          <p:nvPr/>
        </p:nvSpPr>
        <p:spPr bwMode="auto">
          <a:xfrm>
            <a:off x="3937000" y="2381250"/>
            <a:ext cx="151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ea typeface="MS PGothic" charset="0"/>
                <a:cs typeface="MS PGothic" charset="0"/>
              </a:rPr>
              <a:t>Families input data, surveys &amp; rate svcs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20663" y="4022725"/>
            <a:ext cx="6988175" cy="1198563"/>
          </a:xfrm>
          <a:prstGeom prst="rect">
            <a:avLst/>
          </a:prstGeom>
          <a:gradFill rotWithShape="1">
            <a:gsLst>
              <a:gs pos="0">
                <a:srgbClr val="3F80CD">
                  <a:alpha val="0"/>
                </a:srgbClr>
              </a:gs>
              <a:gs pos="100000">
                <a:srgbClr val="9BC1FF">
                  <a:alpha val="0"/>
                </a:srgbClr>
              </a:gs>
            </a:gsLst>
            <a:lin ang="16200000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11138" y="2554288"/>
            <a:ext cx="6997700" cy="1319212"/>
          </a:xfrm>
          <a:prstGeom prst="rect">
            <a:avLst/>
          </a:prstGeom>
          <a:gradFill rotWithShape="1">
            <a:gsLst>
              <a:gs pos="0">
                <a:srgbClr val="3F80CD">
                  <a:alpha val="0"/>
                </a:srgbClr>
              </a:gs>
              <a:gs pos="100000">
                <a:srgbClr val="9BC1FF">
                  <a:alpha val="0"/>
                </a:srgbClr>
              </a:gs>
            </a:gsLst>
            <a:lin ang="16200000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241300" y="1011238"/>
            <a:ext cx="6967538" cy="1381125"/>
          </a:xfrm>
          <a:prstGeom prst="rect">
            <a:avLst/>
          </a:prstGeom>
          <a:gradFill rotWithShape="1">
            <a:gsLst>
              <a:gs pos="0">
                <a:srgbClr val="3F80CD">
                  <a:alpha val="0"/>
                </a:srgbClr>
              </a:gs>
              <a:gs pos="100000">
                <a:srgbClr val="9BC1FF">
                  <a:alpha val="0"/>
                </a:srgbClr>
              </a:gs>
            </a:gsLst>
            <a:lin ang="16200000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09550" y="265113"/>
            <a:ext cx="6997700" cy="6175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Myriad Pro Semibold"/>
                <a:ea typeface="Arial" charset="0"/>
                <a:cs typeface="Myriad Pro Semibold"/>
              </a:rPr>
              <a:t>Opportunity Platform—Access based on initiative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969963" y="1111250"/>
            <a:ext cx="1773237" cy="374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Traditional Lending Circles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974725" y="1585913"/>
            <a:ext cx="787400" cy="650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Self organized circles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1824038" y="1574800"/>
            <a:ext cx="919162" cy="650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Credit bldg. lending     circles 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865438" y="1122363"/>
            <a:ext cx="2100262" cy="3651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Nano-Loans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2894013" y="1604963"/>
            <a:ext cx="862012" cy="650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000" b="1">
                <a:solidFill>
                  <a:srgbClr val="000000"/>
                </a:solidFill>
                <a:latin typeface="Calibri" charset="0"/>
                <a:cs typeface="Arial" charset="0"/>
              </a:rPr>
              <a:t>0% interest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t>- KivaZip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t>- FII Direct</a:t>
            </a:r>
          </a:p>
          <a:p>
            <a:pPr algn="ctr">
              <a:defRPr/>
            </a:pPr>
            <a:endParaRPr lang="en-US" sz="10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3811588" y="1595438"/>
            <a:ext cx="1144587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Variable Interest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- Prosper.com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- Credit Unions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5070475" y="1122363"/>
            <a:ext cx="1011238" cy="363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Personal Donors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080000" y="1595438"/>
            <a:ext cx="1020763" cy="6492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Online Donors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-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Kickstarter</a:t>
            </a:r>
            <a:endParaRPr lang="en-US" sz="1000" dirty="0">
              <a:solidFill>
                <a:schemeClr val="dk1"/>
              </a:solidFill>
              <a:latin typeface="+mn-lt"/>
              <a:ea typeface="ＭＳ Ｐゴシック" pitchFamily="34" charset="-128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- 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Indiegogo</a:t>
            </a:r>
            <a:endParaRPr lang="en-US" sz="1000" dirty="0">
              <a:solidFill>
                <a:schemeClr val="dk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 rot="-5400000">
            <a:off x="22225" y="1447800"/>
            <a:ext cx="1133475" cy="498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Financial Tools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974725" y="2665413"/>
            <a:ext cx="2371725" cy="3635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Matched Individual Savings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 rot="-5400000">
            <a:off x="59531" y="2969419"/>
            <a:ext cx="1069975" cy="496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Match Resident Savings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979488" y="3128963"/>
            <a:ext cx="1084262" cy="623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Match for  home, business, educ.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4897438" y="3119438"/>
            <a:ext cx="1090612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t>Resident raised scholarships $$</a:t>
            </a:r>
          </a:p>
          <a:p>
            <a:pPr algn="ctr">
              <a:defRPr/>
            </a:pPr>
            <a:endParaRPr lang="en-US" sz="10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683000" y="2663825"/>
            <a:ext cx="3371850" cy="374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Match Group Funds</a:t>
            </a:r>
          </a:p>
        </p:txBody>
      </p:sp>
      <p:sp>
        <p:nvSpPr>
          <p:cNvPr id="23" name="Rounded Rectangle 22"/>
          <p:cNvSpPr>
            <a:spLocks noChangeArrowheads="1"/>
          </p:cNvSpPr>
          <p:nvPr/>
        </p:nvSpPr>
        <p:spPr bwMode="auto">
          <a:xfrm rot="-5400000">
            <a:off x="111125" y="4362450"/>
            <a:ext cx="966788" cy="496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Awards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Replace  grants</a:t>
            </a: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969963" y="4141788"/>
            <a:ext cx="1497012" cy="374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Project Outcome Awards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635250" y="4132263"/>
            <a:ext cx="1262063" cy="374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Recognition Awards</a:t>
            </a: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0663" y="5400675"/>
            <a:ext cx="6988175" cy="1263650"/>
          </a:xfrm>
          <a:prstGeom prst="rect">
            <a:avLst/>
          </a:prstGeom>
          <a:gradFill rotWithShape="1">
            <a:gsLst>
              <a:gs pos="0">
                <a:srgbClr val="3F80CD">
                  <a:alpha val="0"/>
                </a:srgbClr>
              </a:gs>
              <a:gs pos="100000">
                <a:srgbClr val="9BC1FF">
                  <a:alpha val="0"/>
                </a:srgbClr>
              </a:gs>
            </a:gsLst>
            <a:lin ang="16200000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ＭＳ Ｐゴシック" pitchFamily="34" charset="-128"/>
              <a:cs typeface="Arial" charset="0"/>
            </a:endParaRP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 rot="-5400000">
            <a:off x="85725" y="5753100"/>
            <a:ext cx="1017588" cy="4968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Social Capital</a:t>
            </a: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935038" y="5486400"/>
            <a:ext cx="3441700" cy="284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b="1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FII Journaling &amp; UpTogether – Online Social Community</a:t>
            </a:r>
          </a:p>
        </p:txBody>
      </p:sp>
      <p:sp>
        <p:nvSpPr>
          <p:cNvPr id="36" name="Rounded Rectangle 35"/>
          <p:cNvSpPr>
            <a:spLocks noChangeArrowheads="1"/>
          </p:cNvSpPr>
          <p:nvPr/>
        </p:nvSpPr>
        <p:spPr bwMode="auto">
          <a:xfrm>
            <a:off x="935038" y="5918200"/>
            <a:ext cx="1162050" cy="498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Business /Other Advice, Mentors</a:t>
            </a: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4105275" y="4127500"/>
            <a:ext cx="1079500" cy="37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Fellowships &amp; Scholarships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2152650" y="5918200"/>
            <a:ext cx="971550" cy="498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Recommend &amp; rate programs</a:t>
            </a: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7297738" y="384175"/>
            <a:ext cx="1668462" cy="4984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Myriad Pro"/>
                <a:ea typeface="ＭＳ Ｐゴシック" pitchFamily="34" charset="-128"/>
                <a:cs typeface="Myriad Pro"/>
              </a:rPr>
              <a:t>Outcomes</a:t>
            </a: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7335838" y="1020763"/>
            <a:ext cx="1600200" cy="1381125"/>
          </a:xfrm>
          <a:prstGeom prst="rect">
            <a:avLst/>
          </a:prstGeom>
          <a:gradFill rotWithShape="1">
            <a:gsLst>
              <a:gs pos="0">
                <a:srgbClr val="3F80CD">
                  <a:alpha val="0"/>
                </a:srgbClr>
              </a:gs>
              <a:gs pos="100000">
                <a:srgbClr val="9BC1FF">
                  <a:alpha val="0"/>
                </a:srgbClr>
              </a:gs>
            </a:gsLst>
            <a:lin ang="16200000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Rid of predatory debt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Fixing credit rating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Startup capital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Tax break, jobs created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Joined Lending circle</a:t>
            </a: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7335838" y="2554288"/>
            <a:ext cx="1600200" cy="1319212"/>
          </a:xfrm>
          <a:prstGeom prst="rect">
            <a:avLst/>
          </a:prstGeom>
          <a:gradFill rotWithShape="1">
            <a:gsLst>
              <a:gs pos="0">
                <a:srgbClr val="3F80CD">
                  <a:alpha val="0"/>
                </a:srgbClr>
              </a:gs>
              <a:gs pos="100000">
                <a:srgbClr val="9BC1FF">
                  <a:alpha val="0"/>
                </a:srgbClr>
              </a:gs>
            </a:gsLst>
            <a:lin ang="16200000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Down Payment for home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Saving for kids college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Started scholarship fund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Created jobs with our new business</a:t>
            </a: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7335838" y="5400675"/>
            <a:ext cx="1600200" cy="1263650"/>
          </a:xfrm>
          <a:prstGeom prst="rect">
            <a:avLst/>
          </a:prstGeom>
          <a:gradFill rotWithShape="1">
            <a:gsLst>
              <a:gs pos="0">
                <a:srgbClr val="3F80CD">
                  <a:alpha val="0"/>
                </a:srgbClr>
              </a:gs>
              <a:gs pos="100000">
                <a:srgbClr val="9BC1FF">
                  <a:alpha val="0"/>
                </a:srgbClr>
              </a:gs>
            </a:gsLst>
            <a:lin ang="16200000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t>- Got business mentor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t>- Exchanged childcare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t>- Found new clients at mixer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t>- heard about free tickets</a:t>
            </a:r>
          </a:p>
          <a:p>
            <a:pPr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t>- I can see my progress!</a:t>
            </a:r>
          </a:p>
          <a:p>
            <a:pPr algn="ctr">
              <a:defRPr/>
            </a:pPr>
            <a:endParaRPr lang="en-US" sz="10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7335838" y="4022725"/>
            <a:ext cx="1587500" cy="1217613"/>
          </a:xfrm>
          <a:prstGeom prst="rect">
            <a:avLst/>
          </a:prstGeom>
          <a:gradFill rotWithShape="1">
            <a:gsLst>
              <a:gs pos="0">
                <a:srgbClr val="3F80CD">
                  <a:alpha val="0"/>
                </a:srgbClr>
              </a:gs>
              <a:gs pos="100000">
                <a:srgbClr val="9BC1FF">
                  <a:alpha val="0"/>
                </a:srgbClr>
              </a:gs>
            </a:gsLst>
            <a:lin ang="16200000"/>
          </a:gradFill>
          <a:ln w="635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Award for cleanup we did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Energized by recognition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Helping one another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Lower/discounted rates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Arial" charset="0"/>
              </a:rPr>
              <a:t>- Donated dental surgery</a:t>
            </a:r>
          </a:p>
        </p:txBody>
      </p:sp>
      <p:sp>
        <p:nvSpPr>
          <p:cNvPr id="44" name="Rounded Rectangle 43"/>
          <p:cNvSpPr>
            <a:spLocks noChangeArrowheads="1"/>
          </p:cNvSpPr>
          <p:nvPr/>
        </p:nvSpPr>
        <p:spPr bwMode="auto">
          <a:xfrm>
            <a:off x="2154238" y="3128963"/>
            <a:ext cx="1150937" cy="623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Children’s IDA</a:t>
            </a:r>
          </a:p>
          <a:p>
            <a:pPr algn="ctr"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ea typeface="Arial" charset="0"/>
                <a:cs typeface="Arial" charset="0"/>
              </a:rPr>
              <a:t>In development</a:t>
            </a:r>
          </a:p>
        </p:txBody>
      </p:sp>
      <p:sp>
        <p:nvSpPr>
          <p:cNvPr id="47" name="Rounded Rectangle 46"/>
          <p:cNvSpPr>
            <a:spLocks noChangeArrowheads="1"/>
          </p:cNvSpPr>
          <p:nvPr/>
        </p:nvSpPr>
        <p:spPr bwMode="auto">
          <a:xfrm>
            <a:off x="962025" y="4610100"/>
            <a:ext cx="1476375" cy="498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Award after resident accomplishments</a:t>
            </a:r>
          </a:p>
        </p:txBody>
      </p:sp>
      <p:sp>
        <p:nvSpPr>
          <p:cNvPr id="48" name="Rounded Rectangle 47"/>
          <p:cNvSpPr>
            <a:spLocks noChangeArrowheads="1"/>
          </p:cNvSpPr>
          <p:nvPr/>
        </p:nvSpPr>
        <p:spPr bwMode="auto">
          <a:xfrm>
            <a:off x="4105275" y="4605338"/>
            <a:ext cx="1079500" cy="498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Resident who step up</a:t>
            </a:r>
          </a:p>
        </p:txBody>
      </p:sp>
      <p:sp>
        <p:nvSpPr>
          <p:cNvPr id="50" name="Rounded Rectangle 49"/>
          <p:cNvSpPr>
            <a:spLocks noChangeArrowheads="1"/>
          </p:cNvSpPr>
          <p:nvPr/>
        </p:nvSpPr>
        <p:spPr bwMode="auto">
          <a:xfrm>
            <a:off x="4838700" y="5492750"/>
            <a:ext cx="2190750" cy="28416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Events/Conferences</a:t>
            </a:r>
          </a:p>
        </p:txBody>
      </p:sp>
      <p:sp>
        <p:nvSpPr>
          <p:cNvPr id="51" name="Rounded Rectangle 50"/>
          <p:cNvSpPr>
            <a:spLocks noChangeArrowheads="1"/>
          </p:cNvSpPr>
          <p:nvPr/>
        </p:nvSpPr>
        <p:spPr bwMode="auto">
          <a:xfrm>
            <a:off x="5472113" y="4137025"/>
            <a:ext cx="1570037" cy="3762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Non-monetary Benefits</a:t>
            </a:r>
          </a:p>
        </p:txBody>
      </p:sp>
      <p:sp>
        <p:nvSpPr>
          <p:cNvPr id="52" name="Rounded Rectangle 51"/>
          <p:cNvSpPr>
            <a:spLocks noChangeArrowheads="1"/>
          </p:cNvSpPr>
          <p:nvPr/>
        </p:nvSpPr>
        <p:spPr bwMode="auto">
          <a:xfrm>
            <a:off x="6345238" y="4624388"/>
            <a:ext cx="690562" cy="498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Donated services</a:t>
            </a:r>
          </a:p>
        </p:txBody>
      </p:sp>
      <p:sp>
        <p:nvSpPr>
          <p:cNvPr id="54" name="Rounded Rectangle 53"/>
          <p:cNvSpPr>
            <a:spLocks noChangeArrowheads="1"/>
          </p:cNvSpPr>
          <p:nvPr/>
        </p:nvSpPr>
        <p:spPr bwMode="auto">
          <a:xfrm>
            <a:off x="2663825" y="4597400"/>
            <a:ext cx="1195388" cy="498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To stimulate resident initiative</a:t>
            </a:r>
          </a:p>
        </p:txBody>
      </p:sp>
      <p:sp>
        <p:nvSpPr>
          <p:cNvPr id="56" name="Rounded Rectangle 55"/>
          <p:cNvSpPr>
            <a:spLocks noChangeArrowheads="1"/>
          </p:cNvSpPr>
          <p:nvPr/>
        </p:nvSpPr>
        <p:spPr bwMode="auto">
          <a:xfrm>
            <a:off x="5472113" y="4624388"/>
            <a:ext cx="784225" cy="498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>
            <a:solidFill>
              <a:srgbClr val="F6924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Group discounts</a:t>
            </a:r>
          </a:p>
        </p:txBody>
      </p:sp>
      <p:sp>
        <p:nvSpPr>
          <p:cNvPr id="57" name="Rounded Rectangle 56"/>
          <p:cNvSpPr>
            <a:spLocks noChangeArrowheads="1"/>
          </p:cNvSpPr>
          <p:nvPr/>
        </p:nvSpPr>
        <p:spPr bwMode="auto">
          <a:xfrm>
            <a:off x="6205538" y="1120775"/>
            <a:ext cx="942975" cy="3635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Tax Benefits</a:t>
            </a:r>
          </a:p>
        </p:txBody>
      </p:sp>
      <p:sp>
        <p:nvSpPr>
          <p:cNvPr id="58" name="Rounded Rectangle 57"/>
          <p:cNvSpPr>
            <a:spLocks noChangeArrowheads="1"/>
          </p:cNvSpPr>
          <p:nvPr/>
        </p:nvSpPr>
        <p:spPr bwMode="auto">
          <a:xfrm>
            <a:off x="6199188" y="1587500"/>
            <a:ext cx="925512" cy="6492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t>Self – employment</a:t>
            </a:r>
          </a:p>
          <a:p>
            <a:pPr algn="ctr"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t>Tax credit…</a:t>
            </a:r>
          </a:p>
        </p:txBody>
      </p:sp>
      <p:sp>
        <p:nvSpPr>
          <p:cNvPr id="59" name="Rounded Rectangle 58"/>
          <p:cNvSpPr>
            <a:spLocks noChangeArrowheads="1"/>
          </p:cNvSpPr>
          <p:nvPr/>
        </p:nvSpPr>
        <p:spPr bwMode="auto">
          <a:xfrm>
            <a:off x="6073775" y="3128963"/>
            <a:ext cx="939800" cy="623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t>Match local investment </a:t>
            </a:r>
          </a:p>
          <a:p>
            <a:pPr algn="ctr">
              <a:defRPr/>
            </a:pPr>
            <a:endParaRPr lang="en-US" sz="10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60" name="Rounded Rectangle 59"/>
          <p:cNvSpPr>
            <a:spLocks noChangeArrowheads="1"/>
          </p:cNvSpPr>
          <p:nvPr/>
        </p:nvSpPr>
        <p:spPr bwMode="auto">
          <a:xfrm>
            <a:off x="3708400" y="3128963"/>
            <a:ext cx="1090613" cy="6238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9B5E8"/>
              </a:gs>
              <a:gs pos="35001">
                <a:srgbClr val="D9CBEE"/>
              </a:gs>
              <a:gs pos="100000">
                <a:srgbClr val="F0EAF9"/>
              </a:gs>
            </a:gsLst>
            <a:lin ang="16200000" scaled="1"/>
          </a:gradFill>
          <a:ln w="9525">
            <a:solidFill>
              <a:srgbClr val="7D60A0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1000">
                <a:solidFill>
                  <a:srgbClr val="000000"/>
                </a:solidFill>
                <a:latin typeface="Calibri" charset="0"/>
                <a:cs typeface="Arial" charset="0"/>
              </a:rPr>
              <a:t>Match lending circle funds</a:t>
            </a:r>
          </a:p>
          <a:p>
            <a:pPr algn="ctr">
              <a:defRPr/>
            </a:pPr>
            <a:endParaRPr lang="en-US" sz="1000">
              <a:solidFill>
                <a:srgbClr val="000000"/>
              </a:solidFill>
              <a:latin typeface="Calibri" charset="0"/>
              <a:cs typeface="Arial" charset="0"/>
            </a:endParaRPr>
          </a:p>
        </p:txBody>
      </p:sp>
      <p:sp>
        <p:nvSpPr>
          <p:cNvPr id="61" name="Rounded Rectangle 60"/>
          <p:cNvSpPr>
            <a:spLocks noChangeArrowheads="1"/>
          </p:cNvSpPr>
          <p:nvPr/>
        </p:nvSpPr>
        <p:spPr bwMode="auto">
          <a:xfrm>
            <a:off x="3248025" y="5945188"/>
            <a:ext cx="1128713" cy="498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Exchange services</a:t>
            </a:r>
          </a:p>
        </p:txBody>
      </p:sp>
      <p:sp>
        <p:nvSpPr>
          <p:cNvPr id="62" name="Rounded Rectangle 61"/>
          <p:cNvSpPr>
            <a:spLocks noChangeArrowheads="1"/>
          </p:cNvSpPr>
          <p:nvPr/>
        </p:nvSpPr>
        <p:spPr bwMode="auto">
          <a:xfrm>
            <a:off x="4838700" y="5918200"/>
            <a:ext cx="1066800" cy="498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Organize local mixers</a:t>
            </a:r>
          </a:p>
        </p:txBody>
      </p:sp>
      <p:sp>
        <p:nvSpPr>
          <p:cNvPr id="63" name="Rounded Rectangle 62"/>
          <p:cNvSpPr>
            <a:spLocks noChangeArrowheads="1"/>
          </p:cNvSpPr>
          <p:nvPr/>
        </p:nvSpPr>
        <p:spPr bwMode="auto">
          <a:xfrm>
            <a:off x="6002338" y="5918200"/>
            <a:ext cx="1027112" cy="4984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DAFDA7"/>
              </a:gs>
              <a:gs pos="35001">
                <a:srgbClr val="E4FDC2"/>
              </a:gs>
              <a:gs pos="100000">
                <a:srgbClr val="F5FFE6"/>
              </a:gs>
            </a:gsLst>
            <a:lin ang="16200000" scaled="1"/>
          </a:gradFill>
          <a:ln w="9525">
            <a:solidFill>
              <a:srgbClr val="98B954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Invites to events/</a:t>
            </a:r>
            <a:r>
              <a:rPr lang="en-US" sz="1000" dirty="0" err="1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trngs</a:t>
            </a:r>
            <a:r>
              <a:rPr lang="en-US" sz="1000" dirty="0">
                <a:solidFill>
                  <a:schemeClr val="dk1"/>
                </a:solidFill>
                <a:latin typeface="+mn-lt"/>
                <a:ea typeface="ＭＳ Ｐゴシック" pitchFamily="34" charset="-128"/>
                <a:cs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609600" y="2057400"/>
          <a:ext cx="29718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0722" name="Text Box 51"/>
          <p:cNvSpPr txBox="1">
            <a:spLocks noChangeArrowheads="1"/>
          </p:cNvSpPr>
          <p:nvPr/>
        </p:nvSpPr>
        <p:spPr bwMode="auto">
          <a:xfrm>
            <a:off x="5181600" y="1803400"/>
            <a:ext cx="37338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400">
                <a:cs typeface="Arial" charset="0"/>
              </a:rPr>
              <a:t> Families </a:t>
            </a:r>
            <a:r>
              <a:rPr lang="en-US" sz="1400" b="1">
                <a:cs typeface="Arial" charset="0"/>
              </a:rPr>
              <a:t>enroll with friends </a:t>
            </a:r>
            <a:r>
              <a:rPr lang="en-US" sz="1400">
                <a:cs typeface="Arial" charset="0"/>
              </a:rPr>
              <a:t>(cohort)</a:t>
            </a:r>
          </a:p>
          <a:p>
            <a:pPr eaLnBrk="1" hangingPunct="1"/>
            <a:endParaRPr lang="en-US" sz="1400" b="1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400" b="1">
                <a:cs typeface="Arial" charset="0"/>
              </a:rPr>
              <a:t> </a:t>
            </a:r>
            <a:r>
              <a:rPr lang="en-US" sz="1400">
                <a:cs typeface="Arial" charset="0"/>
              </a:rPr>
              <a:t>Each family gets </a:t>
            </a:r>
            <a:r>
              <a:rPr lang="en-US" sz="1400" b="1">
                <a:cs typeface="Arial" charset="0"/>
              </a:rPr>
              <a:t>computer</a:t>
            </a:r>
            <a:r>
              <a:rPr lang="en-US" sz="1400">
                <a:cs typeface="Arial" charset="0"/>
              </a:rPr>
              <a:t> to report progress</a:t>
            </a:r>
          </a:p>
          <a:p>
            <a:pPr eaLnBrk="1" hangingPunct="1">
              <a:buFont typeface="Arial" charset="0"/>
              <a:buChar char="•"/>
            </a:pPr>
            <a:endParaRPr lang="en-US" sz="140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400">
                <a:cs typeface="Arial" charset="0"/>
              </a:rPr>
              <a:t> Families must </a:t>
            </a:r>
            <a:r>
              <a:rPr lang="en-US" sz="1400" b="1">
                <a:cs typeface="Arial" charset="0"/>
              </a:rPr>
              <a:t>meet monthly</a:t>
            </a:r>
            <a:r>
              <a:rPr lang="en-US" sz="1400">
                <a:cs typeface="Arial" charset="0"/>
              </a:rPr>
              <a:t> with cohort</a:t>
            </a:r>
            <a:r>
              <a:rPr lang="en-US" sz="1400" b="1">
                <a:cs typeface="Arial" charset="0"/>
              </a:rPr>
              <a:t> </a:t>
            </a:r>
            <a:r>
              <a:rPr lang="en-US" sz="1400">
                <a:cs typeface="Arial" charset="0"/>
              </a:rPr>
              <a:t>and meet with liaisons </a:t>
            </a:r>
            <a:r>
              <a:rPr lang="en-US" sz="1400" b="1">
                <a:cs typeface="Arial" charset="0"/>
              </a:rPr>
              <a:t>for quarterly audit of reported progress</a:t>
            </a:r>
          </a:p>
          <a:p>
            <a:pPr eaLnBrk="1" hangingPunct="1"/>
            <a:endParaRPr lang="en-US" sz="140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400" b="1">
                <a:cs typeface="Arial" charset="0"/>
              </a:rPr>
              <a:t> Families are paid for reporting their progress </a:t>
            </a:r>
            <a:r>
              <a:rPr lang="en-US" sz="1400">
                <a:cs typeface="Arial" charset="0"/>
              </a:rPr>
              <a:t>(kids grades go up; credit score improves, get part time job)</a:t>
            </a:r>
            <a:r>
              <a:rPr lang="en-US" sz="1400" b="1">
                <a:cs typeface="Arial" charset="0"/>
              </a:rPr>
              <a:t>. </a:t>
            </a:r>
            <a:r>
              <a:rPr lang="en-US" sz="1400">
                <a:cs typeface="Arial" charset="0"/>
              </a:rPr>
              <a:t>On average families earn $ 160/month</a:t>
            </a:r>
            <a:br>
              <a:rPr lang="en-US" sz="1400">
                <a:cs typeface="Arial" charset="0"/>
              </a:rPr>
            </a:br>
            <a:endParaRPr lang="en-US" sz="140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400" b="1">
                <a:cs typeface="Arial" charset="0"/>
              </a:rPr>
              <a:t> </a:t>
            </a:r>
            <a:r>
              <a:rPr lang="en-US" sz="1400">
                <a:cs typeface="Arial" charset="0"/>
              </a:rPr>
              <a:t>Fellowships are available for </a:t>
            </a:r>
            <a:r>
              <a:rPr lang="en-US" sz="1400" b="1">
                <a:cs typeface="Arial" charset="0"/>
              </a:rPr>
              <a:t>emerging leaders and role models </a:t>
            </a:r>
            <a:r>
              <a:rPr lang="en-US" sz="1400">
                <a:cs typeface="Arial" charset="0"/>
              </a:rPr>
              <a:t>emerge</a:t>
            </a:r>
          </a:p>
          <a:p>
            <a:pPr eaLnBrk="1" hangingPunct="1">
              <a:buFont typeface="Arial" charset="0"/>
              <a:buChar char="•"/>
            </a:pPr>
            <a:endParaRPr lang="en-US" sz="140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400">
                <a:cs typeface="Arial" charset="0"/>
              </a:rPr>
              <a:t> </a:t>
            </a:r>
            <a:r>
              <a:rPr lang="en-US" sz="1400" b="1">
                <a:cs typeface="Arial" charset="0"/>
              </a:rPr>
              <a:t>Additional resources are made available </a:t>
            </a:r>
            <a:r>
              <a:rPr lang="en-US" sz="1400">
                <a:cs typeface="Arial" charset="0"/>
              </a:rPr>
              <a:t>for families who meet requirements and take initiative (matches to savings, loans, scholarships, prizes)</a:t>
            </a:r>
          </a:p>
          <a:p>
            <a:pPr eaLnBrk="1" hangingPunct="1"/>
            <a:endParaRPr lang="en-US" sz="1400" b="1">
              <a:cs typeface="Arial" charset="0"/>
            </a:endParaRPr>
          </a:p>
        </p:txBody>
      </p:sp>
      <p:sp>
        <p:nvSpPr>
          <p:cNvPr id="30723" name="TextBox 10"/>
          <p:cNvSpPr txBox="1">
            <a:spLocks noChangeArrowheads="1"/>
          </p:cNvSpPr>
          <p:nvPr/>
        </p:nvSpPr>
        <p:spPr bwMode="auto">
          <a:xfrm>
            <a:off x="1668463" y="3084513"/>
            <a:ext cx="827087" cy="500062"/>
          </a:xfrm>
          <a:prstGeom prst="rect">
            <a:avLst/>
          </a:prstGeom>
          <a:solidFill>
            <a:srgbClr val="76C9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>
                <a:latin typeface="Myriad Pro" charset="0"/>
                <a:cs typeface="Myriad Pro" charset="0"/>
              </a:rPr>
              <a:t>FII</a:t>
            </a:r>
          </a:p>
          <a:p>
            <a:pPr algn="ctr" eaLnBrk="1" hangingPunct="1"/>
            <a:r>
              <a:rPr lang="en-US" sz="1400">
                <a:latin typeface="Myriad Pro" charset="0"/>
                <a:cs typeface="Myriad Pro" charset="0"/>
              </a:rPr>
              <a:t>liaison</a:t>
            </a:r>
          </a:p>
        </p:txBody>
      </p:sp>
      <p:sp>
        <p:nvSpPr>
          <p:cNvPr id="30724" name="AutoShape 39"/>
          <p:cNvSpPr>
            <a:spLocks noChangeArrowheads="1"/>
          </p:cNvSpPr>
          <p:nvPr/>
        </p:nvSpPr>
        <p:spPr bwMode="auto">
          <a:xfrm>
            <a:off x="457200" y="1139825"/>
            <a:ext cx="3429000" cy="457200"/>
          </a:xfrm>
          <a:prstGeom prst="roundRect">
            <a:avLst>
              <a:gd name="adj" fmla="val 16667"/>
            </a:avLst>
          </a:prstGeom>
          <a:solidFill>
            <a:srgbClr val="76C9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Pro Semibold" charset="0"/>
                <a:cs typeface="Myriad Pro Semibold" charset="0"/>
              </a:rPr>
              <a:t>Facilitating Natural Networks</a:t>
            </a:r>
          </a:p>
        </p:txBody>
      </p:sp>
      <p:sp>
        <p:nvSpPr>
          <p:cNvPr id="30725" name="AutoShape 39"/>
          <p:cNvSpPr>
            <a:spLocks noChangeArrowheads="1"/>
          </p:cNvSpPr>
          <p:nvPr/>
        </p:nvSpPr>
        <p:spPr bwMode="auto">
          <a:xfrm>
            <a:off x="5257800" y="1154113"/>
            <a:ext cx="3200400" cy="457200"/>
          </a:xfrm>
          <a:prstGeom prst="roundRect">
            <a:avLst>
              <a:gd name="adj" fmla="val 16667"/>
            </a:avLst>
          </a:prstGeom>
          <a:solidFill>
            <a:srgbClr val="76C9EE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2000">
                <a:latin typeface="Myriad Pro Semibold" charset="0"/>
                <a:cs typeface="Myriad Pro Semibold" charset="0"/>
              </a:rPr>
              <a:t>Activities</a:t>
            </a:r>
          </a:p>
        </p:txBody>
      </p:sp>
      <p:sp>
        <p:nvSpPr>
          <p:cNvPr id="8" name="Oval 7"/>
          <p:cNvSpPr/>
          <p:nvPr/>
        </p:nvSpPr>
        <p:spPr>
          <a:xfrm>
            <a:off x="1828800" y="48006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30727" name="Straight Arrow Connector 36"/>
          <p:cNvCxnSpPr>
            <a:cxnSpLocks noChangeShapeType="1"/>
          </p:cNvCxnSpPr>
          <p:nvPr/>
        </p:nvCxnSpPr>
        <p:spPr bwMode="auto">
          <a:xfrm rot="16200000" flipH="1">
            <a:off x="1589088" y="4484687"/>
            <a:ext cx="304800" cy="174625"/>
          </a:xfrm>
          <a:prstGeom prst="straightConnector1">
            <a:avLst/>
          </a:prstGeom>
          <a:noFill/>
          <a:ln w="38100">
            <a:solidFill>
              <a:srgbClr val="2D2D8A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28" name="Straight Arrow Connector 38"/>
          <p:cNvCxnSpPr>
            <a:cxnSpLocks noChangeShapeType="1"/>
          </p:cNvCxnSpPr>
          <p:nvPr/>
        </p:nvCxnSpPr>
        <p:spPr bwMode="auto">
          <a:xfrm>
            <a:off x="2362200" y="5181600"/>
            <a:ext cx="457200" cy="304800"/>
          </a:xfrm>
          <a:prstGeom prst="straightConnector1">
            <a:avLst/>
          </a:prstGeom>
          <a:noFill/>
          <a:ln w="38100">
            <a:solidFill>
              <a:srgbClr val="2D2D8A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Left Brace 44"/>
          <p:cNvSpPr/>
          <p:nvPr/>
        </p:nvSpPr>
        <p:spPr>
          <a:xfrm rot="21068318">
            <a:off x="1082675" y="4864100"/>
            <a:ext cx="584200" cy="1812925"/>
          </a:xfrm>
          <a:prstGeom prst="leftBrace">
            <a:avLst>
              <a:gd name="adj1" fmla="val 8333"/>
              <a:gd name="adj2" fmla="val 5092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>
              <a:cs typeface="Arial" pitchFamily="34" charset="0"/>
            </a:endParaRPr>
          </a:p>
        </p:txBody>
      </p:sp>
      <p:sp>
        <p:nvSpPr>
          <p:cNvPr id="30730" name="TextBox 45"/>
          <p:cNvSpPr txBox="1">
            <a:spLocks noChangeArrowheads="1"/>
          </p:cNvSpPr>
          <p:nvPr/>
        </p:nvSpPr>
        <p:spPr bwMode="auto">
          <a:xfrm>
            <a:off x="282575" y="5181600"/>
            <a:ext cx="10668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sz="1600" i="1">
                <a:cs typeface="Arial" charset="0"/>
              </a:rPr>
              <a:t>“</a:t>
            </a:r>
            <a:r>
              <a:rPr lang="en-US" altLang="ja-JP" sz="1600" i="1">
                <a:cs typeface="Arial" charset="0"/>
              </a:rPr>
              <a:t>Ripple Families</a:t>
            </a:r>
            <a:r>
              <a:rPr lang="ja-JP" altLang="en-US" sz="1600" i="1">
                <a:cs typeface="Arial" charset="0"/>
              </a:rPr>
              <a:t>”</a:t>
            </a:r>
            <a:endParaRPr lang="en-US" sz="1600" i="1">
              <a:cs typeface="Arial" charset="0"/>
            </a:endParaRPr>
          </a:p>
        </p:txBody>
      </p:sp>
      <p:sp>
        <p:nvSpPr>
          <p:cNvPr id="30731" name="TextBox 34"/>
          <p:cNvSpPr txBox="1">
            <a:spLocks noChangeArrowheads="1"/>
          </p:cNvSpPr>
          <p:nvPr/>
        </p:nvSpPr>
        <p:spPr bwMode="auto">
          <a:xfrm>
            <a:off x="2971800" y="1901825"/>
            <a:ext cx="106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ja-JP" altLang="en-US" sz="1600" i="1">
                <a:cs typeface="Arial" charset="0"/>
              </a:rPr>
              <a:t>“</a:t>
            </a:r>
            <a:r>
              <a:rPr lang="en-US" altLang="ja-JP" sz="1600" i="1">
                <a:cs typeface="Arial" charset="0"/>
              </a:rPr>
              <a:t>Core Catalyst Families</a:t>
            </a:r>
            <a:r>
              <a:rPr lang="ja-JP" altLang="en-US" sz="1600" i="1">
                <a:cs typeface="Arial" charset="0"/>
              </a:rPr>
              <a:t>”</a:t>
            </a:r>
            <a:endParaRPr lang="en-US" sz="1600" i="1">
              <a:cs typeface="Arial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2057400" y="51816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1905000" y="54864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3" name="Oval 62"/>
          <p:cNvSpPr/>
          <p:nvPr/>
        </p:nvSpPr>
        <p:spPr>
          <a:xfrm>
            <a:off x="1676400" y="51054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4" name="Oval 63"/>
          <p:cNvSpPr/>
          <p:nvPr/>
        </p:nvSpPr>
        <p:spPr>
          <a:xfrm>
            <a:off x="2209800" y="48006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6" name="Oval 65"/>
          <p:cNvSpPr/>
          <p:nvPr/>
        </p:nvSpPr>
        <p:spPr>
          <a:xfrm>
            <a:off x="2895600" y="549275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7" name="Oval 66"/>
          <p:cNvSpPr/>
          <p:nvPr/>
        </p:nvSpPr>
        <p:spPr>
          <a:xfrm>
            <a:off x="2362200" y="59436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371600" y="53340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69" name="Oval 68"/>
          <p:cNvSpPr/>
          <p:nvPr/>
        </p:nvSpPr>
        <p:spPr>
          <a:xfrm>
            <a:off x="2895600" y="51816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263775" y="541655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3025775" y="58293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352800" y="54102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8" name="Oval 77"/>
          <p:cNvSpPr/>
          <p:nvPr/>
        </p:nvSpPr>
        <p:spPr>
          <a:xfrm>
            <a:off x="3352800" y="51816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9" name="Oval 78"/>
          <p:cNvSpPr/>
          <p:nvPr/>
        </p:nvSpPr>
        <p:spPr>
          <a:xfrm>
            <a:off x="3352800" y="4829175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2" name="Oval 81"/>
          <p:cNvSpPr/>
          <p:nvPr/>
        </p:nvSpPr>
        <p:spPr>
          <a:xfrm>
            <a:off x="1501775" y="564515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3048000" y="4600575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654175" y="587375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1958975" y="579755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1958975" y="60960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2644775" y="56769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30751" name="Straight Arrow Connector 48"/>
          <p:cNvCxnSpPr>
            <a:cxnSpLocks noChangeShapeType="1"/>
          </p:cNvCxnSpPr>
          <p:nvPr/>
        </p:nvCxnSpPr>
        <p:spPr bwMode="auto">
          <a:xfrm>
            <a:off x="3384550" y="5797550"/>
            <a:ext cx="501650" cy="374650"/>
          </a:xfrm>
          <a:prstGeom prst="straightConnector1">
            <a:avLst/>
          </a:prstGeom>
          <a:noFill/>
          <a:ln w="38100">
            <a:solidFill>
              <a:srgbClr val="2D2D8A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752" name="AutoShape 39"/>
          <p:cNvSpPr>
            <a:spLocks noChangeArrowheads="1"/>
          </p:cNvSpPr>
          <p:nvPr/>
        </p:nvSpPr>
        <p:spPr bwMode="auto">
          <a:xfrm>
            <a:off x="2887663" y="6243638"/>
            <a:ext cx="2286000" cy="381000"/>
          </a:xfrm>
          <a:prstGeom prst="roundRect">
            <a:avLst>
              <a:gd name="adj" fmla="val 16667"/>
            </a:avLst>
          </a:prstGeom>
          <a:solidFill>
            <a:srgbClr val="0099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 sz="1600" i="1">
                <a:cs typeface="Arial" charset="0"/>
              </a:rPr>
              <a:t>100s requesting to enroll</a:t>
            </a:r>
          </a:p>
        </p:txBody>
      </p:sp>
      <p:sp>
        <p:nvSpPr>
          <p:cNvPr id="51" name="Oval 50"/>
          <p:cNvSpPr/>
          <p:nvPr/>
        </p:nvSpPr>
        <p:spPr>
          <a:xfrm>
            <a:off x="2873375" y="48768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1349375" y="495300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2263775" y="5721350"/>
            <a:ext cx="304800" cy="228600"/>
          </a:xfrm>
          <a:prstGeom prst="ellipse">
            <a:avLst/>
          </a:prstGeom>
          <a:solidFill>
            <a:srgbClr val="009999">
              <a:alpha val="5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56" name="Title 3"/>
          <p:cNvSpPr>
            <a:spLocks noGrp="1"/>
          </p:cNvSpPr>
          <p:nvPr>
            <p:ph type="title"/>
          </p:nvPr>
        </p:nvSpPr>
        <p:spPr>
          <a:xfrm>
            <a:off x="457200" y="282575"/>
            <a:ext cx="8229600" cy="601663"/>
          </a:xfrm>
          <a:prstGeom prst="roundRect">
            <a:avLst>
              <a:gd name="adj" fmla="val 16667"/>
            </a:avLst>
          </a:prstGeom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Myriad Pro Semibold" charset="0"/>
                <a:ea typeface="ＭＳ Ｐゴシック" pitchFamily="34" charset="-128"/>
                <a:cs typeface="+mn-cs"/>
              </a:rPr>
              <a:t>FII Approach—Bottom Up, Hands Off</a:t>
            </a:r>
          </a:p>
        </p:txBody>
      </p:sp>
      <p:cxnSp>
        <p:nvCxnSpPr>
          <p:cNvPr id="30757" name="Straight Arrow Connector 36"/>
          <p:cNvCxnSpPr>
            <a:cxnSpLocks noChangeShapeType="1"/>
          </p:cNvCxnSpPr>
          <p:nvPr/>
        </p:nvCxnSpPr>
        <p:spPr bwMode="auto">
          <a:xfrm rot="5400000">
            <a:off x="2457450" y="4629150"/>
            <a:ext cx="495300" cy="228600"/>
          </a:xfrm>
          <a:prstGeom prst="straightConnector1">
            <a:avLst/>
          </a:prstGeom>
          <a:noFill/>
          <a:ln w="38100">
            <a:solidFill>
              <a:srgbClr val="2D2D8A"/>
            </a:solidFill>
            <a:round/>
            <a:headEnd/>
            <a:tailEnd type="arrow" w="med" len="med"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Myriad Pro" charset="0"/>
                <a:ea typeface="ＭＳ Ｐゴシック" charset="0"/>
                <a:cs typeface="Myriad Pro" charset="0"/>
              </a:rPr>
              <a:t>FII-Boston’s Growth</a:t>
            </a:r>
          </a:p>
        </p:txBody>
      </p:sp>
      <p:sp>
        <p:nvSpPr>
          <p:cNvPr id="4" name="Oval 3"/>
          <p:cNvSpPr/>
          <p:nvPr/>
        </p:nvSpPr>
        <p:spPr>
          <a:xfrm>
            <a:off x="4002088" y="1720850"/>
            <a:ext cx="4572000" cy="457200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dirty="0"/>
              <a:t>1000 households</a:t>
            </a:r>
          </a:p>
          <a:p>
            <a:pPr algn="ctr">
              <a:defRPr/>
            </a:pPr>
            <a:r>
              <a:rPr lang="en-US" sz="1600" dirty="0"/>
              <a:t>(2700 adults &amp; children)</a:t>
            </a:r>
            <a:r>
              <a:rPr lang="en-US" dirty="0"/>
              <a:t> </a:t>
            </a:r>
          </a:p>
        </p:txBody>
      </p:sp>
      <p:sp>
        <p:nvSpPr>
          <p:cNvPr id="5" name="Oval 4"/>
          <p:cNvSpPr/>
          <p:nvPr/>
        </p:nvSpPr>
        <p:spPr>
          <a:xfrm>
            <a:off x="1419225" y="2519363"/>
            <a:ext cx="2738438" cy="2738437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200 households</a:t>
            </a:r>
          </a:p>
          <a:p>
            <a:pPr algn="ctr">
              <a:defRPr/>
            </a:pPr>
            <a:r>
              <a:rPr lang="en-US" sz="1400" dirty="0"/>
              <a:t>(800 adult &amp; children)</a:t>
            </a:r>
          </a:p>
        </p:txBody>
      </p:sp>
      <p:sp>
        <p:nvSpPr>
          <p:cNvPr id="3" name="Oval 2"/>
          <p:cNvSpPr/>
          <p:nvPr/>
        </p:nvSpPr>
        <p:spPr>
          <a:xfrm>
            <a:off x="635000" y="2106613"/>
            <a:ext cx="1370013" cy="1390650"/>
          </a:xfrm>
          <a:prstGeom prst="ellipse">
            <a:avLst/>
          </a:prstGeom>
          <a:solidFill>
            <a:srgbClr val="77933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chemeClr val="bg1"/>
                </a:solidFill>
              </a:rPr>
              <a:t>35 </a:t>
            </a:r>
            <a:r>
              <a:rPr lang="en-US" sz="1800" dirty="0">
                <a:solidFill>
                  <a:schemeClr val="bg1"/>
                </a:solidFill>
              </a:rPr>
              <a:t>Core Families</a:t>
            </a:r>
          </a:p>
        </p:txBody>
      </p:sp>
      <p:sp>
        <p:nvSpPr>
          <p:cNvPr id="32773" name="TextBox 5"/>
          <p:cNvSpPr txBox="1">
            <a:spLocks noChangeArrowheads="1"/>
          </p:cNvSpPr>
          <p:nvPr/>
        </p:nvSpPr>
        <p:spPr bwMode="auto">
          <a:xfrm>
            <a:off x="928688" y="1663700"/>
            <a:ext cx="876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Myriad Pro" charset="0"/>
                <a:cs typeface="Myriad Pro" charset="0"/>
              </a:rPr>
              <a:t>2010</a:t>
            </a:r>
          </a:p>
        </p:txBody>
      </p:sp>
      <p:sp>
        <p:nvSpPr>
          <p:cNvPr id="32774" name="TextBox 6"/>
          <p:cNvSpPr txBox="1">
            <a:spLocks noChangeArrowheads="1"/>
          </p:cNvSpPr>
          <p:nvPr/>
        </p:nvSpPr>
        <p:spPr bwMode="auto">
          <a:xfrm>
            <a:off x="2413000" y="276860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latin typeface="Myriad Pro" charset="0"/>
                <a:cs typeface="Myriad Pro" charset="0"/>
              </a:rPr>
              <a:t>2012</a:t>
            </a:r>
          </a:p>
        </p:txBody>
      </p:sp>
      <p:sp>
        <p:nvSpPr>
          <p:cNvPr id="32775" name="TextBox 7"/>
          <p:cNvSpPr txBox="1">
            <a:spLocks noChangeArrowheads="1"/>
          </p:cNvSpPr>
          <p:nvPr/>
        </p:nvSpPr>
        <p:spPr bwMode="auto">
          <a:xfrm>
            <a:off x="5772150" y="2643188"/>
            <a:ext cx="1038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000" b="1">
                <a:latin typeface="Myriad Pro" charset="0"/>
                <a:cs typeface="Myriad Pro" charset="0"/>
              </a:rPr>
              <a:t>2015</a:t>
            </a:r>
          </a:p>
        </p:txBody>
      </p:sp>
      <p:sp>
        <p:nvSpPr>
          <p:cNvPr id="14" name="Curved Right Arrow 13"/>
          <p:cNvSpPr/>
          <p:nvPr/>
        </p:nvSpPr>
        <p:spPr>
          <a:xfrm rot="19220462">
            <a:off x="384175" y="3590925"/>
            <a:ext cx="731838" cy="121602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16556128">
            <a:off x="3396457" y="5076031"/>
            <a:ext cx="731838" cy="1216025"/>
          </a:xfrm>
          <a:prstGeom prst="curv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3" name="Group 29"/>
          <p:cNvGrpSpPr>
            <a:grpSpLocks/>
          </p:cNvGrpSpPr>
          <p:nvPr/>
        </p:nvGrpSpPr>
        <p:grpSpPr bwMode="auto">
          <a:xfrm>
            <a:off x="152400" y="4178300"/>
            <a:ext cx="690563" cy="1905000"/>
            <a:chOff x="323476" y="4654176"/>
            <a:chExt cx="690199" cy="1905458"/>
          </a:xfrm>
        </p:grpSpPr>
        <p:sp>
          <p:nvSpPr>
            <p:cNvPr id="21" name="Up Arrow 20"/>
            <p:cNvSpPr/>
            <p:nvPr/>
          </p:nvSpPr>
          <p:spPr>
            <a:xfrm>
              <a:off x="323476" y="4654176"/>
              <a:ext cx="677506" cy="322340"/>
            </a:xfrm>
            <a:prstGeom prst="upArrow">
              <a:avLst>
                <a:gd name="adj1" fmla="val 77273"/>
                <a:gd name="adj2" fmla="val 5357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3" name="Up Arrow 22"/>
            <p:cNvSpPr/>
            <p:nvPr/>
          </p:nvSpPr>
          <p:spPr>
            <a:xfrm>
              <a:off x="323476" y="5181353"/>
              <a:ext cx="677506" cy="322340"/>
            </a:xfrm>
            <a:prstGeom prst="upArrow">
              <a:avLst>
                <a:gd name="adj1" fmla="val 77273"/>
                <a:gd name="adj2" fmla="val 5357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7" name="Up Arrow 26"/>
            <p:cNvSpPr/>
            <p:nvPr/>
          </p:nvSpPr>
          <p:spPr>
            <a:xfrm>
              <a:off x="323476" y="5708529"/>
              <a:ext cx="677506" cy="322340"/>
            </a:xfrm>
            <a:prstGeom prst="upArrow">
              <a:avLst>
                <a:gd name="adj1" fmla="val 77273"/>
                <a:gd name="adj2" fmla="val 5357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9" name="Up Arrow 28"/>
            <p:cNvSpPr/>
            <p:nvPr/>
          </p:nvSpPr>
          <p:spPr>
            <a:xfrm>
              <a:off x="336169" y="6235706"/>
              <a:ext cx="677506" cy="323928"/>
            </a:xfrm>
            <a:prstGeom prst="upArrow">
              <a:avLst>
                <a:gd name="adj1" fmla="val 77273"/>
                <a:gd name="adj2" fmla="val 53571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33794" name="TextBox 21"/>
          <p:cNvSpPr txBox="1">
            <a:spLocks noChangeArrowheads="1"/>
          </p:cNvSpPr>
          <p:nvPr/>
        </p:nvSpPr>
        <p:spPr bwMode="auto">
          <a:xfrm>
            <a:off x="212725" y="4097338"/>
            <a:ext cx="8597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Minion Pro Cond" charset="0"/>
              </a:rPr>
              <a:t>	  </a:t>
            </a:r>
            <a:r>
              <a:rPr lang="en-US" sz="2000" b="1">
                <a:solidFill>
                  <a:srgbClr val="000000"/>
                </a:solidFill>
                <a:latin typeface="Minion Pro Cond" charset="0"/>
              </a:rPr>
              <a:t>27%</a:t>
            </a:r>
            <a:r>
              <a:rPr lang="en-US">
                <a:latin typeface="Minion Pro Cond" charset="0"/>
              </a:rPr>
              <a:t> </a:t>
            </a:r>
            <a:r>
              <a:rPr lang="en-US" sz="1200"/>
              <a:t>rise in </a:t>
            </a:r>
            <a:r>
              <a:rPr lang="en-US" sz="1600" b="1" i="1">
                <a:latin typeface="Minion Pro" charset="0"/>
              </a:rPr>
              <a:t>Core</a:t>
            </a:r>
            <a:r>
              <a:rPr lang="en-US" sz="1000"/>
              <a:t> </a:t>
            </a:r>
            <a:r>
              <a:rPr lang="en-US" sz="1200"/>
              <a:t>family avg. income after two years and,  </a:t>
            </a:r>
            <a:r>
              <a:rPr lang="en-US" sz="2000" b="1">
                <a:solidFill>
                  <a:srgbClr val="000000"/>
                </a:solidFill>
                <a:latin typeface="Minion Pro Cond" charset="0"/>
              </a:rPr>
              <a:t>15%</a:t>
            </a:r>
            <a:r>
              <a:rPr lang="en-US" sz="2000" b="1">
                <a:solidFill>
                  <a:srgbClr val="FF0000"/>
                </a:solidFill>
                <a:latin typeface="Minion Pro Cond" charset="0"/>
              </a:rPr>
              <a:t> </a:t>
            </a:r>
            <a:r>
              <a:rPr lang="en-US" sz="1200">
                <a:cs typeface="Arial" charset="0"/>
              </a:rPr>
              <a:t>avg. rise for </a:t>
            </a:r>
            <a:r>
              <a:rPr lang="en-US" sz="1600" b="1" i="1">
                <a:latin typeface="Minion Pro" charset="0"/>
              </a:rPr>
              <a:t>Ripple</a:t>
            </a:r>
            <a:r>
              <a:rPr lang="en-US" sz="1200" b="1">
                <a:latin typeface="Minion Pro" charset="0"/>
              </a:rPr>
              <a:t> </a:t>
            </a:r>
            <a:r>
              <a:rPr lang="en-US" sz="1200">
                <a:cs typeface="Arial" charset="0"/>
              </a:rPr>
              <a:t>families after one year</a:t>
            </a:r>
            <a:r>
              <a:rPr lang="en-US" sz="2000">
                <a:cs typeface="Arial" charset="0"/>
              </a:rPr>
              <a:t> </a:t>
            </a:r>
            <a:endParaRPr lang="en-US" sz="1200">
              <a:cs typeface="Arial" charset="0"/>
            </a:endParaRPr>
          </a:p>
        </p:txBody>
      </p:sp>
      <p:sp>
        <p:nvSpPr>
          <p:cNvPr id="33795" name="TextBox 23"/>
          <p:cNvSpPr txBox="1">
            <a:spLocks noChangeArrowheads="1"/>
          </p:cNvSpPr>
          <p:nvPr/>
        </p:nvSpPr>
        <p:spPr bwMode="auto">
          <a:xfrm>
            <a:off x="282575" y="4614863"/>
            <a:ext cx="8126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Minion Pro Cond" charset="0"/>
              </a:rPr>
              <a:t>	 53</a:t>
            </a:r>
            <a:r>
              <a:rPr lang="en-US" b="1">
                <a:latin typeface="Minion Pro Cond" charset="0"/>
              </a:rPr>
              <a:t> </a:t>
            </a:r>
            <a:r>
              <a:rPr lang="en-US" sz="1200"/>
              <a:t>businesses operated by FII families, with an estimated </a:t>
            </a:r>
            <a:r>
              <a:rPr lang="en-US" sz="2000" b="1">
                <a:latin typeface="Minion Pro Cond" charset="0"/>
              </a:rPr>
              <a:t>80</a:t>
            </a:r>
            <a:r>
              <a:rPr lang="en-US" sz="1200" b="1"/>
              <a:t> </a:t>
            </a:r>
            <a:r>
              <a:rPr lang="en-US" sz="1200"/>
              <a:t> jobs (FTE</a:t>
            </a:r>
            <a:r>
              <a:rPr lang="ja-JP" altLang="en-US" sz="1200"/>
              <a:t>’</a:t>
            </a:r>
            <a:r>
              <a:rPr lang="en-US" altLang="ja-JP" sz="1200"/>
              <a:t>s) created by businesses</a:t>
            </a:r>
            <a:endParaRPr lang="en-US" sz="1200"/>
          </a:p>
        </p:txBody>
      </p:sp>
      <p:sp>
        <p:nvSpPr>
          <p:cNvPr id="33796" name="TextBox 27"/>
          <p:cNvSpPr txBox="1">
            <a:spLocks noChangeArrowheads="1"/>
          </p:cNvSpPr>
          <p:nvPr/>
        </p:nvSpPr>
        <p:spPr bwMode="auto">
          <a:xfrm>
            <a:off x="336550" y="5141913"/>
            <a:ext cx="8128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Minion Pro Cond" charset="0"/>
              </a:rPr>
              <a:t>	 4</a:t>
            </a:r>
            <a:r>
              <a:rPr lang="en-US">
                <a:latin typeface="Minion Pro Cond" charset="0"/>
              </a:rPr>
              <a:t> </a:t>
            </a:r>
            <a:r>
              <a:rPr lang="en-US" sz="1200"/>
              <a:t>new homeowners – </a:t>
            </a:r>
            <a:r>
              <a:rPr lang="en-US" b="1">
                <a:latin typeface="Minion Pro Cond" charset="0"/>
              </a:rPr>
              <a:t>2</a:t>
            </a:r>
            <a:r>
              <a:rPr lang="en-US" sz="1200"/>
              <a:t> from </a:t>
            </a:r>
            <a:r>
              <a:rPr lang="en-US" sz="1600" b="1" i="1">
                <a:latin typeface="Minion Pro" charset="0"/>
              </a:rPr>
              <a:t>Core</a:t>
            </a:r>
            <a:r>
              <a:rPr lang="en-US" sz="1200"/>
              <a:t> families and </a:t>
            </a:r>
            <a:r>
              <a:rPr lang="en-US" b="1">
                <a:latin typeface="Minion Pro Cond" charset="0"/>
              </a:rPr>
              <a:t>2</a:t>
            </a:r>
            <a:r>
              <a:rPr lang="en-US" sz="1200"/>
              <a:t> from </a:t>
            </a:r>
            <a:r>
              <a:rPr lang="en-US" sz="1600" b="1" i="1">
                <a:latin typeface="Minion Pro" charset="0"/>
              </a:rPr>
              <a:t>Ripple</a:t>
            </a:r>
            <a:r>
              <a:rPr lang="en-US" sz="1200"/>
              <a:t>.   </a:t>
            </a:r>
          </a:p>
        </p:txBody>
      </p:sp>
      <p:sp>
        <p:nvSpPr>
          <p:cNvPr id="33797" name="TextBox 29"/>
          <p:cNvSpPr txBox="1">
            <a:spLocks noChangeArrowheads="1"/>
          </p:cNvSpPr>
          <p:nvPr/>
        </p:nvSpPr>
        <p:spPr bwMode="auto">
          <a:xfrm>
            <a:off x="146050" y="5737225"/>
            <a:ext cx="8664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Minion Pro Cond" charset="0"/>
              </a:rPr>
              <a:t>	   </a:t>
            </a:r>
            <a:r>
              <a:rPr lang="en-US" sz="1800" b="1">
                <a:latin typeface="Minion Pro Cond" charset="0"/>
              </a:rPr>
              <a:t>187%</a:t>
            </a:r>
            <a:r>
              <a:rPr lang="en-US" sz="1800">
                <a:latin typeface="Minion Pro Cond" charset="0"/>
              </a:rPr>
              <a:t> </a:t>
            </a:r>
            <a:r>
              <a:rPr lang="en-US" sz="1200"/>
              <a:t>avg. rise in </a:t>
            </a:r>
            <a:r>
              <a:rPr lang="en-US" sz="1600" b="1" i="1">
                <a:latin typeface="Minion Pro" charset="0"/>
              </a:rPr>
              <a:t>Core</a:t>
            </a:r>
            <a:r>
              <a:rPr lang="en-US" sz="1800" b="1">
                <a:latin typeface="Minion Pro" charset="0"/>
              </a:rPr>
              <a:t> </a:t>
            </a:r>
            <a:r>
              <a:rPr lang="en-US" sz="500"/>
              <a:t> </a:t>
            </a:r>
            <a:r>
              <a:rPr lang="en-US" sz="1200"/>
              <a:t>savings for avg. balance of </a:t>
            </a:r>
            <a:r>
              <a:rPr lang="en-US" sz="1600">
                <a:latin typeface="Minion Pro Cond" charset="0"/>
              </a:rPr>
              <a:t>$1,715</a:t>
            </a:r>
            <a:r>
              <a:rPr lang="en-US" sz="1200"/>
              <a:t> and </a:t>
            </a:r>
            <a:r>
              <a:rPr lang="en-US" sz="1600" b="1" i="1">
                <a:latin typeface="Minion Pro" charset="0"/>
              </a:rPr>
              <a:t>Ripple</a:t>
            </a:r>
            <a:r>
              <a:rPr lang="en-US" sz="1200" b="1">
                <a:latin typeface="Minion Pro" charset="0"/>
              </a:rPr>
              <a:t>  </a:t>
            </a:r>
            <a:r>
              <a:rPr lang="en-US" sz="1200">
                <a:cs typeface="Arial" charset="0"/>
              </a:rPr>
              <a:t>rose</a:t>
            </a:r>
            <a:r>
              <a:rPr lang="en-US" sz="1200" b="1">
                <a:latin typeface="Minion Pro" charset="0"/>
              </a:rPr>
              <a:t> </a:t>
            </a:r>
            <a:r>
              <a:rPr lang="en-US" sz="1600" b="1">
                <a:latin typeface="Minion Pro" charset="0"/>
              </a:rPr>
              <a:t>167%</a:t>
            </a:r>
            <a:r>
              <a:rPr lang="en-US" sz="1600" b="1">
                <a:latin typeface="Minion Pro Cond" charset="0"/>
              </a:rPr>
              <a:t> </a:t>
            </a:r>
            <a:r>
              <a:rPr lang="en-US" sz="1200">
                <a:cs typeface="Arial" charset="0"/>
              </a:rPr>
              <a:t>for </a:t>
            </a:r>
            <a:r>
              <a:rPr lang="en-US" sz="1600" b="1">
                <a:latin typeface="Minion Pro" charset="0"/>
              </a:rPr>
              <a:t>$1,211 </a:t>
            </a:r>
            <a:r>
              <a:rPr lang="en-US" sz="1200">
                <a:cs typeface="Arial" charset="0"/>
              </a:rPr>
              <a:t>avg. balance</a:t>
            </a:r>
          </a:p>
        </p:txBody>
      </p:sp>
      <p:graphicFrame>
        <p:nvGraphicFramePr>
          <p:cNvPr id="33798" name="Chart 1"/>
          <p:cNvGraphicFramePr>
            <a:graphicFrameLocks/>
          </p:cNvGraphicFramePr>
          <p:nvPr/>
        </p:nvGraphicFramePr>
        <p:xfrm>
          <a:off x="325438" y="1190625"/>
          <a:ext cx="6953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4" r:id="rId4" imgW="701101" imgH="701101" progId="Excel.Sheet.8">
                  <p:embed/>
                </p:oleObj>
              </mc:Choice>
              <mc:Fallback>
                <p:oleObj r:id="rId4" imgW="701101" imgH="701101" progId="Excel.Shee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1190625"/>
                        <a:ext cx="6953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799" name="Chart 2"/>
          <p:cNvGraphicFramePr>
            <a:graphicFrameLocks/>
          </p:cNvGraphicFramePr>
          <p:nvPr/>
        </p:nvGraphicFramePr>
        <p:xfrm>
          <a:off x="325438" y="1685925"/>
          <a:ext cx="6953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Chart" r:id="rId6" imgW="701101" imgH="695004" progId="Excel.Sheet.8">
                  <p:embed/>
                </p:oleObj>
              </mc:Choice>
              <mc:Fallback>
                <p:oleObj name="Chart" r:id="rId6" imgW="701101" imgH="695004" progId="Excel.Sheet.8">
                  <p:embed/>
                  <p:pic>
                    <p:nvPicPr>
                      <p:cNvPr id="0" name="Chart 2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1685925"/>
                        <a:ext cx="6953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0" name="Chart 6"/>
          <p:cNvGraphicFramePr>
            <a:graphicFrameLocks/>
          </p:cNvGraphicFramePr>
          <p:nvPr/>
        </p:nvGraphicFramePr>
        <p:xfrm>
          <a:off x="307975" y="2405063"/>
          <a:ext cx="73025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6" name="Worksheet" r:id="rId8" imgW="736600" imgH="736600" progId="Excel.Sheet.8">
                  <p:embed/>
                </p:oleObj>
              </mc:Choice>
              <mc:Fallback>
                <p:oleObj name="Worksheet" r:id="rId8" imgW="736600" imgH="736600" progId="Excel.Sheet.8">
                  <p:embed/>
                  <p:pic>
                    <p:nvPicPr>
                      <p:cNvPr id="0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" y="2405063"/>
                        <a:ext cx="73025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Chart 7"/>
          <p:cNvGraphicFramePr>
            <a:graphicFrameLocks/>
          </p:cNvGraphicFramePr>
          <p:nvPr/>
        </p:nvGraphicFramePr>
        <p:xfrm>
          <a:off x="325438" y="2938463"/>
          <a:ext cx="695325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7" name="Worksheet" r:id="rId10" imgW="701101" imgH="695004" progId="Excel.Sheet.8">
                  <p:embed/>
                </p:oleObj>
              </mc:Choice>
              <mc:Fallback>
                <p:oleObj name="Worksheet" r:id="rId10" imgW="701101" imgH="695004" progId="Excel.Shee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8" y="2938463"/>
                        <a:ext cx="695325" cy="695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2" name="TextBox 9"/>
          <p:cNvSpPr txBox="1">
            <a:spLocks noChangeArrowheads="1"/>
          </p:cNvSpPr>
          <p:nvPr/>
        </p:nvSpPr>
        <p:spPr bwMode="auto">
          <a:xfrm>
            <a:off x="376238" y="931863"/>
            <a:ext cx="35941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latin typeface="Myriad Pro Semibold" charset="0"/>
              </a:rPr>
              <a:t>Family Initiative Core &amp; Ripple Families</a:t>
            </a:r>
          </a:p>
        </p:txBody>
      </p:sp>
      <p:sp>
        <p:nvSpPr>
          <p:cNvPr id="33803" name="TextBox 10"/>
          <p:cNvSpPr txBox="1">
            <a:spLocks noChangeArrowheads="1"/>
          </p:cNvSpPr>
          <p:nvPr/>
        </p:nvSpPr>
        <p:spPr bwMode="auto">
          <a:xfrm rot="-5400000">
            <a:off x="-294481" y="1562894"/>
            <a:ext cx="119697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000"/>
              <a:t>CHILDREN</a:t>
            </a:r>
          </a:p>
        </p:txBody>
      </p:sp>
      <p:sp>
        <p:nvSpPr>
          <p:cNvPr id="45073" name="TextBox 12"/>
          <p:cNvSpPr txBox="1">
            <a:spLocks noChangeArrowheads="1"/>
          </p:cNvSpPr>
          <p:nvPr/>
        </p:nvSpPr>
        <p:spPr bwMode="auto">
          <a:xfrm rot="16200000">
            <a:off x="-207963" y="2930526"/>
            <a:ext cx="10318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050" dirty="0">
                <a:latin typeface="Arial" pitchFamily="34" charset="0"/>
                <a:ea typeface="ＭＳ Ｐゴシック" pitchFamily="34" charset="-128"/>
                <a:cs typeface="+mn-cs"/>
              </a:rPr>
              <a:t>MUTUALITY</a:t>
            </a:r>
          </a:p>
        </p:txBody>
      </p:sp>
      <p:sp>
        <p:nvSpPr>
          <p:cNvPr id="33805" name="TextBox 13"/>
          <p:cNvSpPr txBox="1">
            <a:spLocks noChangeArrowheads="1"/>
          </p:cNvSpPr>
          <p:nvPr/>
        </p:nvSpPr>
        <p:spPr bwMode="auto">
          <a:xfrm>
            <a:off x="854075" y="1323975"/>
            <a:ext cx="732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Minion Pro Cond" charset="0"/>
              </a:rPr>
              <a:t>73%</a:t>
            </a:r>
            <a:r>
              <a:rPr lang="en-US">
                <a:latin typeface="Minion Pro Cond" charset="0"/>
              </a:rPr>
              <a:t> </a:t>
            </a:r>
            <a:r>
              <a:rPr lang="en-US" sz="1200"/>
              <a:t>of children reported grade and school attendance improvement</a:t>
            </a:r>
          </a:p>
        </p:txBody>
      </p:sp>
      <p:sp>
        <p:nvSpPr>
          <p:cNvPr id="33806" name="TextBox 14"/>
          <p:cNvSpPr txBox="1">
            <a:spLocks noChangeArrowheads="1"/>
          </p:cNvSpPr>
          <p:nvPr/>
        </p:nvSpPr>
        <p:spPr bwMode="auto">
          <a:xfrm>
            <a:off x="854075" y="1806575"/>
            <a:ext cx="7321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Minion Pro Cond" charset="0"/>
              </a:rPr>
              <a:t>75%</a:t>
            </a:r>
            <a:r>
              <a:rPr lang="en-US">
                <a:latin typeface="Minion Pro Cond" charset="0"/>
              </a:rPr>
              <a:t> </a:t>
            </a:r>
            <a:r>
              <a:rPr lang="en-US" sz="1200"/>
              <a:t>of children attended 34 different afterschool programs</a:t>
            </a:r>
          </a:p>
        </p:txBody>
      </p:sp>
      <p:sp>
        <p:nvSpPr>
          <p:cNvPr id="33807" name="TextBox 18"/>
          <p:cNvSpPr txBox="1">
            <a:spLocks noChangeArrowheads="1"/>
          </p:cNvSpPr>
          <p:nvPr/>
        </p:nvSpPr>
        <p:spPr bwMode="auto">
          <a:xfrm>
            <a:off x="854075" y="2527300"/>
            <a:ext cx="8128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Minion Pro Cond" charset="0"/>
              </a:rPr>
              <a:t>60%</a:t>
            </a:r>
            <a:r>
              <a:rPr lang="en-US">
                <a:latin typeface="Minion Pro Cond" charset="0"/>
              </a:rPr>
              <a:t> </a:t>
            </a:r>
            <a:r>
              <a:rPr lang="en-US" sz="1200"/>
              <a:t>of households led a community activity (e.g. youth workshops, women</a:t>
            </a:r>
            <a:r>
              <a:rPr lang="ja-JP" altLang="en-US" sz="1200"/>
              <a:t>’</a:t>
            </a:r>
            <a:r>
              <a:rPr lang="en-US" altLang="ja-JP" sz="1200"/>
              <a:t>s support groups, housing planning)</a:t>
            </a:r>
            <a:endParaRPr lang="en-US" sz="1200"/>
          </a:p>
        </p:txBody>
      </p:sp>
      <p:sp>
        <p:nvSpPr>
          <p:cNvPr id="33808" name="TextBox 19"/>
          <p:cNvSpPr txBox="1">
            <a:spLocks noChangeArrowheads="1"/>
          </p:cNvSpPr>
          <p:nvPr/>
        </p:nvSpPr>
        <p:spPr bwMode="auto">
          <a:xfrm>
            <a:off x="854075" y="3057525"/>
            <a:ext cx="812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latin typeface="Minion Pro Cond" charset="0"/>
              </a:rPr>
              <a:t>80%</a:t>
            </a:r>
            <a:r>
              <a:rPr lang="en-US" sz="2000">
                <a:latin typeface="Minion Pro Cond" charset="0"/>
              </a:rPr>
              <a:t> </a:t>
            </a:r>
            <a:r>
              <a:rPr lang="en-US" sz="1200"/>
              <a:t>of households helped someone in the community (e.g. help get a job, offer a loan, provide childcare)</a:t>
            </a:r>
          </a:p>
        </p:txBody>
      </p:sp>
      <p:sp>
        <p:nvSpPr>
          <p:cNvPr id="33809" name="TextBox 30"/>
          <p:cNvSpPr txBox="1">
            <a:spLocks noChangeArrowheads="1"/>
          </p:cNvSpPr>
          <p:nvPr/>
        </p:nvSpPr>
        <p:spPr bwMode="auto">
          <a:xfrm>
            <a:off x="220663" y="3873500"/>
            <a:ext cx="4492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latin typeface="Myriad Pro Semibold" charset="0"/>
              </a:rPr>
              <a:t>Financial Outcomes Core &amp; Ripple Families</a:t>
            </a:r>
          </a:p>
        </p:txBody>
      </p:sp>
      <p:sp>
        <p:nvSpPr>
          <p:cNvPr id="33810" name="TextBox 8"/>
          <p:cNvSpPr txBox="1">
            <a:spLocks noChangeArrowheads="1"/>
          </p:cNvSpPr>
          <p:nvPr/>
        </p:nvSpPr>
        <p:spPr bwMode="auto">
          <a:xfrm>
            <a:off x="0" y="2159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>
                <a:latin typeface="Myriad Pro Semibold" charset="0"/>
              </a:rPr>
              <a:t>Family Outcomes—Boston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Myriad Pro Semibold" charset="0"/>
                <a:ea typeface="ＭＳ Ｐゴシック" charset="0"/>
                <a:cs typeface="Myriad Pro Semibold" charset="0"/>
              </a:rPr>
              <a:t>Key Findings from Independent Evaluation</a:t>
            </a:r>
          </a:p>
        </p:txBody>
      </p:sp>
      <p:sp>
        <p:nvSpPr>
          <p:cNvPr id="35842" name="TextBox 13"/>
          <p:cNvSpPr txBox="1">
            <a:spLocks noChangeArrowheads="1"/>
          </p:cNvSpPr>
          <p:nvPr/>
        </p:nvSpPr>
        <p:spPr bwMode="auto">
          <a:xfrm>
            <a:off x="239713" y="1327150"/>
            <a:ext cx="8686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1600" b="1"/>
              <a:t>Half of the families </a:t>
            </a:r>
            <a:r>
              <a:rPr lang="en-US" sz="1600"/>
              <a:t>living below poverty when they joined FII </a:t>
            </a:r>
            <a:r>
              <a:rPr lang="en-US" sz="1600" b="1"/>
              <a:t>moved out of poverty </a:t>
            </a:r>
            <a:r>
              <a:rPr lang="en-US" sz="1600"/>
              <a:t>within two years.</a:t>
            </a:r>
          </a:p>
          <a:p>
            <a:pPr eaLnBrk="1" hangingPunct="1"/>
            <a:endParaRPr lang="en-US" sz="1600"/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Families report that FII provides them with </a:t>
            </a:r>
            <a:r>
              <a:rPr lang="en-US" sz="1600" b="1"/>
              <a:t>structure that allows them to set and attain realistic goals</a:t>
            </a:r>
            <a:r>
              <a:rPr lang="en-US" sz="1600"/>
              <a:t>.</a:t>
            </a:r>
          </a:p>
          <a:p>
            <a:pPr eaLnBrk="1" hangingPunct="1"/>
            <a:endParaRPr lang="en-US" sz="1600"/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Core and Ripple families credit their experience in FII for their </a:t>
            </a:r>
            <a:r>
              <a:rPr lang="en-US" sz="1600" b="1"/>
              <a:t>expanded social networks </a:t>
            </a:r>
            <a:r>
              <a:rPr lang="en-US" sz="1600"/>
              <a:t>and for teaching them how to seek out the resources they need.  </a:t>
            </a:r>
          </a:p>
          <a:p>
            <a:pPr eaLnBrk="1" hangingPunct="1"/>
            <a:endParaRPr lang="en-US" sz="1600">
              <a:cs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600">
                <a:cs typeface="Calibri" charset="0"/>
              </a:rPr>
              <a:t>All but one Ripple cohort experienced an </a:t>
            </a:r>
            <a:r>
              <a:rPr lang="en-US" sz="1600" b="1">
                <a:cs typeface="Calibri" charset="0"/>
              </a:rPr>
              <a:t>increase in savings</a:t>
            </a:r>
            <a:r>
              <a:rPr lang="en-US" sz="1600">
                <a:cs typeface="Calibri" charset="0"/>
              </a:rPr>
              <a:t>, with 11 of the 17 cohorts experiencing an </a:t>
            </a:r>
            <a:r>
              <a:rPr lang="en-US" sz="1600" b="1">
                <a:cs typeface="Calibri" charset="0"/>
              </a:rPr>
              <a:t>average savings growth of more than 200%</a:t>
            </a:r>
            <a:r>
              <a:rPr lang="en-US" sz="1600">
                <a:cs typeface="Calibri" charset="0"/>
              </a:rPr>
              <a:t>.</a:t>
            </a:r>
          </a:p>
          <a:p>
            <a:pPr eaLnBrk="1" hangingPunct="1"/>
            <a:endParaRPr lang="en-US" sz="1600">
              <a:cs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600">
                <a:cs typeface="Calibri" charset="0"/>
              </a:rPr>
              <a:t>Five of the original six Core groups </a:t>
            </a:r>
            <a:r>
              <a:rPr lang="en-US" sz="1600" b="1">
                <a:cs typeface="Calibri" charset="0"/>
              </a:rPr>
              <a:t>continue to meet </a:t>
            </a:r>
            <a:r>
              <a:rPr lang="en-US" sz="1600">
                <a:cs typeface="Calibri" charset="0"/>
              </a:rPr>
              <a:t>after completing their two–year commitment to FII.</a:t>
            </a:r>
          </a:p>
          <a:p>
            <a:pPr eaLnBrk="1" hangingPunct="1"/>
            <a:endParaRPr lang="en-US" sz="1600">
              <a:cs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600">
                <a:cs typeface="Calibri" charset="0"/>
              </a:rPr>
              <a:t>Overall, Core families markedly </a:t>
            </a:r>
            <a:r>
              <a:rPr lang="en-US" sz="1600" b="1">
                <a:cs typeface="Calibri" charset="0"/>
              </a:rPr>
              <a:t>increased their sense of options</a:t>
            </a:r>
            <a:r>
              <a:rPr lang="en-US" sz="1600">
                <a:cs typeface="Calibri" charset="0"/>
              </a:rPr>
              <a:t>, and moderately increased their sense of control and perception of social connectedness.  </a:t>
            </a:r>
          </a:p>
          <a:p>
            <a:pPr eaLnBrk="1" hangingPunct="1"/>
            <a:endParaRPr lang="en-US" sz="1600">
              <a:cs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1600">
                <a:cs typeface="Calibri" charset="0"/>
              </a:rPr>
              <a:t>Core families describe their FII cohort as </a:t>
            </a:r>
            <a:r>
              <a:rPr lang="ja-JP" altLang="en-US" sz="1600">
                <a:cs typeface="Calibri" charset="0"/>
              </a:rPr>
              <a:t>“</a:t>
            </a:r>
            <a:r>
              <a:rPr lang="en-US" altLang="ja-JP" sz="1600">
                <a:cs typeface="Arial" charset="0"/>
              </a:rPr>
              <a:t>family,</a:t>
            </a:r>
            <a:r>
              <a:rPr lang="ja-JP" altLang="en-US" sz="1600">
                <a:cs typeface="Calibri" charset="0"/>
              </a:rPr>
              <a:t>”</a:t>
            </a:r>
            <a:r>
              <a:rPr lang="en-US" altLang="ja-JP" sz="1600">
                <a:cs typeface="Arial" charset="0"/>
              </a:rPr>
              <a:t> bonding together in shared causes, impacting their communities and improving their well-being. Ripple cohort members are bonding together to </a:t>
            </a:r>
            <a:r>
              <a:rPr lang="en-US" altLang="ja-JP" sz="1600" b="1">
                <a:cs typeface="Arial" charset="0"/>
              </a:rPr>
              <a:t>make positive changes in their communities</a:t>
            </a:r>
            <a:r>
              <a:rPr lang="en-US" altLang="ja-JP" sz="1600">
                <a:cs typeface="Arial" charset="0"/>
              </a:rPr>
              <a:t>.</a:t>
            </a:r>
          </a:p>
          <a:p>
            <a:pPr eaLnBrk="1" hangingPunct="1">
              <a:buFont typeface="Arial" charset="0"/>
              <a:buChar char="•"/>
            </a:pPr>
            <a:endParaRPr lang="en-US" sz="1600">
              <a:cs typeface="Arial" charset="0"/>
            </a:endParaRPr>
          </a:p>
          <a:p>
            <a:pPr eaLnBrk="1" hangingPunct="1">
              <a:buFont typeface="Arial" charset="0"/>
              <a:buChar char="•"/>
            </a:pPr>
            <a:endParaRPr lang="en-US" sz="1600">
              <a:cs typeface="Arial" charset="0"/>
            </a:endParaRPr>
          </a:p>
          <a:p>
            <a:pPr eaLnBrk="1" hangingPunct="1"/>
            <a:endParaRPr lang="en-US" sz="1600"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3200">
                <a:latin typeface="Myriad Pro Semibold" charset="0"/>
                <a:ea typeface="ＭＳ Ｐゴシック" charset="0"/>
                <a:cs typeface="ＭＳ Ｐゴシック" charset="0"/>
              </a:rPr>
              <a:t>Data Collection and Consumer Feedback</a:t>
            </a:r>
          </a:p>
        </p:txBody>
      </p:sp>
      <p:pic>
        <p:nvPicPr>
          <p:cNvPr id="3686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295400"/>
            <a:ext cx="6376987" cy="4964113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676400"/>
            <a:ext cx="2933700" cy="3009900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1905000" y="1628775"/>
            <a:ext cx="3048000" cy="581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CC0000"/>
                </a:solidFill>
              </a:rPr>
              <a:t>Set a baseline, track monthly, quarterly, and yearly</a:t>
            </a:r>
          </a:p>
        </p:txBody>
      </p:sp>
      <p:pic>
        <p:nvPicPr>
          <p:cNvPr id="3686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14800"/>
            <a:ext cx="4038600" cy="2528888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0" name="Text Box 7"/>
          <p:cNvSpPr txBox="1">
            <a:spLocks noChangeArrowheads="1"/>
          </p:cNvSpPr>
          <p:nvPr/>
        </p:nvSpPr>
        <p:spPr bwMode="auto">
          <a:xfrm>
            <a:off x="304800" y="3886200"/>
            <a:ext cx="1600200" cy="1970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u="sng">
                <a:latin typeface="Myriad Pro Semibold" charset="0"/>
                <a:cs typeface="Myriad Pro Semibold" charset="0"/>
              </a:rPr>
              <a:t>Track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400">
                <a:solidFill>
                  <a:srgbClr val="CC0000"/>
                </a:solidFill>
              </a:rPr>
              <a:t> Income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400">
                <a:solidFill>
                  <a:srgbClr val="CC0000"/>
                </a:solidFill>
              </a:rPr>
              <a:t> Asset Growth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400">
                <a:solidFill>
                  <a:srgbClr val="CC0000"/>
                </a:solidFill>
              </a:rPr>
              <a:t> Awards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400">
                <a:solidFill>
                  <a:srgbClr val="CC0000"/>
                </a:solidFill>
              </a:rPr>
              <a:t> Participation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400">
                <a:solidFill>
                  <a:srgbClr val="CC0000"/>
                </a:solidFill>
              </a:rPr>
              <a:t> Ripple/Network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400">
                <a:solidFill>
                  <a:srgbClr val="CC0000"/>
                </a:solidFill>
              </a:rPr>
              <a:t> Community</a:t>
            </a:r>
          </a:p>
          <a:p>
            <a:pPr eaLnBrk="1" hangingPunct="1">
              <a:buFont typeface="Wingdings" charset="0"/>
              <a:buChar char="§"/>
            </a:pPr>
            <a:r>
              <a:rPr lang="en-US" sz="1400">
                <a:solidFill>
                  <a:srgbClr val="CC0000"/>
                </a:solidFill>
              </a:rPr>
              <a:t> Interaction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24357</TotalTime>
  <Words>1172</Words>
  <Application>Microsoft Macintosh PowerPoint</Application>
  <PresentationFormat>On-screen Show (4:3)</PresentationFormat>
  <Paragraphs>259</Paragraphs>
  <Slides>11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Excel.Sheet.8</vt:lpstr>
      <vt:lpstr>Chart</vt:lpstr>
      <vt:lpstr>Worksheet</vt:lpstr>
      <vt:lpstr>PowerPoint Presentation</vt:lpstr>
      <vt:lpstr>Current System</vt:lpstr>
      <vt:lpstr>PowerPoint Presentation</vt:lpstr>
      <vt:lpstr>PowerPoint Presentation</vt:lpstr>
      <vt:lpstr>FII Approach—Bottom Up, Hands Off</vt:lpstr>
      <vt:lpstr>FII-Boston’s Growth</vt:lpstr>
      <vt:lpstr>PowerPoint Presentation</vt:lpstr>
      <vt:lpstr>Key Findings from Independent Evaluation</vt:lpstr>
      <vt:lpstr>Data Collection and Consumer Feedback</vt:lpstr>
      <vt:lpstr>Sample of Data Collected Monthly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</dc:creator>
  <cp:lastModifiedBy>Rebecca Bradburd</cp:lastModifiedBy>
  <cp:revision>248</cp:revision>
  <cp:lastPrinted>2013-02-27T14:25:06Z</cp:lastPrinted>
  <dcterms:created xsi:type="dcterms:W3CDTF">2013-01-28T16:24:45Z</dcterms:created>
  <dcterms:modified xsi:type="dcterms:W3CDTF">2013-10-10T03:09:49Z</dcterms:modified>
</cp:coreProperties>
</file>