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2" r:id="rId2"/>
    <p:sldId id="281" r:id="rId3"/>
    <p:sldId id="301" r:id="rId4"/>
    <p:sldId id="266" r:id="rId5"/>
    <p:sldId id="268" r:id="rId6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3D69B"/>
    <a:srgbClr val="DFE8F9"/>
    <a:srgbClr val="76C9EE"/>
    <a:srgbClr val="009999"/>
    <a:srgbClr val="FFCC99"/>
    <a:srgbClr val="FF9966"/>
    <a:srgbClr val="77933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44" y="-80"/>
      </p:cViewPr>
      <p:guideLst>
        <p:guide orient="horz" pos="1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60C14-06EB-AD46-A257-470639B86721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0FDE82-EECD-F44F-820B-34ABE41D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066F54-6FD0-AE43-BEFB-2E6B33E66410}" type="slidenum">
              <a:rPr lang="en-US" sz="1200">
                <a:cs typeface="Arial" charset="0"/>
              </a:rPr>
              <a:pPr eaLnBrk="1" hangingPunct="1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704850"/>
            <a:ext cx="46926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460875"/>
            <a:ext cx="5210175" cy="422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21FEFD-6E68-FC41-9C6C-FAE045B1C85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C04899-BD91-6244-B289-F496772F813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610CD-020E-8046-85A7-6700DF31CE6B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6489BC-4E21-4E44-92AB-EA6565B7004F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42E6-84AD-104A-908E-8A0709C1670E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1A95-7BC7-F64C-8B36-3606D24B6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720D-AC23-3F49-9599-967A880575F2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4E60-04C8-0E43-A70A-44260D297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DD7E-26CA-7E44-9A29-591449F45F5C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5FB5-622A-D04B-921D-0BBB069ED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08DA-6640-0940-9900-A41E4162EA2E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BD6F-DF63-4F44-966F-72869A242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2012-AC7C-AA47-822F-5DE224424356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64F3-B413-3247-AF7F-559A8B3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40DC-1091-8948-9F7B-AF5BB1A30E30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E7F7-B7EE-B247-ACBA-BD13A3B4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9CEC-168D-B64D-A442-0A9F379A5E6A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45170-F1E4-FF4F-93DF-1033EEC7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A7F9-8227-7E4D-9F14-0A11846ABF98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A045-3BC8-DD42-8A08-DA277BD90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DD1-5ECC-3D42-B2B1-7985A10F5AC2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CC35-8F99-0D47-885A-8361869FC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BECB-D448-5040-8A46-FF48DB1DA080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2391-A8C3-5343-A549-D39253253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8DB4-B065-B445-8293-18383C2049B8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8718-8AB6-E643-AC12-F64CF0B0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72C8AF2-33F3-F84D-8242-526F00F929F5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3E35E8B-8841-3F4C-BD60-18346D282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14600"/>
            <a:ext cx="8153400" cy="3962400"/>
          </a:xfrm>
        </p:spPr>
        <p:txBody>
          <a:bodyPr lIns="92075" tIns="46038" rIns="92075" bIns="46038"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200" b="1" dirty="0" smtClean="0">
              <a:solidFill>
                <a:srgbClr val="265996"/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3600" b="1" dirty="0" smtClean="0">
              <a:solidFill>
                <a:srgbClr val="26599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4000" b="1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898989"/>
              </a:solidFill>
              <a:latin typeface="Book Antiqua" charset="0"/>
              <a:ea typeface="+mn-ea"/>
              <a:cs typeface="+mn-c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898989"/>
              </a:solidFill>
              <a:latin typeface="Book Antiqua" charset="0"/>
              <a:ea typeface="+mn-ea"/>
              <a:cs typeface="+mn-c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+mn-ea"/>
              <a:cs typeface="+mn-c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+mn-ea"/>
              <a:cs typeface="+mn-c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Chrismaldi Vasquez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Associate Director, FII–Boston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Cynda</a:t>
            </a:r>
            <a:r>
              <a:rPr lang="en-US" sz="16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Pinto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Family Ambassador, FII</a:t>
            </a:r>
            <a:r>
              <a:rPr lang="en-US" sz="160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- Boston </a:t>
            </a:r>
            <a:endParaRPr lang="en-US" sz="1600" dirty="0" smtClean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ea typeface="+mn-ea"/>
              <a:cs typeface="Gill Sans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6600"/>
                </a:solidFill>
                <a:latin typeface="Gill Sans"/>
                <a:ea typeface="+mn-ea"/>
                <a:cs typeface="Gill Sans"/>
              </a:rPr>
              <a:t>www.fiinet.org</a:t>
            </a:r>
          </a:p>
        </p:txBody>
      </p:sp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1143000" y="2286000"/>
            <a:ext cx="6553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3"/>
          <p:cNvSpPr>
            <a:spLocks/>
          </p:cNvSpPr>
          <p:nvPr/>
        </p:nvSpPr>
        <p:spPr bwMode="auto">
          <a:xfrm>
            <a:off x="457200" y="2660650"/>
            <a:ext cx="8229600" cy="1471613"/>
          </a:xfrm>
          <a:prstGeom prst="roundRect">
            <a:avLst>
              <a:gd name="adj" fmla="val 16667"/>
            </a:avLst>
          </a:prstGeom>
          <a:solidFill>
            <a:srgbClr val="76C9EE">
              <a:alpha val="50000"/>
            </a:srgbClr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0000"/>
                </a:solidFill>
                <a:latin typeface="Gill Sans" charset="0"/>
                <a:cs typeface="Arial" charset="0"/>
              </a:rPr>
              <a:t>Re-Establishing </a:t>
            </a:r>
          </a:p>
          <a:p>
            <a:pPr algn="ctr" eaLnBrk="0" hangingPunct="0">
              <a:defRPr/>
            </a:pPr>
            <a:r>
              <a:rPr lang="en-US" sz="3600" dirty="0">
                <a:solidFill>
                  <a:srgbClr val="000000"/>
                </a:solidFill>
                <a:latin typeface="Gill Sans" charset="0"/>
                <a:cs typeface="Arial" charset="0"/>
              </a:rPr>
              <a:t>Social and Economic Mobility</a:t>
            </a:r>
          </a:p>
        </p:txBody>
      </p:sp>
      <p:pic>
        <p:nvPicPr>
          <p:cNvPr id="14340" name="Picture 10" descr="logo with 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9" b="41273"/>
          <a:stretch>
            <a:fillRect/>
          </a:stretch>
        </p:blipFill>
        <p:spPr bwMode="auto">
          <a:xfrm>
            <a:off x="647700" y="455613"/>
            <a:ext cx="77724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52"/>
          <p:cNvGrpSpPr>
            <a:grpSpLocks/>
          </p:cNvGrpSpPr>
          <p:nvPr/>
        </p:nvGrpSpPr>
        <p:grpSpPr bwMode="auto">
          <a:xfrm>
            <a:off x="36513" y="0"/>
            <a:ext cx="9580562" cy="6799263"/>
            <a:chOff x="36923" y="0"/>
            <a:chExt cx="9580152" cy="6799838"/>
          </a:xfrm>
        </p:grpSpPr>
        <p:graphicFrame>
          <p:nvGraphicFramePr>
            <p:cNvPr id="16396" name="Chart 29"/>
            <p:cNvGraphicFramePr>
              <a:graphicFrameLocks/>
            </p:cNvGraphicFramePr>
            <p:nvPr/>
          </p:nvGraphicFramePr>
          <p:xfrm>
            <a:off x="168275" y="0"/>
            <a:ext cx="9448800" cy="6401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" name="Worksheet" r:id="rId4" imgW="6297714" imgH="4267570" progId="Excel.Sheet.8">
                    <p:embed/>
                  </p:oleObj>
                </mc:Choice>
                <mc:Fallback>
                  <p:oleObj name="Worksheet" r:id="rId4" imgW="6297714" imgH="4267570" progId="Excel.Sheet.8">
                    <p:embed/>
                    <p:pic>
                      <p:nvPicPr>
                        <p:cNvPr id="0" name="Chart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275" y="0"/>
                          <a:ext cx="9448800" cy="6401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56005" y="1106582"/>
              <a:ext cx="8449900" cy="5008986"/>
            </a:xfrm>
            <a:custGeom>
              <a:avLst/>
              <a:gdLst>
                <a:gd name="T0" fmla="*/ 0 w 5634318"/>
                <a:gd name="T1" fmla="*/ 4901149 h 3337486"/>
                <a:gd name="T2" fmla="*/ 634988 w 5634318"/>
                <a:gd name="T3" fmla="*/ 3264910 h 3337486"/>
                <a:gd name="T4" fmla="*/ 997833 w 5634318"/>
                <a:gd name="T5" fmla="*/ 492388 h 3337486"/>
                <a:gd name="T6" fmla="*/ 1406043 w 5634318"/>
                <a:gd name="T7" fmla="*/ 310581 h 3337486"/>
                <a:gd name="T8" fmla="*/ 1768891 w 5634318"/>
                <a:gd name="T9" fmla="*/ 810545 h 3337486"/>
                <a:gd name="T10" fmla="*/ 2494590 w 5634318"/>
                <a:gd name="T11" fmla="*/ 1174152 h 3337486"/>
                <a:gd name="T12" fmla="*/ 2857441 w 5634318"/>
                <a:gd name="T13" fmla="*/ 2128629 h 3337486"/>
                <a:gd name="T14" fmla="*/ 3855281 w 5634318"/>
                <a:gd name="T15" fmla="*/ 2855848 h 3337486"/>
                <a:gd name="T16" fmla="*/ 4535623 w 5634318"/>
                <a:gd name="T17" fmla="*/ 3764874 h 3337486"/>
                <a:gd name="T18" fmla="*/ 5034538 w 5634318"/>
                <a:gd name="T19" fmla="*/ 4492093 h 3337486"/>
                <a:gd name="T20" fmla="*/ 5714880 w 5634318"/>
                <a:gd name="T21" fmla="*/ 4764796 h 3337486"/>
                <a:gd name="T22" fmla="*/ 6349866 w 5634318"/>
                <a:gd name="T23" fmla="*/ 5764721 h 3337486"/>
                <a:gd name="T24" fmla="*/ 7211635 w 5634318"/>
                <a:gd name="T25" fmla="*/ 6128332 h 3337486"/>
                <a:gd name="T26" fmla="*/ 7665198 w 5634318"/>
                <a:gd name="T27" fmla="*/ 6673748 h 3337486"/>
                <a:gd name="T28" fmla="*/ 8481610 w 5634318"/>
                <a:gd name="T29" fmla="*/ 7446421 h 3337486"/>
                <a:gd name="T30" fmla="*/ 9343373 w 5634318"/>
                <a:gd name="T31" fmla="*/ 7582768 h 3337486"/>
                <a:gd name="T32" fmla="*/ 9842300 w 5634318"/>
                <a:gd name="T33" fmla="*/ 7764572 h 3337486"/>
                <a:gd name="T34" fmla="*/ 10250500 w 5634318"/>
                <a:gd name="T35" fmla="*/ 8582696 h 3337486"/>
                <a:gd name="T36" fmla="*/ 11520469 w 5634318"/>
                <a:gd name="T37" fmla="*/ 8673598 h 3337486"/>
                <a:gd name="T38" fmla="*/ 12790447 w 5634318"/>
                <a:gd name="T39" fmla="*/ 9582625 h 3337486"/>
                <a:gd name="T40" fmla="*/ 13924343 w 5634318"/>
                <a:gd name="T41" fmla="*/ 9718972 h 3337486"/>
                <a:gd name="T42" fmla="*/ 15375736 w 5634318"/>
                <a:gd name="T43" fmla="*/ 10582547 h 3337486"/>
                <a:gd name="T44" fmla="*/ 16282863 w 5634318"/>
                <a:gd name="T45" fmla="*/ 10628004 h 3337486"/>
                <a:gd name="T46" fmla="*/ 17008560 w 5634318"/>
                <a:gd name="T47" fmla="*/ 10900710 h 3337486"/>
                <a:gd name="T48" fmla="*/ 17734268 w 5634318"/>
                <a:gd name="T49" fmla="*/ 10991606 h 3337486"/>
                <a:gd name="T50" fmla="*/ 18414601 w 5634318"/>
                <a:gd name="T51" fmla="*/ 11037057 h 3337486"/>
                <a:gd name="T52" fmla="*/ 18958880 w 5634318"/>
                <a:gd name="T53" fmla="*/ 11242856 h 3337486"/>
                <a:gd name="T54" fmla="*/ 18686747 w 5634318"/>
                <a:gd name="T55" fmla="*/ 11264318 h 3337486"/>
                <a:gd name="T56" fmla="*/ 18686747 w 5634318"/>
                <a:gd name="T57" fmla="*/ 11264318 h 3337486"/>
                <a:gd name="T58" fmla="*/ 0 w 5634318"/>
                <a:gd name="T59" fmla="*/ 11242856 h 33374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34318"/>
                <a:gd name="T91" fmla="*/ 0 h 3337486"/>
                <a:gd name="T92" fmla="*/ 5634318 w 5634318"/>
                <a:gd name="T93" fmla="*/ 3337486 h 33374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34318" h="3337486">
                  <a:moveTo>
                    <a:pt x="0" y="1450040"/>
                  </a:moveTo>
                  <a:cubicBezTo>
                    <a:pt x="69476" y="1316690"/>
                    <a:pt x="138953" y="1183340"/>
                    <a:pt x="188259" y="965946"/>
                  </a:cubicBezTo>
                  <a:cubicBezTo>
                    <a:pt x="237565" y="748552"/>
                    <a:pt x="257735" y="291353"/>
                    <a:pt x="295835" y="145676"/>
                  </a:cubicBezTo>
                  <a:cubicBezTo>
                    <a:pt x="333935" y="0"/>
                    <a:pt x="378759" y="76199"/>
                    <a:pt x="416859" y="91887"/>
                  </a:cubicBezTo>
                  <a:cubicBezTo>
                    <a:pt x="454959" y="107575"/>
                    <a:pt x="470647" y="197223"/>
                    <a:pt x="524435" y="239805"/>
                  </a:cubicBezTo>
                  <a:cubicBezTo>
                    <a:pt x="578223" y="282387"/>
                    <a:pt x="685800" y="282387"/>
                    <a:pt x="739588" y="347381"/>
                  </a:cubicBezTo>
                  <a:cubicBezTo>
                    <a:pt x="793376" y="412375"/>
                    <a:pt x="779930" y="546846"/>
                    <a:pt x="847165" y="629770"/>
                  </a:cubicBezTo>
                  <a:cubicBezTo>
                    <a:pt x="914400" y="712694"/>
                    <a:pt x="1060077" y="764241"/>
                    <a:pt x="1143000" y="844923"/>
                  </a:cubicBezTo>
                  <a:cubicBezTo>
                    <a:pt x="1225923" y="925605"/>
                    <a:pt x="1286435" y="1033182"/>
                    <a:pt x="1344706" y="1113864"/>
                  </a:cubicBezTo>
                  <a:cubicBezTo>
                    <a:pt x="1402977" y="1194546"/>
                    <a:pt x="1434354" y="1279711"/>
                    <a:pt x="1492624" y="1329017"/>
                  </a:cubicBezTo>
                  <a:cubicBezTo>
                    <a:pt x="1550894" y="1378323"/>
                    <a:pt x="1629335" y="1346946"/>
                    <a:pt x="1694329" y="1409699"/>
                  </a:cubicBezTo>
                  <a:cubicBezTo>
                    <a:pt x="1759323" y="1472452"/>
                    <a:pt x="1808629" y="1638299"/>
                    <a:pt x="1882588" y="1705534"/>
                  </a:cubicBezTo>
                  <a:cubicBezTo>
                    <a:pt x="1956547" y="1772769"/>
                    <a:pt x="2073088" y="1768287"/>
                    <a:pt x="2138082" y="1813111"/>
                  </a:cubicBezTo>
                  <a:cubicBezTo>
                    <a:pt x="2203076" y="1857935"/>
                    <a:pt x="2209800" y="1909482"/>
                    <a:pt x="2272553" y="1974476"/>
                  </a:cubicBezTo>
                  <a:cubicBezTo>
                    <a:pt x="2335306" y="2039470"/>
                    <a:pt x="2431677" y="2158253"/>
                    <a:pt x="2514600" y="2203076"/>
                  </a:cubicBezTo>
                  <a:cubicBezTo>
                    <a:pt x="2597523" y="2247899"/>
                    <a:pt x="2702859" y="2227729"/>
                    <a:pt x="2770094" y="2243417"/>
                  </a:cubicBezTo>
                  <a:cubicBezTo>
                    <a:pt x="2837329" y="2259105"/>
                    <a:pt x="2873189" y="2247899"/>
                    <a:pt x="2918012" y="2297205"/>
                  </a:cubicBezTo>
                  <a:cubicBezTo>
                    <a:pt x="2962835" y="2346511"/>
                    <a:pt x="2956112" y="2494429"/>
                    <a:pt x="3039035" y="2539252"/>
                  </a:cubicBezTo>
                  <a:cubicBezTo>
                    <a:pt x="3121958" y="2584075"/>
                    <a:pt x="3290047" y="2516840"/>
                    <a:pt x="3415553" y="2566146"/>
                  </a:cubicBezTo>
                  <a:cubicBezTo>
                    <a:pt x="3541059" y="2615452"/>
                    <a:pt x="3673289" y="2783540"/>
                    <a:pt x="3792071" y="2835087"/>
                  </a:cubicBezTo>
                  <a:cubicBezTo>
                    <a:pt x="3910853" y="2886634"/>
                    <a:pt x="4000500" y="2826122"/>
                    <a:pt x="4128247" y="2875428"/>
                  </a:cubicBezTo>
                  <a:cubicBezTo>
                    <a:pt x="4255994" y="2924734"/>
                    <a:pt x="4442012" y="3086099"/>
                    <a:pt x="4558553" y="3130923"/>
                  </a:cubicBezTo>
                  <a:cubicBezTo>
                    <a:pt x="4675094" y="3175747"/>
                    <a:pt x="4746812" y="3128682"/>
                    <a:pt x="4827494" y="3144370"/>
                  </a:cubicBezTo>
                  <a:cubicBezTo>
                    <a:pt x="4908176" y="3160058"/>
                    <a:pt x="4970929" y="3207123"/>
                    <a:pt x="5042647" y="3225052"/>
                  </a:cubicBezTo>
                  <a:cubicBezTo>
                    <a:pt x="5114365" y="3242981"/>
                    <a:pt x="5188324" y="3245223"/>
                    <a:pt x="5257800" y="3251946"/>
                  </a:cubicBezTo>
                  <a:cubicBezTo>
                    <a:pt x="5327276" y="3258669"/>
                    <a:pt x="5398994" y="3253004"/>
                    <a:pt x="5459506" y="3265393"/>
                  </a:cubicBezTo>
                  <a:cubicBezTo>
                    <a:pt x="5520018" y="3277782"/>
                    <a:pt x="5607424" y="3315074"/>
                    <a:pt x="5620871" y="3326280"/>
                  </a:cubicBezTo>
                  <a:cubicBezTo>
                    <a:pt x="5634318" y="3337486"/>
                    <a:pt x="5553635" y="3331570"/>
                    <a:pt x="5540188" y="3332628"/>
                  </a:cubicBezTo>
                  <a:lnTo>
                    <a:pt x="0" y="3326280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121139" y="6034598"/>
              <a:ext cx="0" cy="138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1921204" y="6034598"/>
              <a:ext cx="0" cy="138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2949860" y="6034598"/>
              <a:ext cx="0" cy="138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4549992" y="6034598"/>
              <a:ext cx="0" cy="1381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2" name="TextBox 8"/>
            <p:cNvSpPr txBox="1">
              <a:spLocks noChangeArrowheads="1"/>
            </p:cNvSpPr>
            <p:nvPr/>
          </p:nvSpPr>
          <p:spPr bwMode="auto">
            <a:xfrm>
              <a:off x="376238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$20,000</a:t>
              </a:r>
            </a:p>
          </p:txBody>
        </p:sp>
        <p:sp>
          <p:nvSpPr>
            <p:cNvPr id="16403" name="TextBox 9"/>
            <p:cNvSpPr txBox="1">
              <a:spLocks noChangeArrowheads="1"/>
            </p:cNvSpPr>
            <p:nvPr/>
          </p:nvSpPr>
          <p:spPr bwMode="auto">
            <a:xfrm>
              <a:off x="1196182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$38,040</a:t>
              </a:r>
            </a:p>
          </p:txBody>
        </p:sp>
        <p:sp>
          <p:nvSpPr>
            <p:cNvPr id="16404" name="TextBox 10"/>
            <p:cNvSpPr txBox="1">
              <a:spLocks noChangeArrowheads="1"/>
            </p:cNvSpPr>
            <p:nvPr/>
          </p:nvSpPr>
          <p:spPr bwMode="auto">
            <a:xfrm>
              <a:off x="3975895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$100,065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2208212" y="6215063"/>
              <a:ext cx="11263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$61,720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373541" y="1201840"/>
              <a:ext cx="0" cy="489626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2559352" y="2600545"/>
              <a:ext cx="0" cy="352931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462355" y="4716862"/>
              <a:ext cx="1028656" cy="1371716"/>
            </a:xfrm>
            <a:custGeom>
              <a:avLst/>
              <a:gdLst>
                <a:gd name="connsiteX0" fmla="*/ 0 w 1037230"/>
                <a:gd name="connsiteY0" fmla="*/ 0 h 914400"/>
                <a:gd name="connsiteX1" fmla="*/ 204717 w 1037230"/>
                <a:gd name="connsiteY1" fmla="*/ 382137 h 914400"/>
                <a:gd name="connsiteX2" fmla="*/ 641445 w 1037230"/>
                <a:gd name="connsiteY2" fmla="*/ 791570 h 914400"/>
                <a:gd name="connsiteX3" fmla="*/ 1037230 w 103723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230" h="914400">
                  <a:moveTo>
                    <a:pt x="0" y="0"/>
                  </a:moveTo>
                  <a:cubicBezTo>
                    <a:pt x="48905" y="125104"/>
                    <a:pt x="97810" y="250209"/>
                    <a:pt x="204717" y="382137"/>
                  </a:cubicBezTo>
                  <a:cubicBezTo>
                    <a:pt x="311625" y="514065"/>
                    <a:pt x="502693" y="702859"/>
                    <a:pt x="641445" y="791570"/>
                  </a:cubicBezTo>
                  <a:cubicBezTo>
                    <a:pt x="780197" y="880281"/>
                    <a:pt x="908713" y="897340"/>
                    <a:pt x="1037230" y="914400"/>
                  </a:cubicBezTo>
                </a:path>
              </a:pathLst>
            </a:custGeom>
            <a:ln w="76200" cap="rnd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409" name="TextBox 13"/>
            <p:cNvSpPr txBox="1">
              <a:spLocks noChangeArrowheads="1"/>
            </p:cNvSpPr>
            <p:nvPr/>
          </p:nvSpPr>
          <p:spPr bwMode="auto">
            <a:xfrm>
              <a:off x="5440363" y="6215063"/>
              <a:ext cx="30432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/>
                <a:t>Household Income (quintiles)</a:t>
              </a:r>
            </a:p>
            <a:p>
              <a:pPr algn="ctr" eaLnBrk="1" hangingPunct="1"/>
              <a:endParaRPr lang="en-US" sz="1600" b="1"/>
            </a:p>
          </p:txBody>
        </p:sp>
        <p:sp>
          <p:nvSpPr>
            <p:cNvPr id="16410" name="TextBox 5"/>
            <p:cNvSpPr txBox="1">
              <a:spLocks noChangeArrowheads="1"/>
            </p:cNvSpPr>
            <p:nvPr/>
          </p:nvSpPr>
          <p:spPr bwMode="auto">
            <a:xfrm rot="-5400000">
              <a:off x="-350837" y="1542048"/>
              <a:ext cx="11684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 b="1"/>
                <a:t>Benefits</a:t>
              </a:r>
              <a:endParaRPr lang="en-US" sz="1400" b="1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-14702" y="2396535"/>
              <a:ext cx="522331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 rot="-5400000">
              <a:off x="-1192784" y="3780120"/>
              <a:ext cx="27979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Number of households</a:t>
              </a: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rot="-5400000">
              <a:off x="25786" y="5405910"/>
              <a:ext cx="392146" cy="230177"/>
            </a:xfrm>
            <a:custGeom>
              <a:avLst/>
              <a:gdLst>
                <a:gd name="T0" fmla="*/ 0 w 5634318"/>
                <a:gd name="T1" fmla="*/ 23 h 3337486"/>
                <a:gd name="T2" fmla="*/ 3 w 5634318"/>
                <a:gd name="T3" fmla="*/ 15 h 3337486"/>
                <a:gd name="T4" fmla="*/ 5 w 5634318"/>
                <a:gd name="T5" fmla="*/ 2 h 3337486"/>
                <a:gd name="T6" fmla="*/ 7 w 5634318"/>
                <a:gd name="T7" fmla="*/ 1 h 3337486"/>
                <a:gd name="T8" fmla="*/ 8 w 5634318"/>
                <a:gd name="T9" fmla="*/ 4 h 3337486"/>
                <a:gd name="T10" fmla="*/ 12 w 5634318"/>
                <a:gd name="T11" fmla="*/ 5 h 3337486"/>
                <a:gd name="T12" fmla="*/ 14 w 5634318"/>
                <a:gd name="T13" fmla="*/ 10 h 3337486"/>
                <a:gd name="T14" fmla="*/ 19 w 5634318"/>
                <a:gd name="T15" fmla="*/ 13 h 3337486"/>
                <a:gd name="T16" fmla="*/ 22 w 5634318"/>
                <a:gd name="T17" fmla="*/ 18 h 3337486"/>
                <a:gd name="T18" fmla="*/ 24 w 5634318"/>
                <a:gd name="T19" fmla="*/ 21 h 3337486"/>
                <a:gd name="T20" fmla="*/ 27 w 5634318"/>
                <a:gd name="T21" fmla="*/ 22 h 3337486"/>
                <a:gd name="T22" fmla="*/ 31 w 5634318"/>
                <a:gd name="T23" fmla="*/ 27 h 3337486"/>
                <a:gd name="T24" fmla="*/ 35 w 5634318"/>
                <a:gd name="T25" fmla="*/ 29 h 3337486"/>
                <a:gd name="T26" fmla="*/ 37 w 5634318"/>
                <a:gd name="T27" fmla="*/ 31 h 3337486"/>
                <a:gd name="T28" fmla="*/ 41 w 5634318"/>
                <a:gd name="T29" fmla="*/ 35 h 3337486"/>
                <a:gd name="T30" fmla="*/ 45 w 5634318"/>
                <a:gd name="T31" fmla="*/ 35 h 3337486"/>
                <a:gd name="T32" fmla="*/ 47 w 5634318"/>
                <a:gd name="T33" fmla="*/ 36 h 3337486"/>
                <a:gd name="T34" fmla="*/ 49 w 5634318"/>
                <a:gd name="T35" fmla="*/ 40 h 3337486"/>
                <a:gd name="T36" fmla="*/ 55 w 5634318"/>
                <a:gd name="T37" fmla="*/ 40 h 3337486"/>
                <a:gd name="T38" fmla="*/ 62 w 5634318"/>
                <a:gd name="T39" fmla="*/ 45 h 3337486"/>
                <a:gd name="T40" fmla="*/ 67 w 5634318"/>
                <a:gd name="T41" fmla="*/ 45 h 3337486"/>
                <a:gd name="T42" fmla="*/ 74 w 5634318"/>
                <a:gd name="T43" fmla="*/ 49 h 3337486"/>
                <a:gd name="T44" fmla="*/ 78 w 5634318"/>
                <a:gd name="T45" fmla="*/ 50 h 3337486"/>
                <a:gd name="T46" fmla="*/ 82 w 5634318"/>
                <a:gd name="T47" fmla="*/ 51 h 3337486"/>
                <a:gd name="T48" fmla="*/ 85 w 5634318"/>
                <a:gd name="T49" fmla="*/ 51 h 3337486"/>
                <a:gd name="T50" fmla="*/ 89 w 5634318"/>
                <a:gd name="T51" fmla="*/ 51 h 3337486"/>
                <a:gd name="T52" fmla="*/ 91 w 5634318"/>
                <a:gd name="T53" fmla="*/ 52 h 3337486"/>
                <a:gd name="T54" fmla="*/ 90 w 5634318"/>
                <a:gd name="T55" fmla="*/ 53 h 3337486"/>
                <a:gd name="T56" fmla="*/ 90 w 5634318"/>
                <a:gd name="T57" fmla="*/ 53 h 3337486"/>
                <a:gd name="T58" fmla="*/ 0 w 5634318"/>
                <a:gd name="T59" fmla="*/ 52 h 33374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34318"/>
                <a:gd name="T91" fmla="*/ 0 h 3337486"/>
                <a:gd name="T92" fmla="*/ 5634318 w 5634318"/>
                <a:gd name="T93" fmla="*/ 3337486 h 33374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34318" h="3337486">
                  <a:moveTo>
                    <a:pt x="0" y="1450040"/>
                  </a:moveTo>
                  <a:cubicBezTo>
                    <a:pt x="69476" y="1316690"/>
                    <a:pt x="138953" y="1183340"/>
                    <a:pt x="188259" y="965946"/>
                  </a:cubicBezTo>
                  <a:cubicBezTo>
                    <a:pt x="237565" y="748552"/>
                    <a:pt x="257735" y="291353"/>
                    <a:pt x="295835" y="145676"/>
                  </a:cubicBezTo>
                  <a:cubicBezTo>
                    <a:pt x="333935" y="0"/>
                    <a:pt x="378759" y="76199"/>
                    <a:pt x="416859" y="91887"/>
                  </a:cubicBezTo>
                  <a:cubicBezTo>
                    <a:pt x="454959" y="107575"/>
                    <a:pt x="470647" y="197223"/>
                    <a:pt x="524435" y="239805"/>
                  </a:cubicBezTo>
                  <a:cubicBezTo>
                    <a:pt x="578223" y="282387"/>
                    <a:pt x="685800" y="282387"/>
                    <a:pt x="739588" y="347381"/>
                  </a:cubicBezTo>
                  <a:cubicBezTo>
                    <a:pt x="793376" y="412375"/>
                    <a:pt x="779930" y="546846"/>
                    <a:pt x="847165" y="629770"/>
                  </a:cubicBezTo>
                  <a:cubicBezTo>
                    <a:pt x="914400" y="712694"/>
                    <a:pt x="1060077" y="764241"/>
                    <a:pt x="1143000" y="844923"/>
                  </a:cubicBezTo>
                  <a:cubicBezTo>
                    <a:pt x="1225923" y="925605"/>
                    <a:pt x="1286435" y="1033182"/>
                    <a:pt x="1344706" y="1113864"/>
                  </a:cubicBezTo>
                  <a:cubicBezTo>
                    <a:pt x="1402977" y="1194546"/>
                    <a:pt x="1434354" y="1279711"/>
                    <a:pt x="1492624" y="1329017"/>
                  </a:cubicBezTo>
                  <a:cubicBezTo>
                    <a:pt x="1550894" y="1378323"/>
                    <a:pt x="1629335" y="1346946"/>
                    <a:pt x="1694329" y="1409699"/>
                  </a:cubicBezTo>
                  <a:cubicBezTo>
                    <a:pt x="1759323" y="1472452"/>
                    <a:pt x="1808629" y="1638299"/>
                    <a:pt x="1882588" y="1705534"/>
                  </a:cubicBezTo>
                  <a:cubicBezTo>
                    <a:pt x="1956547" y="1772769"/>
                    <a:pt x="2073088" y="1768287"/>
                    <a:pt x="2138082" y="1813111"/>
                  </a:cubicBezTo>
                  <a:cubicBezTo>
                    <a:pt x="2203076" y="1857935"/>
                    <a:pt x="2209800" y="1909482"/>
                    <a:pt x="2272553" y="1974476"/>
                  </a:cubicBezTo>
                  <a:cubicBezTo>
                    <a:pt x="2335306" y="2039470"/>
                    <a:pt x="2431677" y="2158253"/>
                    <a:pt x="2514600" y="2203076"/>
                  </a:cubicBezTo>
                  <a:cubicBezTo>
                    <a:pt x="2597523" y="2247899"/>
                    <a:pt x="2702859" y="2227729"/>
                    <a:pt x="2770094" y="2243417"/>
                  </a:cubicBezTo>
                  <a:cubicBezTo>
                    <a:pt x="2837329" y="2259105"/>
                    <a:pt x="2873189" y="2247899"/>
                    <a:pt x="2918012" y="2297205"/>
                  </a:cubicBezTo>
                  <a:cubicBezTo>
                    <a:pt x="2962835" y="2346511"/>
                    <a:pt x="2956112" y="2494429"/>
                    <a:pt x="3039035" y="2539252"/>
                  </a:cubicBezTo>
                  <a:cubicBezTo>
                    <a:pt x="3121958" y="2584075"/>
                    <a:pt x="3290047" y="2516840"/>
                    <a:pt x="3415553" y="2566146"/>
                  </a:cubicBezTo>
                  <a:cubicBezTo>
                    <a:pt x="3541059" y="2615452"/>
                    <a:pt x="3673289" y="2783540"/>
                    <a:pt x="3792071" y="2835087"/>
                  </a:cubicBezTo>
                  <a:cubicBezTo>
                    <a:pt x="3910853" y="2886634"/>
                    <a:pt x="4000500" y="2826122"/>
                    <a:pt x="4128247" y="2875428"/>
                  </a:cubicBezTo>
                  <a:cubicBezTo>
                    <a:pt x="4255994" y="2924734"/>
                    <a:pt x="4442012" y="3086099"/>
                    <a:pt x="4558553" y="3130923"/>
                  </a:cubicBezTo>
                  <a:cubicBezTo>
                    <a:pt x="4675094" y="3175747"/>
                    <a:pt x="4746812" y="3128682"/>
                    <a:pt x="4827494" y="3144370"/>
                  </a:cubicBezTo>
                  <a:cubicBezTo>
                    <a:pt x="4908176" y="3160058"/>
                    <a:pt x="4970929" y="3207123"/>
                    <a:pt x="5042647" y="3225052"/>
                  </a:cubicBezTo>
                  <a:cubicBezTo>
                    <a:pt x="5114365" y="3242981"/>
                    <a:pt x="5188324" y="3245223"/>
                    <a:pt x="5257800" y="3251946"/>
                  </a:cubicBezTo>
                  <a:cubicBezTo>
                    <a:pt x="5327276" y="3258669"/>
                    <a:pt x="5398994" y="3253004"/>
                    <a:pt x="5459506" y="3265393"/>
                  </a:cubicBezTo>
                  <a:cubicBezTo>
                    <a:pt x="5520018" y="3277782"/>
                    <a:pt x="5607424" y="3315074"/>
                    <a:pt x="5620871" y="3326280"/>
                  </a:cubicBezTo>
                  <a:cubicBezTo>
                    <a:pt x="5634318" y="3337486"/>
                    <a:pt x="5553635" y="3331570"/>
                    <a:pt x="5540188" y="3332628"/>
                  </a:cubicBezTo>
                  <a:lnTo>
                    <a:pt x="0" y="3326280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894263" y="2625725"/>
            <a:ext cx="2830512" cy="758825"/>
          </a:xfrm>
          <a:prstGeom prst="roundRect">
            <a:avLst>
              <a:gd name="adj" fmla="val 4946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ounded Rectangle 14"/>
          <p:cNvSpPr/>
          <p:nvPr/>
        </p:nvSpPr>
        <p:spPr>
          <a:xfrm>
            <a:off x="4892675" y="1870075"/>
            <a:ext cx="2846388" cy="593725"/>
          </a:xfrm>
          <a:prstGeom prst="roundRect">
            <a:avLst>
              <a:gd name="adj" fmla="val 4946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6388" name="TextBox 15"/>
          <p:cNvSpPr txBox="1">
            <a:spLocks noChangeArrowheads="1"/>
          </p:cNvSpPr>
          <p:nvPr/>
        </p:nvSpPr>
        <p:spPr bwMode="auto">
          <a:xfrm>
            <a:off x="5083175" y="1908175"/>
            <a:ext cx="232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Myriad Pro Semibold" charset="0"/>
              </a:rPr>
              <a:t>Federal Poverty Line</a:t>
            </a:r>
          </a:p>
          <a:p>
            <a:pPr algn="ctr" eaLnBrk="1" hangingPunct="1"/>
            <a:r>
              <a:rPr lang="en-US" sz="1200"/>
              <a:t>≈ $23,000 (for family of 4)</a:t>
            </a: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4894263" y="2651125"/>
            <a:ext cx="2798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Myriad Pro Semibold" charset="0"/>
              </a:rPr>
              <a:t>Median Household Income</a:t>
            </a:r>
          </a:p>
          <a:p>
            <a:pPr algn="ctr" eaLnBrk="1" hangingPunct="1"/>
            <a:r>
              <a:rPr lang="en-US" sz="1200"/>
              <a:t>≈50% of households above and below $50,000 annual income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894263" y="3548063"/>
            <a:ext cx="2846387" cy="1041400"/>
          </a:xfrm>
          <a:prstGeom prst="roundRect">
            <a:avLst>
              <a:gd name="adj" fmla="val 4946"/>
            </a:avLst>
          </a:prstGeom>
          <a:solidFill>
            <a:srgbClr val="76C9E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6391" name="TextBox 53"/>
          <p:cNvSpPr txBox="1">
            <a:spLocks noChangeArrowheads="1"/>
          </p:cNvSpPr>
          <p:nvPr/>
        </p:nvSpPr>
        <p:spPr bwMode="auto">
          <a:xfrm>
            <a:off x="4926013" y="3614738"/>
            <a:ext cx="27987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sz="1600" b="1">
                <a:latin typeface="Myriad Pro Semibold" charset="0"/>
              </a:rPr>
              <a:t>Safety Net</a:t>
            </a:r>
          </a:p>
          <a:p>
            <a:pPr algn="ctr" eaLnBrk="1" hangingPunct="1"/>
            <a:r>
              <a:rPr lang="en-US" sz="1400">
                <a:latin typeface="Myriad Pro" charset="0"/>
              </a:rPr>
              <a:t>Access based on need</a:t>
            </a:r>
          </a:p>
          <a:p>
            <a:pPr algn="ctr" eaLnBrk="1" hangingPunct="1">
              <a:spcBef>
                <a:spcPts val="200"/>
              </a:spcBef>
            </a:pPr>
            <a:r>
              <a:rPr lang="en-US" sz="1200"/>
              <a:t>Ex: welfare, food stamps, section 8, many non-profit programs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1373188" y="2089150"/>
            <a:ext cx="3521075" cy="11271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2559050" y="3035300"/>
            <a:ext cx="2335213" cy="21272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4" name="TextBox 32"/>
          <p:cNvSpPr txBox="1">
            <a:spLocks noChangeArrowheads="1"/>
          </p:cNvSpPr>
          <p:nvPr/>
        </p:nvSpPr>
        <p:spPr bwMode="auto">
          <a:xfrm>
            <a:off x="1795463" y="504825"/>
            <a:ext cx="590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Myriad Pro Semibold" charset="0"/>
              </a:rPr>
              <a:t>Benefits for those in crisis</a:t>
            </a:r>
          </a:p>
        </p:txBody>
      </p:sp>
      <p:cxnSp>
        <p:nvCxnSpPr>
          <p:cNvPr id="55" name="Elbow Connector 54"/>
          <p:cNvCxnSpPr>
            <a:stCxn id="16391" idx="1"/>
          </p:cNvCxnSpPr>
          <p:nvPr/>
        </p:nvCxnSpPr>
        <p:spPr>
          <a:xfrm rot="10800000" flipV="1">
            <a:off x="677863" y="4102100"/>
            <a:ext cx="4248150" cy="12207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950" y="450850"/>
            <a:ext cx="6719888" cy="6143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138238" y="500063"/>
            <a:ext cx="6935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Myriad Pro Semibold" charset="0"/>
              </a:rPr>
              <a:t>Safety Net – for crisis, but it</a:t>
            </a:r>
            <a:r>
              <a:rPr lang="ja-JP" altLang="en-US">
                <a:latin typeface="Myriad Pro Semibold" charset="0"/>
              </a:rPr>
              <a:t>’</a:t>
            </a:r>
            <a:r>
              <a:rPr lang="en-US" altLang="ja-JP">
                <a:latin typeface="Myriad Pro Semibold" charset="0"/>
              </a:rPr>
              <a:t>s not a springboard</a:t>
            </a:r>
            <a:endParaRPr lang="en-US">
              <a:latin typeface="Myriad Pro Semibol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01900" y="4168775"/>
            <a:ext cx="3806825" cy="11064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2447925" y="2838450"/>
            <a:ext cx="3806825" cy="11064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ounded Rectangle 12"/>
          <p:cNvSpPr/>
          <p:nvPr/>
        </p:nvSpPr>
        <p:spPr>
          <a:xfrm>
            <a:off x="2487613" y="5534025"/>
            <a:ext cx="3806825" cy="11049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2570163" y="4135438"/>
            <a:ext cx="3806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Prescribed path</a:t>
            </a:r>
          </a:p>
          <a:p>
            <a:pPr algn="ctr" eaLnBrk="1" hangingPunct="1"/>
            <a:r>
              <a:rPr lang="en-US" sz="1600"/>
              <a:t>Family directed by case managers or follows a process determined by a program</a:t>
            </a:r>
          </a:p>
        </p:txBody>
      </p:sp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2454275" y="2867025"/>
            <a:ext cx="38068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Penalize progress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600"/>
              <a:t>Access to benefits is reduced when family makes progress (needs-based)</a:t>
            </a:r>
          </a:p>
        </p:txBody>
      </p:sp>
      <p:sp>
        <p:nvSpPr>
          <p:cNvPr id="18440" name="TextBox 19"/>
          <p:cNvSpPr txBox="1">
            <a:spLocks noChangeArrowheads="1"/>
          </p:cNvSpPr>
          <p:nvPr/>
        </p:nvSpPr>
        <p:spPr bwMode="auto">
          <a:xfrm>
            <a:off x="2487613" y="5478463"/>
            <a:ext cx="3806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Dependency</a:t>
            </a:r>
          </a:p>
          <a:p>
            <a:pPr algn="ctr" eaLnBrk="1" hangingPunct="1"/>
            <a:r>
              <a:rPr lang="en-US" sz="1600"/>
              <a:t>Program is positioned as primary support of family inadvertently reducing the importance of peers and community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87613" y="1481138"/>
            <a:ext cx="3806825" cy="110648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2501900" y="1597025"/>
            <a:ext cx="37925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Families are needy</a:t>
            </a:r>
          </a:p>
          <a:p>
            <a:pPr algn="ctr" eaLnBrk="1" hangingPunct="1"/>
            <a:r>
              <a:rPr lang="en-US" sz="1600"/>
              <a:t>Families viewed as in crisis and in need of outside help to make progress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127000" y="-4763"/>
            <a:ext cx="9580563" cy="6799263"/>
            <a:chOff x="36923" y="0"/>
            <a:chExt cx="9580151" cy="6799838"/>
          </a:xfrm>
        </p:grpSpPr>
        <p:graphicFrame>
          <p:nvGraphicFramePr>
            <p:cNvPr id="20496" name="Chart 29"/>
            <p:cNvGraphicFramePr>
              <a:graphicFrameLocks/>
            </p:cNvGraphicFramePr>
            <p:nvPr/>
          </p:nvGraphicFramePr>
          <p:xfrm>
            <a:off x="168680" y="0"/>
            <a:ext cx="9448394" cy="6401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Worksheet" r:id="rId4" imgW="6297714" imgH="4267570" progId="Excel.Sheet.8">
                    <p:embed/>
                  </p:oleObj>
                </mc:Choice>
                <mc:Fallback>
                  <p:oleObj name="Worksheet" r:id="rId4" imgW="6297714" imgH="4267570" progId="Excel.Sheet.8">
                    <p:embed/>
                    <p:pic>
                      <p:nvPicPr>
                        <p:cNvPr id="0" name="Chart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80" y="0"/>
                          <a:ext cx="9448394" cy="6401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56005" y="1106582"/>
              <a:ext cx="8449900" cy="5008987"/>
            </a:xfrm>
            <a:custGeom>
              <a:avLst/>
              <a:gdLst>
                <a:gd name="T0" fmla="*/ 0 w 5634318"/>
                <a:gd name="T1" fmla="*/ 4901153 h 3337486"/>
                <a:gd name="T2" fmla="*/ 634988 w 5634318"/>
                <a:gd name="T3" fmla="*/ 3264910 h 3337486"/>
                <a:gd name="T4" fmla="*/ 997833 w 5634318"/>
                <a:gd name="T5" fmla="*/ 492388 h 3337486"/>
                <a:gd name="T6" fmla="*/ 1406043 w 5634318"/>
                <a:gd name="T7" fmla="*/ 310581 h 3337486"/>
                <a:gd name="T8" fmla="*/ 1768891 w 5634318"/>
                <a:gd name="T9" fmla="*/ 810545 h 3337486"/>
                <a:gd name="T10" fmla="*/ 2494590 w 5634318"/>
                <a:gd name="T11" fmla="*/ 1174155 h 3337486"/>
                <a:gd name="T12" fmla="*/ 2857441 w 5634318"/>
                <a:gd name="T13" fmla="*/ 2128630 h 3337486"/>
                <a:gd name="T14" fmla="*/ 3855281 w 5634318"/>
                <a:gd name="T15" fmla="*/ 2855852 h 3337486"/>
                <a:gd name="T16" fmla="*/ 4535623 w 5634318"/>
                <a:gd name="T17" fmla="*/ 3764874 h 3337486"/>
                <a:gd name="T18" fmla="*/ 5034538 w 5634318"/>
                <a:gd name="T19" fmla="*/ 4492097 h 3337486"/>
                <a:gd name="T20" fmla="*/ 5714880 w 5634318"/>
                <a:gd name="T21" fmla="*/ 4764800 h 3337486"/>
                <a:gd name="T22" fmla="*/ 6349866 w 5634318"/>
                <a:gd name="T23" fmla="*/ 5764725 h 3337486"/>
                <a:gd name="T24" fmla="*/ 7211635 w 5634318"/>
                <a:gd name="T25" fmla="*/ 6128336 h 3337486"/>
                <a:gd name="T26" fmla="*/ 7665198 w 5634318"/>
                <a:gd name="T27" fmla="*/ 6673750 h 3337486"/>
                <a:gd name="T28" fmla="*/ 8481610 w 5634318"/>
                <a:gd name="T29" fmla="*/ 7446429 h 3337486"/>
                <a:gd name="T30" fmla="*/ 9343373 w 5634318"/>
                <a:gd name="T31" fmla="*/ 7582770 h 3337486"/>
                <a:gd name="T32" fmla="*/ 9842300 w 5634318"/>
                <a:gd name="T33" fmla="*/ 7764580 h 3337486"/>
                <a:gd name="T34" fmla="*/ 10250500 w 5634318"/>
                <a:gd name="T35" fmla="*/ 8582698 h 3337486"/>
                <a:gd name="T36" fmla="*/ 11520469 w 5634318"/>
                <a:gd name="T37" fmla="*/ 8673606 h 3337486"/>
                <a:gd name="T38" fmla="*/ 12790447 w 5634318"/>
                <a:gd name="T39" fmla="*/ 9582626 h 3337486"/>
                <a:gd name="T40" fmla="*/ 13924343 w 5634318"/>
                <a:gd name="T41" fmla="*/ 9718979 h 3337486"/>
                <a:gd name="T42" fmla="*/ 15375736 w 5634318"/>
                <a:gd name="T43" fmla="*/ 10582555 h 3337486"/>
                <a:gd name="T44" fmla="*/ 16282863 w 5634318"/>
                <a:gd name="T45" fmla="*/ 10628012 h 3337486"/>
                <a:gd name="T46" fmla="*/ 17008560 w 5634318"/>
                <a:gd name="T47" fmla="*/ 10900718 h 3337486"/>
                <a:gd name="T48" fmla="*/ 17734268 w 5634318"/>
                <a:gd name="T49" fmla="*/ 10991614 h 3337486"/>
                <a:gd name="T50" fmla="*/ 18414601 w 5634318"/>
                <a:gd name="T51" fmla="*/ 11037059 h 3337486"/>
                <a:gd name="T52" fmla="*/ 18958880 w 5634318"/>
                <a:gd name="T53" fmla="*/ 11242864 h 3337486"/>
                <a:gd name="T54" fmla="*/ 18686747 w 5634318"/>
                <a:gd name="T55" fmla="*/ 11264326 h 3337486"/>
                <a:gd name="T56" fmla="*/ 18686747 w 5634318"/>
                <a:gd name="T57" fmla="*/ 11264326 h 3337486"/>
                <a:gd name="T58" fmla="*/ 0 w 5634318"/>
                <a:gd name="T59" fmla="*/ 11242864 h 33374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34318"/>
                <a:gd name="T91" fmla="*/ 0 h 3337486"/>
                <a:gd name="T92" fmla="*/ 5634318 w 5634318"/>
                <a:gd name="T93" fmla="*/ 3337486 h 33374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34318" h="3337486">
                  <a:moveTo>
                    <a:pt x="0" y="1450040"/>
                  </a:moveTo>
                  <a:cubicBezTo>
                    <a:pt x="69476" y="1316690"/>
                    <a:pt x="138953" y="1183340"/>
                    <a:pt x="188259" y="965946"/>
                  </a:cubicBezTo>
                  <a:cubicBezTo>
                    <a:pt x="237565" y="748552"/>
                    <a:pt x="257735" y="291353"/>
                    <a:pt x="295835" y="145676"/>
                  </a:cubicBezTo>
                  <a:cubicBezTo>
                    <a:pt x="333935" y="0"/>
                    <a:pt x="378759" y="76199"/>
                    <a:pt x="416859" y="91887"/>
                  </a:cubicBezTo>
                  <a:cubicBezTo>
                    <a:pt x="454959" y="107575"/>
                    <a:pt x="470647" y="197223"/>
                    <a:pt x="524435" y="239805"/>
                  </a:cubicBezTo>
                  <a:cubicBezTo>
                    <a:pt x="578223" y="282387"/>
                    <a:pt x="685800" y="282387"/>
                    <a:pt x="739588" y="347381"/>
                  </a:cubicBezTo>
                  <a:cubicBezTo>
                    <a:pt x="793376" y="412375"/>
                    <a:pt x="779930" y="546846"/>
                    <a:pt x="847165" y="629770"/>
                  </a:cubicBezTo>
                  <a:cubicBezTo>
                    <a:pt x="914400" y="712694"/>
                    <a:pt x="1060077" y="764241"/>
                    <a:pt x="1143000" y="844923"/>
                  </a:cubicBezTo>
                  <a:cubicBezTo>
                    <a:pt x="1225923" y="925605"/>
                    <a:pt x="1286435" y="1033182"/>
                    <a:pt x="1344706" y="1113864"/>
                  </a:cubicBezTo>
                  <a:cubicBezTo>
                    <a:pt x="1402977" y="1194546"/>
                    <a:pt x="1434354" y="1279711"/>
                    <a:pt x="1492624" y="1329017"/>
                  </a:cubicBezTo>
                  <a:cubicBezTo>
                    <a:pt x="1550894" y="1378323"/>
                    <a:pt x="1629335" y="1346946"/>
                    <a:pt x="1694329" y="1409699"/>
                  </a:cubicBezTo>
                  <a:cubicBezTo>
                    <a:pt x="1759323" y="1472452"/>
                    <a:pt x="1808629" y="1638299"/>
                    <a:pt x="1882588" y="1705534"/>
                  </a:cubicBezTo>
                  <a:cubicBezTo>
                    <a:pt x="1956547" y="1772769"/>
                    <a:pt x="2073088" y="1768287"/>
                    <a:pt x="2138082" y="1813111"/>
                  </a:cubicBezTo>
                  <a:cubicBezTo>
                    <a:pt x="2203076" y="1857935"/>
                    <a:pt x="2209800" y="1909482"/>
                    <a:pt x="2272553" y="1974476"/>
                  </a:cubicBezTo>
                  <a:cubicBezTo>
                    <a:pt x="2335306" y="2039470"/>
                    <a:pt x="2431677" y="2158253"/>
                    <a:pt x="2514600" y="2203076"/>
                  </a:cubicBezTo>
                  <a:cubicBezTo>
                    <a:pt x="2597523" y="2247899"/>
                    <a:pt x="2702859" y="2227729"/>
                    <a:pt x="2770094" y="2243417"/>
                  </a:cubicBezTo>
                  <a:cubicBezTo>
                    <a:pt x="2837329" y="2259105"/>
                    <a:pt x="2873189" y="2247899"/>
                    <a:pt x="2918012" y="2297205"/>
                  </a:cubicBezTo>
                  <a:cubicBezTo>
                    <a:pt x="2962835" y="2346511"/>
                    <a:pt x="2956112" y="2494429"/>
                    <a:pt x="3039035" y="2539252"/>
                  </a:cubicBezTo>
                  <a:cubicBezTo>
                    <a:pt x="3121958" y="2584075"/>
                    <a:pt x="3290047" y="2516840"/>
                    <a:pt x="3415553" y="2566146"/>
                  </a:cubicBezTo>
                  <a:cubicBezTo>
                    <a:pt x="3541059" y="2615452"/>
                    <a:pt x="3673289" y="2783540"/>
                    <a:pt x="3792071" y="2835087"/>
                  </a:cubicBezTo>
                  <a:cubicBezTo>
                    <a:pt x="3910853" y="2886634"/>
                    <a:pt x="4000500" y="2826122"/>
                    <a:pt x="4128247" y="2875428"/>
                  </a:cubicBezTo>
                  <a:cubicBezTo>
                    <a:pt x="4255994" y="2924734"/>
                    <a:pt x="4442012" y="3086099"/>
                    <a:pt x="4558553" y="3130923"/>
                  </a:cubicBezTo>
                  <a:cubicBezTo>
                    <a:pt x="4675094" y="3175747"/>
                    <a:pt x="4746812" y="3128682"/>
                    <a:pt x="4827494" y="3144370"/>
                  </a:cubicBezTo>
                  <a:cubicBezTo>
                    <a:pt x="4908176" y="3160058"/>
                    <a:pt x="4970929" y="3207123"/>
                    <a:pt x="5042647" y="3225052"/>
                  </a:cubicBezTo>
                  <a:cubicBezTo>
                    <a:pt x="5114365" y="3242981"/>
                    <a:pt x="5188324" y="3245223"/>
                    <a:pt x="5257800" y="3251946"/>
                  </a:cubicBezTo>
                  <a:cubicBezTo>
                    <a:pt x="5327276" y="3258669"/>
                    <a:pt x="5398994" y="3253004"/>
                    <a:pt x="5459506" y="3265393"/>
                  </a:cubicBezTo>
                  <a:cubicBezTo>
                    <a:pt x="5520018" y="3277782"/>
                    <a:pt x="5607424" y="3315074"/>
                    <a:pt x="5620871" y="3326280"/>
                  </a:cubicBezTo>
                  <a:cubicBezTo>
                    <a:pt x="5634318" y="3337486"/>
                    <a:pt x="5553635" y="3331570"/>
                    <a:pt x="5540188" y="3332628"/>
                  </a:cubicBezTo>
                  <a:lnTo>
                    <a:pt x="0" y="3326280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121139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1921205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2949861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4549992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2" name="TextBox 8"/>
            <p:cNvSpPr txBox="1">
              <a:spLocks noChangeArrowheads="1"/>
            </p:cNvSpPr>
            <p:nvPr/>
          </p:nvSpPr>
          <p:spPr bwMode="auto">
            <a:xfrm>
              <a:off x="376238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$20,000</a:t>
              </a:r>
            </a:p>
          </p:txBody>
        </p:sp>
        <p:sp>
          <p:nvSpPr>
            <p:cNvPr id="20503" name="TextBox 9"/>
            <p:cNvSpPr txBox="1">
              <a:spLocks noChangeArrowheads="1"/>
            </p:cNvSpPr>
            <p:nvPr/>
          </p:nvSpPr>
          <p:spPr bwMode="auto">
            <a:xfrm>
              <a:off x="1196182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$38,040</a:t>
              </a:r>
            </a:p>
          </p:txBody>
        </p:sp>
        <p:sp>
          <p:nvSpPr>
            <p:cNvPr id="20504" name="TextBox 10"/>
            <p:cNvSpPr txBox="1">
              <a:spLocks noChangeArrowheads="1"/>
            </p:cNvSpPr>
            <p:nvPr/>
          </p:nvSpPr>
          <p:spPr bwMode="auto">
            <a:xfrm>
              <a:off x="3975895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$100,065</a:t>
              </a:r>
            </a:p>
          </p:txBody>
        </p:sp>
        <p:sp>
          <p:nvSpPr>
            <p:cNvPr id="20505" name="TextBox 11"/>
            <p:cNvSpPr txBox="1">
              <a:spLocks noChangeArrowheads="1"/>
            </p:cNvSpPr>
            <p:nvPr/>
          </p:nvSpPr>
          <p:spPr bwMode="auto">
            <a:xfrm>
              <a:off x="2208212" y="6215063"/>
              <a:ext cx="11263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$61,720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373541" y="1201840"/>
              <a:ext cx="0" cy="489626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2551415" y="2600546"/>
              <a:ext cx="0" cy="352931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462355" y="4716862"/>
              <a:ext cx="1028656" cy="1371716"/>
            </a:xfrm>
            <a:custGeom>
              <a:avLst/>
              <a:gdLst>
                <a:gd name="connsiteX0" fmla="*/ 0 w 1037230"/>
                <a:gd name="connsiteY0" fmla="*/ 0 h 914400"/>
                <a:gd name="connsiteX1" fmla="*/ 204717 w 1037230"/>
                <a:gd name="connsiteY1" fmla="*/ 382137 h 914400"/>
                <a:gd name="connsiteX2" fmla="*/ 641445 w 1037230"/>
                <a:gd name="connsiteY2" fmla="*/ 791570 h 914400"/>
                <a:gd name="connsiteX3" fmla="*/ 1037230 w 103723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230" h="914400">
                  <a:moveTo>
                    <a:pt x="0" y="0"/>
                  </a:moveTo>
                  <a:cubicBezTo>
                    <a:pt x="48905" y="125104"/>
                    <a:pt x="97810" y="250209"/>
                    <a:pt x="204717" y="382137"/>
                  </a:cubicBezTo>
                  <a:cubicBezTo>
                    <a:pt x="311625" y="514065"/>
                    <a:pt x="502693" y="702859"/>
                    <a:pt x="641445" y="791570"/>
                  </a:cubicBezTo>
                  <a:cubicBezTo>
                    <a:pt x="780197" y="880281"/>
                    <a:pt x="908713" y="897340"/>
                    <a:pt x="1037230" y="914400"/>
                  </a:cubicBezTo>
                </a:path>
              </a:pathLst>
            </a:custGeom>
            <a:ln w="28575" cap="rnd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509" name="TextBox 13"/>
            <p:cNvSpPr txBox="1">
              <a:spLocks noChangeArrowheads="1"/>
            </p:cNvSpPr>
            <p:nvPr/>
          </p:nvSpPr>
          <p:spPr bwMode="auto">
            <a:xfrm>
              <a:off x="5440363" y="6215063"/>
              <a:ext cx="30432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/>
                <a:t>Household Income (quintiles)</a:t>
              </a:r>
            </a:p>
            <a:p>
              <a:pPr algn="ctr" eaLnBrk="1" hangingPunct="1"/>
              <a:endParaRPr lang="en-US" sz="1600" b="1"/>
            </a:p>
          </p:txBody>
        </p:sp>
        <p:sp>
          <p:nvSpPr>
            <p:cNvPr id="20510" name="TextBox 5"/>
            <p:cNvSpPr txBox="1">
              <a:spLocks noChangeArrowheads="1"/>
            </p:cNvSpPr>
            <p:nvPr/>
          </p:nvSpPr>
          <p:spPr bwMode="auto">
            <a:xfrm rot="-5400000">
              <a:off x="-350837" y="1542048"/>
              <a:ext cx="11684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 b="1"/>
                <a:t>Benefits</a:t>
              </a:r>
              <a:endParaRPr lang="en-US" sz="1400" b="1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-14702" y="2396535"/>
              <a:ext cx="522332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12" name="TextBox 39"/>
            <p:cNvSpPr txBox="1">
              <a:spLocks noChangeArrowheads="1"/>
            </p:cNvSpPr>
            <p:nvPr/>
          </p:nvSpPr>
          <p:spPr bwMode="auto">
            <a:xfrm rot="-5400000">
              <a:off x="-1192784" y="3780120"/>
              <a:ext cx="27979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Number of households</a:t>
              </a: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-5400000">
              <a:off x="25786" y="5405910"/>
              <a:ext cx="392145" cy="230178"/>
            </a:xfrm>
            <a:custGeom>
              <a:avLst/>
              <a:gdLst>
                <a:gd name="T0" fmla="*/ 0 w 5634318"/>
                <a:gd name="T1" fmla="*/ 23 h 3337486"/>
                <a:gd name="T2" fmla="*/ 3 w 5634318"/>
                <a:gd name="T3" fmla="*/ 15 h 3337486"/>
                <a:gd name="T4" fmla="*/ 5 w 5634318"/>
                <a:gd name="T5" fmla="*/ 2 h 3337486"/>
                <a:gd name="T6" fmla="*/ 7 w 5634318"/>
                <a:gd name="T7" fmla="*/ 1 h 3337486"/>
                <a:gd name="T8" fmla="*/ 8 w 5634318"/>
                <a:gd name="T9" fmla="*/ 4 h 3337486"/>
                <a:gd name="T10" fmla="*/ 12 w 5634318"/>
                <a:gd name="T11" fmla="*/ 5 h 3337486"/>
                <a:gd name="T12" fmla="*/ 14 w 5634318"/>
                <a:gd name="T13" fmla="*/ 10 h 3337486"/>
                <a:gd name="T14" fmla="*/ 19 w 5634318"/>
                <a:gd name="T15" fmla="*/ 13 h 3337486"/>
                <a:gd name="T16" fmla="*/ 22 w 5634318"/>
                <a:gd name="T17" fmla="*/ 18 h 3337486"/>
                <a:gd name="T18" fmla="*/ 24 w 5634318"/>
                <a:gd name="T19" fmla="*/ 21 h 3337486"/>
                <a:gd name="T20" fmla="*/ 27 w 5634318"/>
                <a:gd name="T21" fmla="*/ 22 h 3337486"/>
                <a:gd name="T22" fmla="*/ 31 w 5634318"/>
                <a:gd name="T23" fmla="*/ 27 h 3337486"/>
                <a:gd name="T24" fmla="*/ 35 w 5634318"/>
                <a:gd name="T25" fmla="*/ 29 h 3337486"/>
                <a:gd name="T26" fmla="*/ 37 w 5634318"/>
                <a:gd name="T27" fmla="*/ 31 h 3337486"/>
                <a:gd name="T28" fmla="*/ 41 w 5634318"/>
                <a:gd name="T29" fmla="*/ 35 h 3337486"/>
                <a:gd name="T30" fmla="*/ 45 w 5634318"/>
                <a:gd name="T31" fmla="*/ 35 h 3337486"/>
                <a:gd name="T32" fmla="*/ 47 w 5634318"/>
                <a:gd name="T33" fmla="*/ 36 h 3337486"/>
                <a:gd name="T34" fmla="*/ 49 w 5634318"/>
                <a:gd name="T35" fmla="*/ 40 h 3337486"/>
                <a:gd name="T36" fmla="*/ 55 w 5634318"/>
                <a:gd name="T37" fmla="*/ 40 h 3337486"/>
                <a:gd name="T38" fmla="*/ 62 w 5634318"/>
                <a:gd name="T39" fmla="*/ 45 h 3337486"/>
                <a:gd name="T40" fmla="*/ 67 w 5634318"/>
                <a:gd name="T41" fmla="*/ 45 h 3337486"/>
                <a:gd name="T42" fmla="*/ 74 w 5634318"/>
                <a:gd name="T43" fmla="*/ 49 h 3337486"/>
                <a:gd name="T44" fmla="*/ 78 w 5634318"/>
                <a:gd name="T45" fmla="*/ 50 h 3337486"/>
                <a:gd name="T46" fmla="*/ 82 w 5634318"/>
                <a:gd name="T47" fmla="*/ 51 h 3337486"/>
                <a:gd name="T48" fmla="*/ 85 w 5634318"/>
                <a:gd name="T49" fmla="*/ 51 h 3337486"/>
                <a:gd name="T50" fmla="*/ 89 w 5634318"/>
                <a:gd name="T51" fmla="*/ 51 h 3337486"/>
                <a:gd name="T52" fmla="*/ 91 w 5634318"/>
                <a:gd name="T53" fmla="*/ 52 h 3337486"/>
                <a:gd name="T54" fmla="*/ 90 w 5634318"/>
                <a:gd name="T55" fmla="*/ 53 h 3337486"/>
                <a:gd name="T56" fmla="*/ 90 w 5634318"/>
                <a:gd name="T57" fmla="*/ 53 h 3337486"/>
                <a:gd name="T58" fmla="*/ 0 w 5634318"/>
                <a:gd name="T59" fmla="*/ 52 h 33374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34318"/>
                <a:gd name="T91" fmla="*/ 0 h 3337486"/>
                <a:gd name="T92" fmla="*/ 5634318 w 5634318"/>
                <a:gd name="T93" fmla="*/ 3337486 h 33374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34318" h="3337486">
                  <a:moveTo>
                    <a:pt x="0" y="1450040"/>
                  </a:moveTo>
                  <a:cubicBezTo>
                    <a:pt x="69476" y="1316690"/>
                    <a:pt x="138953" y="1183340"/>
                    <a:pt x="188259" y="965946"/>
                  </a:cubicBezTo>
                  <a:cubicBezTo>
                    <a:pt x="237565" y="748552"/>
                    <a:pt x="257735" y="291353"/>
                    <a:pt x="295835" y="145676"/>
                  </a:cubicBezTo>
                  <a:cubicBezTo>
                    <a:pt x="333935" y="0"/>
                    <a:pt x="378759" y="76199"/>
                    <a:pt x="416859" y="91887"/>
                  </a:cubicBezTo>
                  <a:cubicBezTo>
                    <a:pt x="454959" y="107575"/>
                    <a:pt x="470647" y="197223"/>
                    <a:pt x="524435" y="239805"/>
                  </a:cubicBezTo>
                  <a:cubicBezTo>
                    <a:pt x="578223" y="282387"/>
                    <a:pt x="685800" y="282387"/>
                    <a:pt x="739588" y="347381"/>
                  </a:cubicBezTo>
                  <a:cubicBezTo>
                    <a:pt x="793376" y="412375"/>
                    <a:pt x="779930" y="546846"/>
                    <a:pt x="847165" y="629770"/>
                  </a:cubicBezTo>
                  <a:cubicBezTo>
                    <a:pt x="914400" y="712694"/>
                    <a:pt x="1060077" y="764241"/>
                    <a:pt x="1143000" y="844923"/>
                  </a:cubicBezTo>
                  <a:cubicBezTo>
                    <a:pt x="1225923" y="925605"/>
                    <a:pt x="1286435" y="1033182"/>
                    <a:pt x="1344706" y="1113864"/>
                  </a:cubicBezTo>
                  <a:cubicBezTo>
                    <a:pt x="1402977" y="1194546"/>
                    <a:pt x="1434354" y="1279711"/>
                    <a:pt x="1492624" y="1329017"/>
                  </a:cubicBezTo>
                  <a:cubicBezTo>
                    <a:pt x="1550894" y="1378323"/>
                    <a:pt x="1629335" y="1346946"/>
                    <a:pt x="1694329" y="1409699"/>
                  </a:cubicBezTo>
                  <a:cubicBezTo>
                    <a:pt x="1759323" y="1472452"/>
                    <a:pt x="1808629" y="1638299"/>
                    <a:pt x="1882588" y="1705534"/>
                  </a:cubicBezTo>
                  <a:cubicBezTo>
                    <a:pt x="1956547" y="1772769"/>
                    <a:pt x="2073088" y="1768287"/>
                    <a:pt x="2138082" y="1813111"/>
                  </a:cubicBezTo>
                  <a:cubicBezTo>
                    <a:pt x="2203076" y="1857935"/>
                    <a:pt x="2209800" y="1909482"/>
                    <a:pt x="2272553" y="1974476"/>
                  </a:cubicBezTo>
                  <a:cubicBezTo>
                    <a:pt x="2335306" y="2039470"/>
                    <a:pt x="2431677" y="2158253"/>
                    <a:pt x="2514600" y="2203076"/>
                  </a:cubicBezTo>
                  <a:cubicBezTo>
                    <a:pt x="2597523" y="2247899"/>
                    <a:pt x="2702859" y="2227729"/>
                    <a:pt x="2770094" y="2243417"/>
                  </a:cubicBezTo>
                  <a:cubicBezTo>
                    <a:pt x="2837329" y="2259105"/>
                    <a:pt x="2873189" y="2247899"/>
                    <a:pt x="2918012" y="2297205"/>
                  </a:cubicBezTo>
                  <a:cubicBezTo>
                    <a:pt x="2962835" y="2346511"/>
                    <a:pt x="2956112" y="2494429"/>
                    <a:pt x="3039035" y="2539252"/>
                  </a:cubicBezTo>
                  <a:cubicBezTo>
                    <a:pt x="3121958" y="2584075"/>
                    <a:pt x="3290047" y="2516840"/>
                    <a:pt x="3415553" y="2566146"/>
                  </a:cubicBezTo>
                  <a:cubicBezTo>
                    <a:pt x="3541059" y="2615452"/>
                    <a:pt x="3673289" y="2783540"/>
                    <a:pt x="3792071" y="2835087"/>
                  </a:cubicBezTo>
                  <a:cubicBezTo>
                    <a:pt x="3910853" y="2886634"/>
                    <a:pt x="4000500" y="2826122"/>
                    <a:pt x="4128247" y="2875428"/>
                  </a:cubicBezTo>
                  <a:cubicBezTo>
                    <a:pt x="4255994" y="2924734"/>
                    <a:pt x="4442012" y="3086099"/>
                    <a:pt x="4558553" y="3130923"/>
                  </a:cubicBezTo>
                  <a:cubicBezTo>
                    <a:pt x="4675094" y="3175747"/>
                    <a:pt x="4746812" y="3128682"/>
                    <a:pt x="4827494" y="3144370"/>
                  </a:cubicBezTo>
                  <a:cubicBezTo>
                    <a:pt x="4908176" y="3160058"/>
                    <a:pt x="4970929" y="3207123"/>
                    <a:pt x="5042647" y="3225052"/>
                  </a:cubicBezTo>
                  <a:cubicBezTo>
                    <a:pt x="5114365" y="3242981"/>
                    <a:pt x="5188324" y="3245223"/>
                    <a:pt x="5257800" y="3251946"/>
                  </a:cubicBezTo>
                  <a:cubicBezTo>
                    <a:pt x="5327276" y="3258669"/>
                    <a:pt x="5398994" y="3253004"/>
                    <a:pt x="5459506" y="3265393"/>
                  </a:cubicBezTo>
                  <a:cubicBezTo>
                    <a:pt x="5520018" y="3277782"/>
                    <a:pt x="5607424" y="3315074"/>
                    <a:pt x="5620871" y="3326280"/>
                  </a:cubicBezTo>
                  <a:cubicBezTo>
                    <a:pt x="5634318" y="3337486"/>
                    <a:pt x="5553635" y="3331570"/>
                    <a:pt x="5540188" y="3332628"/>
                  </a:cubicBezTo>
                  <a:lnTo>
                    <a:pt x="0" y="3326280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4894263" y="2786063"/>
            <a:ext cx="3436937" cy="846137"/>
          </a:xfrm>
          <a:prstGeom prst="roundRect">
            <a:avLst>
              <a:gd name="adj" fmla="val 4946"/>
            </a:avLst>
          </a:prstGeom>
          <a:solidFill>
            <a:srgbClr val="76C9E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483" name="TextBox 49"/>
          <p:cNvSpPr txBox="1">
            <a:spLocks noChangeArrowheads="1"/>
          </p:cNvSpPr>
          <p:nvPr/>
        </p:nvSpPr>
        <p:spPr bwMode="auto">
          <a:xfrm>
            <a:off x="4894263" y="2800350"/>
            <a:ext cx="3436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Examples: Mortgage interest deduction, matched retirement, access to loans/investment, bulk purchasing…</a:t>
            </a:r>
          </a:p>
        </p:txBody>
      </p:sp>
      <p:sp>
        <p:nvSpPr>
          <p:cNvPr id="20484" name="TextBox 32"/>
          <p:cNvSpPr txBox="1">
            <a:spLocks noChangeArrowheads="1"/>
          </p:cNvSpPr>
          <p:nvPr/>
        </p:nvSpPr>
        <p:spPr bwMode="auto">
          <a:xfrm>
            <a:off x="1795463" y="504825"/>
            <a:ext cx="590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Myriad Pro Semibold" charset="0"/>
              </a:rPr>
              <a:t>Benefits exclude Working Poor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976563" y="2193925"/>
            <a:ext cx="2152650" cy="414338"/>
          </a:xfrm>
          <a:prstGeom prst="roundRect">
            <a:avLst>
              <a:gd name="adj" fmla="val 494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2987675" y="2225675"/>
            <a:ext cx="214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Myriad Pro Semibold" charset="0"/>
              </a:rPr>
              <a:t>Median Household Income</a:t>
            </a:r>
          </a:p>
        </p:txBody>
      </p:sp>
      <p:cxnSp>
        <p:nvCxnSpPr>
          <p:cNvPr id="53" name="Elbow Connector 52"/>
          <p:cNvCxnSpPr/>
          <p:nvPr/>
        </p:nvCxnSpPr>
        <p:spPr>
          <a:xfrm rot="10800000" flipV="1">
            <a:off x="1454150" y="1722438"/>
            <a:ext cx="1522413" cy="45243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5400000">
            <a:off x="2516982" y="2718594"/>
            <a:ext cx="1023937" cy="8032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976563" y="1516063"/>
            <a:ext cx="1905000" cy="412750"/>
          </a:xfrm>
          <a:prstGeom prst="roundRect">
            <a:avLst>
              <a:gd name="adj" fmla="val 494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2974975" y="1554163"/>
            <a:ext cx="2154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Myriad Pro Semibold" charset="0"/>
              </a:rPr>
              <a:t>Federal Poverty Line</a:t>
            </a:r>
          </a:p>
        </p:txBody>
      </p:sp>
      <p:cxnSp>
        <p:nvCxnSpPr>
          <p:cNvPr id="59" name="Elbow Connector 58"/>
          <p:cNvCxnSpPr/>
          <p:nvPr/>
        </p:nvCxnSpPr>
        <p:spPr>
          <a:xfrm rot="16200000" flipH="1">
            <a:off x="6743700" y="4224338"/>
            <a:ext cx="1692275" cy="5080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 bwMode="auto">
          <a:xfrm>
            <a:off x="3571875" y="3378200"/>
            <a:ext cx="5335588" cy="2709863"/>
          </a:xfrm>
          <a:custGeom>
            <a:avLst/>
            <a:gdLst>
              <a:gd name="connsiteX0" fmla="*/ 0 w 3617259"/>
              <a:gd name="connsiteY0" fmla="*/ 2030506 h 2030506"/>
              <a:gd name="connsiteX1" fmla="*/ 1519518 w 3617259"/>
              <a:gd name="connsiteY1" fmla="*/ 1949824 h 2030506"/>
              <a:gd name="connsiteX2" fmla="*/ 2622177 w 3617259"/>
              <a:gd name="connsiteY2" fmla="*/ 1707777 h 2030506"/>
              <a:gd name="connsiteX3" fmla="*/ 3254188 w 3617259"/>
              <a:gd name="connsiteY3" fmla="*/ 941294 h 2030506"/>
              <a:gd name="connsiteX4" fmla="*/ 3617259 w 3617259"/>
              <a:gd name="connsiteY4" fmla="*/ 0 h 2030506"/>
              <a:gd name="connsiteX5" fmla="*/ 3617259 w 3617259"/>
              <a:gd name="connsiteY5" fmla="*/ 0 h 2030506"/>
              <a:gd name="connsiteX6" fmla="*/ 3617259 w 3617259"/>
              <a:gd name="connsiteY6" fmla="*/ 0 h 20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259" h="2030506">
                <a:moveTo>
                  <a:pt x="0" y="2030506"/>
                </a:moveTo>
                <a:cubicBezTo>
                  <a:pt x="541244" y="2017059"/>
                  <a:pt x="1082489" y="2003612"/>
                  <a:pt x="1519518" y="1949824"/>
                </a:cubicBezTo>
                <a:cubicBezTo>
                  <a:pt x="1956547" y="1896036"/>
                  <a:pt x="2333065" y="1875865"/>
                  <a:pt x="2622177" y="1707777"/>
                </a:cubicBezTo>
                <a:cubicBezTo>
                  <a:pt x="2911289" y="1539689"/>
                  <a:pt x="3088341" y="1225923"/>
                  <a:pt x="3254188" y="941294"/>
                </a:cubicBezTo>
                <a:cubicBezTo>
                  <a:pt x="3420035" y="656665"/>
                  <a:pt x="3617259" y="0"/>
                  <a:pt x="3617259" y="0"/>
                </a:cubicBezTo>
                <a:lnTo>
                  <a:pt x="3617259" y="0"/>
                </a:lnTo>
                <a:lnTo>
                  <a:pt x="3617259" y="0"/>
                </a:lnTo>
              </a:path>
            </a:pathLst>
          </a:custGeom>
          <a:ln w="76200" cap="rnd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9" name="Arc 36"/>
          <p:cNvSpPr>
            <a:spLocks noChangeArrowheads="1"/>
          </p:cNvSpPr>
          <p:nvPr/>
        </p:nvSpPr>
        <p:spPr bwMode="auto">
          <a:xfrm rot="-2463835">
            <a:off x="942975" y="3398838"/>
            <a:ext cx="914400" cy="914400"/>
          </a:xfrm>
          <a:custGeom>
            <a:avLst/>
            <a:gdLst>
              <a:gd name="T0" fmla="*/ 457200 w 914400"/>
              <a:gd name="T1" fmla="*/ 0 h 914400"/>
              <a:gd name="T2" fmla="*/ 457200 w 914400"/>
              <a:gd name="T3" fmla="*/ 457200 h 914400"/>
              <a:gd name="T4" fmla="*/ 914400 w 914400"/>
              <a:gd name="T5" fmla="*/ 457200 h 914400"/>
              <a:gd name="T6" fmla="*/ 0 60000 65536"/>
              <a:gd name="T7" fmla="*/ 0 60000 65536"/>
              <a:gd name="T8" fmla="*/ 0 60000 65536"/>
              <a:gd name="T9" fmla="*/ 457200 w 914400"/>
              <a:gd name="T10" fmla="*/ 0 h 914400"/>
              <a:gd name="T11" fmla="*/ 914400 w 914400"/>
              <a:gd name="T12" fmla="*/ 4572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914400" stroke="0">
                <a:moveTo>
                  <a:pt x="457200" y="0"/>
                </a:moveTo>
                <a:lnTo>
                  <a:pt x="457199" y="0"/>
                </a:lnTo>
                <a:cubicBezTo>
                  <a:pt x="709704" y="0"/>
                  <a:pt x="914400" y="204695"/>
                  <a:pt x="914400" y="457200"/>
                </a:cubicBezTo>
                <a:lnTo>
                  <a:pt x="457200" y="457200"/>
                </a:lnTo>
                <a:lnTo>
                  <a:pt x="457200" y="0"/>
                </a:lnTo>
                <a:close/>
              </a:path>
              <a:path w="914400" h="914400" fill="none">
                <a:moveTo>
                  <a:pt x="457200" y="0"/>
                </a:moveTo>
                <a:lnTo>
                  <a:pt x="457199" y="0"/>
                </a:lnTo>
                <a:cubicBezTo>
                  <a:pt x="709704" y="0"/>
                  <a:pt x="914400" y="204695"/>
                  <a:pt x="914400" y="457200"/>
                </a:cubicBezTo>
              </a:path>
            </a:pathLst>
          </a:custGeom>
          <a:noFill/>
          <a:ln w="28575">
            <a:solidFill>
              <a:srgbClr val="77933C"/>
            </a:solidFill>
            <a:miter lim="800000"/>
            <a:headEnd/>
            <a:tailEnd type="triangle" w="med" len="med"/>
          </a:ln>
          <a:effectLst>
            <a:outerShdw dist="20000" dir="5400000" rotWithShape="0">
              <a:schemeClr val="bg1">
                <a:alpha val="37999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" name="Arc 37"/>
          <p:cNvSpPr>
            <a:spLocks noChangeArrowheads="1"/>
          </p:cNvSpPr>
          <p:nvPr/>
        </p:nvSpPr>
        <p:spPr bwMode="auto">
          <a:xfrm rot="8387572">
            <a:off x="960438" y="3173413"/>
            <a:ext cx="914400" cy="914400"/>
          </a:xfrm>
          <a:custGeom>
            <a:avLst/>
            <a:gdLst>
              <a:gd name="T0" fmla="*/ 457200 w 914400"/>
              <a:gd name="T1" fmla="*/ 0 h 914400"/>
              <a:gd name="T2" fmla="*/ 457200 w 914400"/>
              <a:gd name="T3" fmla="*/ 457200 h 914400"/>
              <a:gd name="T4" fmla="*/ 914400 w 914400"/>
              <a:gd name="T5" fmla="*/ 457200 h 914400"/>
              <a:gd name="T6" fmla="*/ 0 60000 65536"/>
              <a:gd name="T7" fmla="*/ 0 60000 65536"/>
              <a:gd name="T8" fmla="*/ 0 60000 65536"/>
              <a:gd name="T9" fmla="*/ 457200 w 914400"/>
              <a:gd name="T10" fmla="*/ 0 h 914400"/>
              <a:gd name="T11" fmla="*/ 914400 w 914400"/>
              <a:gd name="T12" fmla="*/ 4572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914400" stroke="0">
                <a:moveTo>
                  <a:pt x="457200" y="0"/>
                </a:moveTo>
                <a:lnTo>
                  <a:pt x="457199" y="0"/>
                </a:lnTo>
                <a:cubicBezTo>
                  <a:pt x="709704" y="0"/>
                  <a:pt x="914400" y="204695"/>
                  <a:pt x="914400" y="457200"/>
                </a:cubicBezTo>
                <a:lnTo>
                  <a:pt x="457200" y="457200"/>
                </a:lnTo>
                <a:lnTo>
                  <a:pt x="457200" y="0"/>
                </a:lnTo>
                <a:close/>
              </a:path>
              <a:path w="914400" h="914400" fill="none">
                <a:moveTo>
                  <a:pt x="457200" y="0"/>
                </a:moveTo>
                <a:lnTo>
                  <a:pt x="457199" y="0"/>
                </a:lnTo>
                <a:cubicBezTo>
                  <a:pt x="709704" y="0"/>
                  <a:pt x="914400" y="204695"/>
                  <a:pt x="914400" y="457200"/>
                </a:cubicBezTo>
              </a:path>
            </a:pathLst>
          </a:custGeom>
          <a:noFill/>
          <a:ln w="28575">
            <a:solidFill>
              <a:srgbClr val="953735"/>
            </a:solidFill>
            <a:miter lim="800000"/>
            <a:headEnd/>
            <a:tailEnd type="triangle" w="med" len="med"/>
          </a:ln>
          <a:effectLst>
            <a:outerShdw dist="20000" dir="5400000" rotWithShape="0">
              <a:schemeClr val="bg1">
                <a:alpha val="37999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54150" y="5345113"/>
            <a:ext cx="2117725" cy="412750"/>
          </a:xfrm>
          <a:prstGeom prst="roundRect">
            <a:avLst>
              <a:gd name="adj" fmla="val 4946"/>
            </a:avLst>
          </a:prstGeom>
          <a:solidFill>
            <a:srgbClr val="76C9E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&lt;----The Gap----&gt;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8"/>
          <p:cNvGrpSpPr>
            <a:grpSpLocks/>
          </p:cNvGrpSpPr>
          <p:nvPr/>
        </p:nvGrpSpPr>
        <p:grpSpPr bwMode="auto">
          <a:xfrm>
            <a:off x="36513" y="58738"/>
            <a:ext cx="9580562" cy="6799262"/>
            <a:chOff x="36923" y="0"/>
            <a:chExt cx="9580152" cy="6799838"/>
          </a:xfrm>
        </p:grpSpPr>
        <p:graphicFrame>
          <p:nvGraphicFramePr>
            <p:cNvPr id="22536" name="Chart 29"/>
            <p:cNvGraphicFramePr>
              <a:graphicFrameLocks/>
            </p:cNvGraphicFramePr>
            <p:nvPr/>
          </p:nvGraphicFramePr>
          <p:xfrm>
            <a:off x="168275" y="0"/>
            <a:ext cx="9448800" cy="6401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7" r:id="rId4" imgW="6297714" imgH="4267570" progId="Excel.Sheet.8">
                    <p:embed/>
                  </p:oleObj>
                </mc:Choice>
                <mc:Fallback>
                  <p:oleObj r:id="rId4" imgW="6297714" imgH="4267570" progId="Excel.Sheet.8">
                    <p:embed/>
                    <p:pic>
                      <p:nvPicPr>
                        <p:cNvPr id="0" name="Chart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275" y="0"/>
                          <a:ext cx="9448800" cy="6401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56005" y="1106581"/>
              <a:ext cx="8449900" cy="5008987"/>
            </a:xfrm>
            <a:custGeom>
              <a:avLst/>
              <a:gdLst>
                <a:gd name="T0" fmla="*/ 0 w 5634318"/>
                <a:gd name="T1" fmla="*/ 4901153 h 3337486"/>
                <a:gd name="T2" fmla="*/ 634988 w 5634318"/>
                <a:gd name="T3" fmla="*/ 3264910 h 3337486"/>
                <a:gd name="T4" fmla="*/ 997833 w 5634318"/>
                <a:gd name="T5" fmla="*/ 492388 h 3337486"/>
                <a:gd name="T6" fmla="*/ 1406043 w 5634318"/>
                <a:gd name="T7" fmla="*/ 310581 h 3337486"/>
                <a:gd name="T8" fmla="*/ 1768891 w 5634318"/>
                <a:gd name="T9" fmla="*/ 810545 h 3337486"/>
                <a:gd name="T10" fmla="*/ 2494590 w 5634318"/>
                <a:gd name="T11" fmla="*/ 1174155 h 3337486"/>
                <a:gd name="T12" fmla="*/ 2857441 w 5634318"/>
                <a:gd name="T13" fmla="*/ 2128630 h 3337486"/>
                <a:gd name="T14" fmla="*/ 3855281 w 5634318"/>
                <a:gd name="T15" fmla="*/ 2855852 h 3337486"/>
                <a:gd name="T16" fmla="*/ 4535623 w 5634318"/>
                <a:gd name="T17" fmla="*/ 3764874 h 3337486"/>
                <a:gd name="T18" fmla="*/ 5034538 w 5634318"/>
                <a:gd name="T19" fmla="*/ 4492097 h 3337486"/>
                <a:gd name="T20" fmla="*/ 5714880 w 5634318"/>
                <a:gd name="T21" fmla="*/ 4764800 h 3337486"/>
                <a:gd name="T22" fmla="*/ 6349866 w 5634318"/>
                <a:gd name="T23" fmla="*/ 5764725 h 3337486"/>
                <a:gd name="T24" fmla="*/ 7211635 w 5634318"/>
                <a:gd name="T25" fmla="*/ 6128336 h 3337486"/>
                <a:gd name="T26" fmla="*/ 7665198 w 5634318"/>
                <a:gd name="T27" fmla="*/ 6673750 h 3337486"/>
                <a:gd name="T28" fmla="*/ 8481610 w 5634318"/>
                <a:gd name="T29" fmla="*/ 7446429 h 3337486"/>
                <a:gd name="T30" fmla="*/ 9343373 w 5634318"/>
                <a:gd name="T31" fmla="*/ 7582770 h 3337486"/>
                <a:gd name="T32" fmla="*/ 9842300 w 5634318"/>
                <a:gd name="T33" fmla="*/ 7764580 h 3337486"/>
                <a:gd name="T34" fmla="*/ 10250500 w 5634318"/>
                <a:gd name="T35" fmla="*/ 8582698 h 3337486"/>
                <a:gd name="T36" fmla="*/ 11520469 w 5634318"/>
                <a:gd name="T37" fmla="*/ 8673606 h 3337486"/>
                <a:gd name="T38" fmla="*/ 12790447 w 5634318"/>
                <a:gd name="T39" fmla="*/ 9582626 h 3337486"/>
                <a:gd name="T40" fmla="*/ 13924343 w 5634318"/>
                <a:gd name="T41" fmla="*/ 9718979 h 3337486"/>
                <a:gd name="T42" fmla="*/ 15375736 w 5634318"/>
                <a:gd name="T43" fmla="*/ 10582555 h 3337486"/>
                <a:gd name="T44" fmla="*/ 16282863 w 5634318"/>
                <a:gd name="T45" fmla="*/ 10628012 h 3337486"/>
                <a:gd name="T46" fmla="*/ 17008560 w 5634318"/>
                <a:gd name="T47" fmla="*/ 10900718 h 3337486"/>
                <a:gd name="T48" fmla="*/ 17734268 w 5634318"/>
                <a:gd name="T49" fmla="*/ 10991614 h 3337486"/>
                <a:gd name="T50" fmla="*/ 18414601 w 5634318"/>
                <a:gd name="T51" fmla="*/ 11037059 h 3337486"/>
                <a:gd name="T52" fmla="*/ 18958880 w 5634318"/>
                <a:gd name="T53" fmla="*/ 11242864 h 3337486"/>
                <a:gd name="T54" fmla="*/ 18686747 w 5634318"/>
                <a:gd name="T55" fmla="*/ 11264326 h 3337486"/>
                <a:gd name="T56" fmla="*/ 18686747 w 5634318"/>
                <a:gd name="T57" fmla="*/ 11264326 h 3337486"/>
                <a:gd name="T58" fmla="*/ 0 w 5634318"/>
                <a:gd name="T59" fmla="*/ 11242864 h 33374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34318"/>
                <a:gd name="T91" fmla="*/ 0 h 3337486"/>
                <a:gd name="T92" fmla="*/ 5634318 w 5634318"/>
                <a:gd name="T93" fmla="*/ 3337486 h 33374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34318" h="3337486">
                  <a:moveTo>
                    <a:pt x="0" y="1450040"/>
                  </a:moveTo>
                  <a:cubicBezTo>
                    <a:pt x="69476" y="1316690"/>
                    <a:pt x="138953" y="1183340"/>
                    <a:pt x="188259" y="965946"/>
                  </a:cubicBezTo>
                  <a:cubicBezTo>
                    <a:pt x="237565" y="748552"/>
                    <a:pt x="257735" y="291353"/>
                    <a:pt x="295835" y="145676"/>
                  </a:cubicBezTo>
                  <a:cubicBezTo>
                    <a:pt x="333935" y="0"/>
                    <a:pt x="378759" y="76199"/>
                    <a:pt x="416859" y="91887"/>
                  </a:cubicBezTo>
                  <a:cubicBezTo>
                    <a:pt x="454959" y="107575"/>
                    <a:pt x="470647" y="197223"/>
                    <a:pt x="524435" y="239805"/>
                  </a:cubicBezTo>
                  <a:cubicBezTo>
                    <a:pt x="578223" y="282387"/>
                    <a:pt x="685800" y="282387"/>
                    <a:pt x="739588" y="347381"/>
                  </a:cubicBezTo>
                  <a:cubicBezTo>
                    <a:pt x="793376" y="412375"/>
                    <a:pt x="779930" y="546846"/>
                    <a:pt x="847165" y="629770"/>
                  </a:cubicBezTo>
                  <a:cubicBezTo>
                    <a:pt x="914400" y="712694"/>
                    <a:pt x="1060077" y="764241"/>
                    <a:pt x="1143000" y="844923"/>
                  </a:cubicBezTo>
                  <a:cubicBezTo>
                    <a:pt x="1225923" y="925605"/>
                    <a:pt x="1286435" y="1033182"/>
                    <a:pt x="1344706" y="1113864"/>
                  </a:cubicBezTo>
                  <a:cubicBezTo>
                    <a:pt x="1402977" y="1194546"/>
                    <a:pt x="1434354" y="1279711"/>
                    <a:pt x="1492624" y="1329017"/>
                  </a:cubicBezTo>
                  <a:cubicBezTo>
                    <a:pt x="1550894" y="1378323"/>
                    <a:pt x="1629335" y="1346946"/>
                    <a:pt x="1694329" y="1409699"/>
                  </a:cubicBezTo>
                  <a:cubicBezTo>
                    <a:pt x="1759323" y="1472452"/>
                    <a:pt x="1808629" y="1638299"/>
                    <a:pt x="1882588" y="1705534"/>
                  </a:cubicBezTo>
                  <a:cubicBezTo>
                    <a:pt x="1956547" y="1772769"/>
                    <a:pt x="2073088" y="1768287"/>
                    <a:pt x="2138082" y="1813111"/>
                  </a:cubicBezTo>
                  <a:cubicBezTo>
                    <a:pt x="2203076" y="1857935"/>
                    <a:pt x="2209800" y="1909482"/>
                    <a:pt x="2272553" y="1974476"/>
                  </a:cubicBezTo>
                  <a:cubicBezTo>
                    <a:pt x="2335306" y="2039470"/>
                    <a:pt x="2431677" y="2158253"/>
                    <a:pt x="2514600" y="2203076"/>
                  </a:cubicBezTo>
                  <a:cubicBezTo>
                    <a:pt x="2597523" y="2247899"/>
                    <a:pt x="2702859" y="2227729"/>
                    <a:pt x="2770094" y="2243417"/>
                  </a:cubicBezTo>
                  <a:cubicBezTo>
                    <a:pt x="2837329" y="2259105"/>
                    <a:pt x="2873189" y="2247899"/>
                    <a:pt x="2918012" y="2297205"/>
                  </a:cubicBezTo>
                  <a:cubicBezTo>
                    <a:pt x="2962835" y="2346511"/>
                    <a:pt x="2956112" y="2494429"/>
                    <a:pt x="3039035" y="2539252"/>
                  </a:cubicBezTo>
                  <a:cubicBezTo>
                    <a:pt x="3121958" y="2584075"/>
                    <a:pt x="3290047" y="2516840"/>
                    <a:pt x="3415553" y="2566146"/>
                  </a:cubicBezTo>
                  <a:cubicBezTo>
                    <a:pt x="3541059" y="2615452"/>
                    <a:pt x="3673289" y="2783540"/>
                    <a:pt x="3792071" y="2835087"/>
                  </a:cubicBezTo>
                  <a:cubicBezTo>
                    <a:pt x="3910853" y="2886634"/>
                    <a:pt x="4000500" y="2826122"/>
                    <a:pt x="4128247" y="2875428"/>
                  </a:cubicBezTo>
                  <a:cubicBezTo>
                    <a:pt x="4255994" y="2924734"/>
                    <a:pt x="4442012" y="3086099"/>
                    <a:pt x="4558553" y="3130923"/>
                  </a:cubicBezTo>
                  <a:cubicBezTo>
                    <a:pt x="4675094" y="3175747"/>
                    <a:pt x="4746812" y="3128682"/>
                    <a:pt x="4827494" y="3144370"/>
                  </a:cubicBezTo>
                  <a:cubicBezTo>
                    <a:pt x="4908176" y="3160058"/>
                    <a:pt x="4970929" y="3207123"/>
                    <a:pt x="5042647" y="3225052"/>
                  </a:cubicBezTo>
                  <a:cubicBezTo>
                    <a:pt x="5114365" y="3242981"/>
                    <a:pt x="5188324" y="3245223"/>
                    <a:pt x="5257800" y="3251946"/>
                  </a:cubicBezTo>
                  <a:cubicBezTo>
                    <a:pt x="5327276" y="3258669"/>
                    <a:pt x="5398994" y="3253004"/>
                    <a:pt x="5459506" y="3265393"/>
                  </a:cubicBezTo>
                  <a:cubicBezTo>
                    <a:pt x="5520018" y="3277782"/>
                    <a:pt x="5607424" y="3315074"/>
                    <a:pt x="5620871" y="3326280"/>
                  </a:cubicBezTo>
                  <a:cubicBezTo>
                    <a:pt x="5634318" y="3337486"/>
                    <a:pt x="5553635" y="3331570"/>
                    <a:pt x="5540188" y="3332628"/>
                  </a:cubicBezTo>
                  <a:lnTo>
                    <a:pt x="0" y="3326280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121139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1921204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2949860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4549992" y="6034598"/>
              <a:ext cx="0" cy="1381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TextBox 8"/>
            <p:cNvSpPr txBox="1">
              <a:spLocks noChangeArrowheads="1"/>
            </p:cNvSpPr>
            <p:nvPr/>
          </p:nvSpPr>
          <p:spPr bwMode="auto">
            <a:xfrm>
              <a:off x="376238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$20,000</a:t>
              </a:r>
            </a:p>
          </p:txBody>
        </p:sp>
        <p:sp>
          <p:nvSpPr>
            <p:cNvPr id="22543" name="TextBox 9"/>
            <p:cNvSpPr txBox="1">
              <a:spLocks noChangeArrowheads="1"/>
            </p:cNvSpPr>
            <p:nvPr/>
          </p:nvSpPr>
          <p:spPr bwMode="auto">
            <a:xfrm>
              <a:off x="1196182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$38,040</a:t>
              </a:r>
            </a:p>
          </p:txBody>
        </p:sp>
        <p:sp>
          <p:nvSpPr>
            <p:cNvPr id="22544" name="TextBox 10"/>
            <p:cNvSpPr txBox="1">
              <a:spLocks noChangeArrowheads="1"/>
            </p:cNvSpPr>
            <p:nvPr/>
          </p:nvSpPr>
          <p:spPr bwMode="auto">
            <a:xfrm>
              <a:off x="3975895" y="6215063"/>
              <a:ext cx="11263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$100,065</a:t>
              </a:r>
            </a:p>
          </p:txBody>
        </p:sp>
        <p:sp>
          <p:nvSpPr>
            <p:cNvPr id="22545" name="TextBox 11"/>
            <p:cNvSpPr txBox="1">
              <a:spLocks noChangeArrowheads="1"/>
            </p:cNvSpPr>
            <p:nvPr/>
          </p:nvSpPr>
          <p:spPr bwMode="auto">
            <a:xfrm>
              <a:off x="2208212" y="6215063"/>
              <a:ext cx="11263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>
                  <a:cs typeface="Arial" charset="0"/>
                </a:rPr>
                <a:t>$61,720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373541" y="1201839"/>
              <a:ext cx="0" cy="489626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>
              <a:off x="2559352" y="2600545"/>
              <a:ext cx="0" cy="352931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462355" y="4716862"/>
              <a:ext cx="1028656" cy="1371716"/>
            </a:xfrm>
            <a:custGeom>
              <a:avLst/>
              <a:gdLst>
                <a:gd name="connsiteX0" fmla="*/ 0 w 1037230"/>
                <a:gd name="connsiteY0" fmla="*/ 0 h 914400"/>
                <a:gd name="connsiteX1" fmla="*/ 204717 w 1037230"/>
                <a:gd name="connsiteY1" fmla="*/ 382137 h 914400"/>
                <a:gd name="connsiteX2" fmla="*/ 641445 w 1037230"/>
                <a:gd name="connsiteY2" fmla="*/ 791570 h 914400"/>
                <a:gd name="connsiteX3" fmla="*/ 1037230 w 1037230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230" h="914400">
                  <a:moveTo>
                    <a:pt x="0" y="0"/>
                  </a:moveTo>
                  <a:cubicBezTo>
                    <a:pt x="48905" y="125104"/>
                    <a:pt x="97810" y="250209"/>
                    <a:pt x="204717" y="382137"/>
                  </a:cubicBezTo>
                  <a:cubicBezTo>
                    <a:pt x="311625" y="514065"/>
                    <a:pt x="502693" y="702859"/>
                    <a:pt x="641445" y="791570"/>
                  </a:cubicBezTo>
                  <a:cubicBezTo>
                    <a:pt x="780197" y="880281"/>
                    <a:pt x="908713" y="897340"/>
                    <a:pt x="1037230" y="914400"/>
                  </a:cubicBezTo>
                </a:path>
              </a:pathLst>
            </a:custGeom>
            <a:ln w="28575" cap="rnd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2549" name="TextBox 13"/>
            <p:cNvSpPr txBox="1">
              <a:spLocks noChangeArrowheads="1"/>
            </p:cNvSpPr>
            <p:nvPr/>
          </p:nvSpPr>
          <p:spPr bwMode="auto">
            <a:xfrm>
              <a:off x="5440363" y="6215063"/>
              <a:ext cx="30432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/>
                <a:t>Household Income (quintiles)</a:t>
              </a:r>
            </a:p>
            <a:p>
              <a:pPr algn="ctr" eaLnBrk="1" hangingPunct="1"/>
              <a:endParaRPr lang="en-US" sz="1600" b="1"/>
            </a:p>
          </p:txBody>
        </p:sp>
        <p:sp>
          <p:nvSpPr>
            <p:cNvPr id="22550" name="TextBox 5"/>
            <p:cNvSpPr txBox="1">
              <a:spLocks noChangeArrowheads="1"/>
            </p:cNvSpPr>
            <p:nvPr/>
          </p:nvSpPr>
          <p:spPr bwMode="auto">
            <a:xfrm rot="-5400000">
              <a:off x="-350837" y="1542048"/>
              <a:ext cx="11684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 b="1"/>
                <a:t>Benefits</a:t>
              </a:r>
              <a:endParaRPr lang="en-US" sz="1400" b="1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-14702" y="2396534"/>
              <a:ext cx="522332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2" name="TextBox 39"/>
            <p:cNvSpPr txBox="1">
              <a:spLocks noChangeArrowheads="1"/>
            </p:cNvSpPr>
            <p:nvPr/>
          </p:nvSpPr>
          <p:spPr bwMode="auto">
            <a:xfrm rot="-5400000">
              <a:off x="-1192784" y="3780120"/>
              <a:ext cx="27979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Number of households</a:t>
              </a: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rot="-5400000">
              <a:off x="25786" y="5405910"/>
              <a:ext cx="392145" cy="230177"/>
            </a:xfrm>
            <a:custGeom>
              <a:avLst/>
              <a:gdLst>
                <a:gd name="T0" fmla="*/ 0 w 5634318"/>
                <a:gd name="T1" fmla="*/ 23 h 3337486"/>
                <a:gd name="T2" fmla="*/ 3 w 5634318"/>
                <a:gd name="T3" fmla="*/ 15 h 3337486"/>
                <a:gd name="T4" fmla="*/ 5 w 5634318"/>
                <a:gd name="T5" fmla="*/ 2 h 3337486"/>
                <a:gd name="T6" fmla="*/ 7 w 5634318"/>
                <a:gd name="T7" fmla="*/ 1 h 3337486"/>
                <a:gd name="T8" fmla="*/ 8 w 5634318"/>
                <a:gd name="T9" fmla="*/ 4 h 3337486"/>
                <a:gd name="T10" fmla="*/ 12 w 5634318"/>
                <a:gd name="T11" fmla="*/ 5 h 3337486"/>
                <a:gd name="T12" fmla="*/ 14 w 5634318"/>
                <a:gd name="T13" fmla="*/ 10 h 3337486"/>
                <a:gd name="T14" fmla="*/ 19 w 5634318"/>
                <a:gd name="T15" fmla="*/ 13 h 3337486"/>
                <a:gd name="T16" fmla="*/ 22 w 5634318"/>
                <a:gd name="T17" fmla="*/ 18 h 3337486"/>
                <a:gd name="T18" fmla="*/ 24 w 5634318"/>
                <a:gd name="T19" fmla="*/ 21 h 3337486"/>
                <a:gd name="T20" fmla="*/ 27 w 5634318"/>
                <a:gd name="T21" fmla="*/ 22 h 3337486"/>
                <a:gd name="T22" fmla="*/ 31 w 5634318"/>
                <a:gd name="T23" fmla="*/ 27 h 3337486"/>
                <a:gd name="T24" fmla="*/ 35 w 5634318"/>
                <a:gd name="T25" fmla="*/ 29 h 3337486"/>
                <a:gd name="T26" fmla="*/ 37 w 5634318"/>
                <a:gd name="T27" fmla="*/ 31 h 3337486"/>
                <a:gd name="T28" fmla="*/ 41 w 5634318"/>
                <a:gd name="T29" fmla="*/ 35 h 3337486"/>
                <a:gd name="T30" fmla="*/ 45 w 5634318"/>
                <a:gd name="T31" fmla="*/ 35 h 3337486"/>
                <a:gd name="T32" fmla="*/ 47 w 5634318"/>
                <a:gd name="T33" fmla="*/ 36 h 3337486"/>
                <a:gd name="T34" fmla="*/ 49 w 5634318"/>
                <a:gd name="T35" fmla="*/ 40 h 3337486"/>
                <a:gd name="T36" fmla="*/ 55 w 5634318"/>
                <a:gd name="T37" fmla="*/ 40 h 3337486"/>
                <a:gd name="T38" fmla="*/ 62 w 5634318"/>
                <a:gd name="T39" fmla="*/ 45 h 3337486"/>
                <a:gd name="T40" fmla="*/ 67 w 5634318"/>
                <a:gd name="T41" fmla="*/ 45 h 3337486"/>
                <a:gd name="T42" fmla="*/ 74 w 5634318"/>
                <a:gd name="T43" fmla="*/ 49 h 3337486"/>
                <a:gd name="T44" fmla="*/ 78 w 5634318"/>
                <a:gd name="T45" fmla="*/ 50 h 3337486"/>
                <a:gd name="T46" fmla="*/ 82 w 5634318"/>
                <a:gd name="T47" fmla="*/ 51 h 3337486"/>
                <a:gd name="T48" fmla="*/ 85 w 5634318"/>
                <a:gd name="T49" fmla="*/ 51 h 3337486"/>
                <a:gd name="T50" fmla="*/ 89 w 5634318"/>
                <a:gd name="T51" fmla="*/ 51 h 3337486"/>
                <a:gd name="T52" fmla="*/ 91 w 5634318"/>
                <a:gd name="T53" fmla="*/ 52 h 3337486"/>
                <a:gd name="T54" fmla="*/ 90 w 5634318"/>
                <a:gd name="T55" fmla="*/ 53 h 3337486"/>
                <a:gd name="T56" fmla="*/ 90 w 5634318"/>
                <a:gd name="T57" fmla="*/ 53 h 3337486"/>
                <a:gd name="T58" fmla="*/ 0 w 5634318"/>
                <a:gd name="T59" fmla="*/ 52 h 33374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34318"/>
                <a:gd name="T91" fmla="*/ 0 h 3337486"/>
                <a:gd name="T92" fmla="*/ 5634318 w 5634318"/>
                <a:gd name="T93" fmla="*/ 3337486 h 33374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34318" h="3337486">
                  <a:moveTo>
                    <a:pt x="0" y="1450040"/>
                  </a:moveTo>
                  <a:cubicBezTo>
                    <a:pt x="69476" y="1316690"/>
                    <a:pt x="138953" y="1183340"/>
                    <a:pt x="188259" y="965946"/>
                  </a:cubicBezTo>
                  <a:cubicBezTo>
                    <a:pt x="237565" y="748552"/>
                    <a:pt x="257735" y="291353"/>
                    <a:pt x="295835" y="145676"/>
                  </a:cubicBezTo>
                  <a:cubicBezTo>
                    <a:pt x="333935" y="0"/>
                    <a:pt x="378759" y="76199"/>
                    <a:pt x="416859" y="91887"/>
                  </a:cubicBezTo>
                  <a:cubicBezTo>
                    <a:pt x="454959" y="107575"/>
                    <a:pt x="470647" y="197223"/>
                    <a:pt x="524435" y="239805"/>
                  </a:cubicBezTo>
                  <a:cubicBezTo>
                    <a:pt x="578223" y="282387"/>
                    <a:pt x="685800" y="282387"/>
                    <a:pt x="739588" y="347381"/>
                  </a:cubicBezTo>
                  <a:cubicBezTo>
                    <a:pt x="793376" y="412375"/>
                    <a:pt x="779930" y="546846"/>
                    <a:pt x="847165" y="629770"/>
                  </a:cubicBezTo>
                  <a:cubicBezTo>
                    <a:pt x="914400" y="712694"/>
                    <a:pt x="1060077" y="764241"/>
                    <a:pt x="1143000" y="844923"/>
                  </a:cubicBezTo>
                  <a:cubicBezTo>
                    <a:pt x="1225923" y="925605"/>
                    <a:pt x="1286435" y="1033182"/>
                    <a:pt x="1344706" y="1113864"/>
                  </a:cubicBezTo>
                  <a:cubicBezTo>
                    <a:pt x="1402977" y="1194546"/>
                    <a:pt x="1434354" y="1279711"/>
                    <a:pt x="1492624" y="1329017"/>
                  </a:cubicBezTo>
                  <a:cubicBezTo>
                    <a:pt x="1550894" y="1378323"/>
                    <a:pt x="1629335" y="1346946"/>
                    <a:pt x="1694329" y="1409699"/>
                  </a:cubicBezTo>
                  <a:cubicBezTo>
                    <a:pt x="1759323" y="1472452"/>
                    <a:pt x="1808629" y="1638299"/>
                    <a:pt x="1882588" y="1705534"/>
                  </a:cubicBezTo>
                  <a:cubicBezTo>
                    <a:pt x="1956547" y="1772769"/>
                    <a:pt x="2073088" y="1768287"/>
                    <a:pt x="2138082" y="1813111"/>
                  </a:cubicBezTo>
                  <a:cubicBezTo>
                    <a:pt x="2203076" y="1857935"/>
                    <a:pt x="2209800" y="1909482"/>
                    <a:pt x="2272553" y="1974476"/>
                  </a:cubicBezTo>
                  <a:cubicBezTo>
                    <a:pt x="2335306" y="2039470"/>
                    <a:pt x="2431677" y="2158253"/>
                    <a:pt x="2514600" y="2203076"/>
                  </a:cubicBezTo>
                  <a:cubicBezTo>
                    <a:pt x="2597523" y="2247899"/>
                    <a:pt x="2702859" y="2227729"/>
                    <a:pt x="2770094" y="2243417"/>
                  </a:cubicBezTo>
                  <a:cubicBezTo>
                    <a:pt x="2837329" y="2259105"/>
                    <a:pt x="2873189" y="2247899"/>
                    <a:pt x="2918012" y="2297205"/>
                  </a:cubicBezTo>
                  <a:cubicBezTo>
                    <a:pt x="2962835" y="2346511"/>
                    <a:pt x="2956112" y="2494429"/>
                    <a:pt x="3039035" y="2539252"/>
                  </a:cubicBezTo>
                  <a:cubicBezTo>
                    <a:pt x="3121958" y="2584075"/>
                    <a:pt x="3290047" y="2516840"/>
                    <a:pt x="3415553" y="2566146"/>
                  </a:cubicBezTo>
                  <a:cubicBezTo>
                    <a:pt x="3541059" y="2615452"/>
                    <a:pt x="3673289" y="2783540"/>
                    <a:pt x="3792071" y="2835087"/>
                  </a:cubicBezTo>
                  <a:cubicBezTo>
                    <a:pt x="3910853" y="2886634"/>
                    <a:pt x="4000500" y="2826122"/>
                    <a:pt x="4128247" y="2875428"/>
                  </a:cubicBezTo>
                  <a:cubicBezTo>
                    <a:pt x="4255994" y="2924734"/>
                    <a:pt x="4442012" y="3086099"/>
                    <a:pt x="4558553" y="3130923"/>
                  </a:cubicBezTo>
                  <a:cubicBezTo>
                    <a:pt x="4675094" y="3175747"/>
                    <a:pt x="4746812" y="3128682"/>
                    <a:pt x="4827494" y="3144370"/>
                  </a:cubicBezTo>
                  <a:cubicBezTo>
                    <a:pt x="4908176" y="3160058"/>
                    <a:pt x="4970929" y="3207123"/>
                    <a:pt x="5042647" y="3225052"/>
                  </a:cubicBezTo>
                  <a:cubicBezTo>
                    <a:pt x="5114365" y="3242981"/>
                    <a:pt x="5188324" y="3245223"/>
                    <a:pt x="5257800" y="3251946"/>
                  </a:cubicBezTo>
                  <a:cubicBezTo>
                    <a:pt x="5327276" y="3258669"/>
                    <a:pt x="5398994" y="3253004"/>
                    <a:pt x="5459506" y="3265393"/>
                  </a:cubicBezTo>
                  <a:cubicBezTo>
                    <a:pt x="5520018" y="3277782"/>
                    <a:pt x="5607424" y="3315074"/>
                    <a:pt x="5620871" y="3326280"/>
                  </a:cubicBezTo>
                  <a:cubicBezTo>
                    <a:pt x="5634318" y="3337486"/>
                    <a:pt x="5553635" y="3331570"/>
                    <a:pt x="5540188" y="3332628"/>
                  </a:cubicBezTo>
                  <a:lnTo>
                    <a:pt x="0" y="3326280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162550" y="2220913"/>
            <a:ext cx="3321050" cy="1566862"/>
          </a:xfrm>
          <a:prstGeom prst="roundRect">
            <a:avLst>
              <a:gd name="adj" fmla="val 4946"/>
            </a:avLst>
          </a:prstGeom>
          <a:solidFill>
            <a:srgbClr val="76C9E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2531" name="TextBox 49"/>
          <p:cNvSpPr txBox="1">
            <a:spLocks noChangeArrowheads="1"/>
          </p:cNvSpPr>
          <p:nvPr/>
        </p:nvSpPr>
        <p:spPr bwMode="auto">
          <a:xfrm>
            <a:off x="5280025" y="2281238"/>
            <a:ext cx="320357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sz="1600" b="1">
                <a:latin typeface="Myriad Pro Semibold" charset="0"/>
              </a:rPr>
              <a:t>Opportunity Platform or</a:t>
            </a:r>
          </a:p>
          <a:p>
            <a:pPr algn="ctr" eaLnBrk="1" hangingPunct="1">
              <a:spcAft>
                <a:spcPts val="200"/>
              </a:spcAft>
            </a:pPr>
            <a:r>
              <a:rPr lang="en-US" sz="1600" b="1">
                <a:latin typeface="Myriad Pro Semibold" charset="0"/>
              </a:rPr>
              <a:t>Resource Bank</a:t>
            </a:r>
          </a:p>
          <a:p>
            <a:pPr algn="ctr" eaLnBrk="1" hangingPunct="1"/>
            <a:r>
              <a:rPr lang="en-US" sz="1400"/>
              <a:t>Available based on proven initiative</a:t>
            </a:r>
          </a:p>
          <a:p>
            <a:pPr algn="ctr" eaLnBrk="1" hangingPunct="1"/>
            <a:endParaRPr lang="en-US" sz="800"/>
          </a:p>
          <a:p>
            <a:pPr algn="ctr" eaLnBrk="1" hangingPunct="1"/>
            <a:r>
              <a:rPr lang="en-US" sz="1200"/>
              <a:t>Self employed tax credit, low interest loans, match to investments, scholarships …</a:t>
            </a:r>
          </a:p>
        </p:txBody>
      </p:sp>
      <p:cxnSp>
        <p:nvCxnSpPr>
          <p:cNvPr id="34" name="Elbow Connector 33"/>
          <p:cNvCxnSpPr/>
          <p:nvPr/>
        </p:nvCxnSpPr>
        <p:spPr>
          <a:xfrm rot="10800000" flipV="1">
            <a:off x="3973513" y="2765425"/>
            <a:ext cx="1185862" cy="2957513"/>
          </a:xfrm>
          <a:prstGeom prst="bentConnector2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TextBox 32"/>
          <p:cNvSpPr txBox="1">
            <a:spLocks noChangeArrowheads="1"/>
          </p:cNvSpPr>
          <p:nvPr/>
        </p:nvSpPr>
        <p:spPr bwMode="auto">
          <a:xfrm>
            <a:off x="0" y="504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Myriad Pro Semibold" charset="0"/>
              </a:rPr>
              <a:t>Opportunity Platform—the springboard</a:t>
            </a:r>
          </a:p>
        </p:txBody>
      </p:sp>
      <p:sp>
        <p:nvSpPr>
          <p:cNvPr id="66" name="Freeform 65"/>
          <p:cNvSpPr/>
          <p:nvPr/>
        </p:nvSpPr>
        <p:spPr bwMode="auto">
          <a:xfrm>
            <a:off x="1373188" y="5622925"/>
            <a:ext cx="3176587" cy="315913"/>
          </a:xfrm>
          <a:custGeom>
            <a:avLst/>
            <a:gdLst>
              <a:gd name="connsiteX0" fmla="*/ 0 w 1748117"/>
              <a:gd name="connsiteY0" fmla="*/ 224118 h 345142"/>
              <a:gd name="connsiteX1" fmla="*/ 658905 w 1748117"/>
              <a:gd name="connsiteY1" fmla="*/ 22412 h 345142"/>
              <a:gd name="connsiteX2" fmla="*/ 1210235 w 1748117"/>
              <a:gd name="connsiteY2" fmla="*/ 89647 h 345142"/>
              <a:gd name="connsiteX3" fmla="*/ 1748117 w 1748117"/>
              <a:gd name="connsiteY3" fmla="*/ 345142 h 345142"/>
              <a:gd name="connsiteX4" fmla="*/ 1748117 w 1748117"/>
              <a:gd name="connsiteY4" fmla="*/ 345142 h 3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117" h="345142">
                <a:moveTo>
                  <a:pt x="0" y="224118"/>
                </a:moveTo>
                <a:cubicBezTo>
                  <a:pt x="228599" y="134471"/>
                  <a:pt x="457199" y="44824"/>
                  <a:pt x="658905" y="22412"/>
                </a:cubicBezTo>
                <a:cubicBezTo>
                  <a:pt x="860611" y="0"/>
                  <a:pt x="1028700" y="35859"/>
                  <a:pt x="1210235" y="89647"/>
                </a:cubicBezTo>
                <a:cubicBezTo>
                  <a:pt x="1391770" y="143435"/>
                  <a:pt x="1748117" y="345142"/>
                  <a:pt x="1748117" y="345142"/>
                </a:cubicBezTo>
                <a:lnTo>
                  <a:pt x="1748117" y="345142"/>
                </a:lnTo>
              </a:path>
            </a:pathLst>
          </a:custGeom>
          <a:ln w="762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9" name="Freeform 58"/>
          <p:cNvSpPr/>
          <p:nvPr/>
        </p:nvSpPr>
        <p:spPr bwMode="auto">
          <a:xfrm>
            <a:off x="3976688" y="3378200"/>
            <a:ext cx="4930775" cy="2709863"/>
          </a:xfrm>
          <a:custGeom>
            <a:avLst/>
            <a:gdLst>
              <a:gd name="connsiteX0" fmla="*/ 0 w 3617259"/>
              <a:gd name="connsiteY0" fmla="*/ 2030506 h 2030506"/>
              <a:gd name="connsiteX1" fmla="*/ 1519518 w 3617259"/>
              <a:gd name="connsiteY1" fmla="*/ 1949824 h 2030506"/>
              <a:gd name="connsiteX2" fmla="*/ 2622177 w 3617259"/>
              <a:gd name="connsiteY2" fmla="*/ 1707777 h 2030506"/>
              <a:gd name="connsiteX3" fmla="*/ 3254188 w 3617259"/>
              <a:gd name="connsiteY3" fmla="*/ 941294 h 2030506"/>
              <a:gd name="connsiteX4" fmla="*/ 3617259 w 3617259"/>
              <a:gd name="connsiteY4" fmla="*/ 0 h 2030506"/>
              <a:gd name="connsiteX5" fmla="*/ 3617259 w 3617259"/>
              <a:gd name="connsiteY5" fmla="*/ 0 h 2030506"/>
              <a:gd name="connsiteX6" fmla="*/ 3617259 w 3617259"/>
              <a:gd name="connsiteY6" fmla="*/ 0 h 203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259" h="2030506">
                <a:moveTo>
                  <a:pt x="0" y="2030506"/>
                </a:moveTo>
                <a:cubicBezTo>
                  <a:pt x="541244" y="2017059"/>
                  <a:pt x="1082489" y="2003612"/>
                  <a:pt x="1519518" y="1949824"/>
                </a:cubicBezTo>
                <a:cubicBezTo>
                  <a:pt x="1956547" y="1896036"/>
                  <a:pt x="2333065" y="1875865"/>
                  <a:pt x="2622177" y="1707777"/>
                </a:cubicBezTo>
                <a:cubicBezTo>
                  <a:pt x="2911289" y="1539689"/>
                  <a:pt x="3088341" y="1225923"/>
                  <a:pt x="3254188" y="941294"/>
                </a:cubicBezTo>
                <a:cubicBezTo>
                  <a:pt x="3420035" y="656665"/>
                  <a:pt x="3617259" y="0"/>
                  <a:pt x="3617259" y="0"/>
                </a:cubicBezTo>
                <a:lnTo>
                  <a:pt x="3617259" y="0"/>
                </a:lnTo>
                <a:lnTo>
                  <a:pt x="3617259" y="0"/>
                </a:lnTo>
              </a:path>
            </a:pathLst>
          </a:custGeom>
          <a:ln w="28575" cap="rnd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24357</TotalTime>
  <Words>283</Words>
  <Application>Microsoft Macintosh PowerPoint</Application>
  <PresentationFormat>On-screen Show (4:3)</PresentationFormat>
  <Paragraphs>72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Worksheet</vt:lpstr>
      <vt:lpstr>Excel.Sheet.8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Rebecca Bradburd</cp:lastModifiedBy>
  <cp:revision>248</cp:revision>
  <cp:lastPrinted>2013-02-27T14:25:06Z</cp:lastPrinted>
  <dcterms:created xsi:type="dcterms:W3CDTF">2013-01-28T16:24:45Z</dcterms:created>
  <dcterms:modified xsi:type="dcterms:W3CDTF">2013-10-10T03:08:11Z</dcterms:modified>
</cp:coreProperties>
</file>